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56" r:id="rId5"/>
    <p:sldId id="394" r:id="rId6"/>
    <p:sldId id="360" r:id="rId7"/>
    <p:sldId id="362" r:id="rId8"/>
    <p:sldId id="363" r:id="rId9"/>
    <p:sldId id="259" r:id="rId10"/>
    <p:sldId id="261" r:id="rId11"/>
    <p:sldId id="258" r:id="rId12"/>
    <p:sldId id="262" r:id="rId13"/>
    <p:sldId id="263" r:id="rId14"/>
    <p:sldId id="264" r:id="rId15"/>
    <p:sldId id="265" r:id="rId16"/>
    <p:sldId id="338" r:id="rId17"/>
    <p:sldId id="304" r:id="rId18"/>
    <p:sldId id="388" r:id="rId19"/>
    <p:sldId id="339" r:id="rId20"/>
    <p:sldId id="340" r:id="rId21"/>
    <p:sldId id="341" r:id="rId22"/>
    <p:sldId id="391" r:id="rId23"/>
    <p:sldId id="392" r:id="rId24"/>
    <p:sldId id="343" r:id="rId25"/>
    <p:sldId id="342" r:id="rId26"/>
    <p:sldId id="389" r:id="rId27"/>
    <p:sldId id="390" r:id="rId28"/>
    <p:sldId id="344" r:id="rId29"/>
    <p:sldId id="345" r:id="rId30"/>
    <p:sldId id="347" r:id="rId31"/>
    <p:sldId id="348" r:id="rId32"/>
    <p:sldId id="409" r:id="rId33"/>
    <p:sldId id="349" r:id="rId34"/>
    <p:sldId id="408" r:id="rId35"/>
    <p:sldId id="353" r:id="rId36"/>
    <p:sldId id="355" r:id="rId37"/>
    <p:sldId id="354" r:id="rId38"/>
    <p:sldId id="356" r:id="rId39"/>
    <p:sldId id="410" r:id="rId40"/>
    <p:sldId id="366" r:id="rId41"/>
    <p:sldId id="397" r:id="rId42"/>
    <p:sldId id="402" r:id="rId43"/>
    <p:sldId id="368" r:id="rId44"/>
    <p:sldId id="370" r:id="rId45"/>
    <p:sldId id="398" r:id="rId46"/>
    <p:sldId id="374" r:id="rId47"/>
    <p:sldId id="372" r:id="rId48"/>
    <p:sldId id="373" r:id="rId49"/>
    <p:sldId id="375" r:id="rId50"/>
    <p:sldId id="401" r:id="rId51"/>
    <p:sldId id="403" r:id="rId52"/>
    <p:sldId id="376" r:id="rId53"/>
    <p:sldId id="405" r:id="rId54"/>
    <p:sldId id="406" r:id="rId55"/>
    <p:sldId id="407" r:id="rId56"/>
    <p:sldId id="377" r:id="rId57"/>
    <p:sldId id="380" r:id="rId58"/>
    <p:sldId id="383" r:id="rId59"/>
    <p:sldId id="404" r:id="rId60"/>
    <p:sldId id="385" r:id="rId61"/>
    <p:sldId id="386" r:id="rId62"/>
    <p:sldId id="396" r:id="rId63"/>
    <p:sldId id="393" r:id="rId64"/>
    <p:sldId id="39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ryn Streifel" initials="CS" lastIdx="14" clrIdx="0">
    <p:extLst>
      <p:ext uri="{19B8F6BF-5375-455C-9EA6-DF929625EA0E}">
        <p15:presenceInfo xmlns:p15="http://schemas.microsoft.com/office/powerpoint/2012/main" userId="S::cstreifel@prb.org::4d0180e0-9193-4592-92f6-8dd6f10581a3" providerId="AD"/>
      </p:ext>
    </p:extLst>
  </p:cmAuthor>
  <p:cmAuthor id="2" name="Alana Barton" initials="AB" lastIdx="47" clrIdx="1">
    <p:extLst>
      <p:ext uri="{19B8F6BF-5375-455C-9EA6-DF929625EA0E}">
        <p15:presenceInfo xmlns:p15="http://schemas.microsoft.com/office/powerpoint/2012/main" userId="S::abarton@prb.org::503696e5-46a6-4ac3-816c-0dc6843b8d1a" providerId="AD"/>
      </p:ext>
    </p:extLst>
  </p:cmAuthor>
  <p:cmAuthor id="3" name="Raquel Wojnar" initials="RW" lastIdx="135" clrIdx="2">
    <p:extLst>
      <p:ext uri="{19B8F6BF-5375-455C-9EA6-DF929625EA0E}">
        <p15:presenceInfo xmlns:p15="http://schemas.microsoft.com/office/powerpoint/2012/main" userId="S::rwojnar@prb.org::9c38ab7f-f8a2-4c3a-9c90-648d11450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487E"/>
    <a:srgbClr val="90ADC5"/>
    <a:srgbClr val="FAD02C"/>
    <a:srgbClr val="FFE000"/>
    <a:srgbClr val="00467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1" autoAdjust="0"/>
    <p:restoredTop sz="96327" autoAdjust="0"/>
  </p:normalViewPr>
  <p:slideViewPr>
    <p:cSldViewPr snapToGrid="0">
      <p:cViewPr varScale="1">
        <p:scale>
          <a:sx n="123" d="100"/>
          <a:sy n="123" d="100"/>
        </p:scale>
        <p:origin x="75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4144E-04DF-494C-8A19-C8A786E8B270}" type="datetimeFigureOut">
              <a:rPr lang="en-US" smtClean="0"/>
              <a:t>11/23/21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F7FD-B04B-49C9-8695-D9B61F508A77}" type="slidenum">
              <a:rPr lang="en-US" smtClean="0"/>
              <a:t>‹#›</a:t>
            </a:fld>
            <a:endParaRPr lang="en-US"/>
          </a:p>
        </p:txBody>
      </p:sp>
    </p:spTree>
    <p:extLst>
      <p:ext uri="{BB962C8B-B14F-4D97-AF65-F5344CB8AC3E}">
        <p14:creationId xmlns:p14="http://schemas.microsoft.com/office/powerpoint/2010/main" val="55497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Hello everyone, and welcome! </a:t>
            </a:r>
          </a:p>
          <a:p>
            <a:endParaRPr lang="en-US" b="0" dirty="0"/>
          </a:p>
          <a:p>
            <a:r>
              <a:rPr lang="en-US" b="1" dirty="0">
                <a:solidFill>
                  <a:schemeClr val="accent1"/>
                </a:solidFill>
              </a:rPr>
              <a:t>[</a:t>
            </a:r>
            <a:r>
              <a:rPr lang="en-US" b="1" i="1" dirty="0">
                <a:solidFill>
                  <a:schemeClr val="accent1"/>
                </a:solidFill>
                <a:highlight>
                  <a:srgbClr val="FFFF00"/>
                </a:highlight>
              </a:rPr>
              <a:t>Introduce yourself. Share a few sentences about your background/relevant experiences.</a:t>
            </a:r>
            <a:r>
              <a:rPr lang="en-US" b="1" dirty="0">
                <a:solidFill>
                  <a:schemeClr val="accent1"/>
                </a:solidFill>
              </a:rPr>
              <a:t>]</a:t>
            </a:r>
          </a:p>
          <a:p>
            <a:endParaRPr lang="en-US" b="0" dirty="0">
              <a:solidFill>
                <a:schemeClr val="accent1"/>
              </a:solidFill>
            </a:endParaRPr>
          </a:p>
          <a:p>
            <a:r>
              <a:rPr lang="en-US" b="0" dirty="0">
                <a:solidFill>
                  <a:schemeClr val="accent1"/>
                </a:solidFill>
              </a:rPr>
              <a:t>I am very excited about this training! What I find most exciting is that we’re bringing together journalists and representatives from civil society organizations, two groups with much in common but who rarely collaborate. Both consider informing the public to be at the heart of their missions. And, both use facts and sources to support their work. Civil society can be a great source of expertise and networks that journalists need to improve their reporting. Specifically, civil society organizations and representatives have information that journalists can use to understand and define priorities in news coverage about topics that are complex and commonly misunderstood such as abortion. In turn, journalists can offer civil society a connection to the public, to deliver accurate information about hidden realities and start to shift knowledge and norms around important stories. And yet we have found that journalists and CSOs rarely communicate with each other, and sometimes feel frustrated or defeated by attempts to collaborate.</a:t>
            </a:r>
          </a:p>
          <a:p>
            <a:endParaRPr lang="en-US" b="0" dirty="0">
              <a:solidFill>
                <a:schemeClr val="accent1"/>
              </a:solidFill>
            </a:endParaRPr>
          </a:p>
          <a:p>
            <a:r>
              <a:rPr lang="en-US" b="0" dirty="0">
                <a:solidFill>
                  <a:schemeClr val="accent1"/>
                </a:solidFill>
              </a:rPr>
              <a:t>The objective of this training is to bridge the communication divide between civil society and the media and help each group better understand how and why to engage with the other. We believe that better communication and improved relationships between journalists and CSOs will benefit both groups in the long term, leading to fruitful partnership and amplification of their important work. In the context of today’s themes, this will lead to more accurate and in-depth reporting on abortion. </a:t>
            </a:r>
          </a:p>
        </p:txBody>
      </p:sp>
      <p:sp>
        <p:nvSpPr>
          <p:cNvPr id="4" name="Slide Number Placeholder 3"/>
          <p:cNvSpPr>
            <a:spLocks noGrp="1"/>
          </p:cNvSpPr>
          <p:nvPr>
            <p:ph type="sldNum" sz="quarter" idx="5"/>
          </p:nvPr>
        </p:nvSpPr>
        <p:spPr/>
        <p:txBody>
          <a:bodyPr/>
          <a:lstStyle/>
          <a:p>
            <a:fld id="{44B8F7FD-B04B-49C9-8695-D9B61F508A77}" type="slidenum">
              <a:rPr lang="en-US" smtClean="0"/>
              <a:t>1</a:t>
            </a:fld>
            <a:endParaRPr lang="en-US"/>
          </a:p>
        </p:txBody>
      </p:sp>
    </p:spTree>
    <p:extLst>
      <p:ext uri="{BB962C8B-B14F-4D97-AF65-F5344CB8AC3E}">
        <p14:creationId xmlns:p14="http://schemas.microsoft.com/office/powerpoint/2010/main" val="199259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So why is it valuable to work with the media? </a:t>
            </a:r>
            <a:r>
              <a:rPr lang="en-US" altLang="en-US" b="1" dirty="0">
                <a:latin typeface="Arial" panose="020B0604020202020204" pitchFamily="34" charset="0"/>
              </a:rPr>
              <a:t>[</a:t>
            </a:r>
            <a:r>
              <a:rPr lang="en-US" altLang="en-US" b="1" i="1" dirty="0">
                <a:latin typeface="Arial" panose="020B0604020202020204" pitchFamily="34" charset="0"/>
              </a:rPr>
              <a:t>Generate responses </a:t>
            </a:r>
            <a:r>
              <a:rPr lang="en-US" altLang="en-US" b="1" i="1" baseline="0" dirty="0">
                <a:latin typeface="Arial" panose="020B0604020202020204" pitchFamily="34" charset="0"/>
              </a:rPr>
              <a:t>from CSO participants</a:t>
            </a:r>
            <a:r>
              <a:rPr lang="en-US" altLang="en-US" b="1" i="1" dirty="0">
                <a:latin typeface="Arial" panose="020B0604020202020204" pitchFamily="34" charset="0"/>
              </a:rPr>
              <a:t>.</a:t>
            </a:r>
            <a:r>
              <a:rPr lang="en-US" altLang="en-US" b="1" i="0" dirty="0">
                <a:latin typeface="Arial" panose="020B0604020202020204" pitchFamily="34" charset="0"/>
              </a:rPr>
              <a:t>]</a:t>
            </a:r>
          </a:p>
          <a:p>
            <a:endParaRPr lang="en-US" altLang="en-US" dirty="0">
              <a:latin typeface="Arial" panose="020B0604020202020204" pitchFamily="34" charset="0"/>
            </a:endParaRPr>
          </a:p>
          <a:p>
            <a:r>
              <a:rPr lang="en-US" altLang="en-US" dirty="0">
                <a:latin typeface="Arial" panose="020B0604020202020204" pitchFamily="34" charset="0"/>
              </a:rPr>
              <a:t>Working with the media allows you to reach a wide and vast audience in a powerful and cost-effective manner. Not only does the public pay attention to the media, but so do government officials,</a:t>
            </a:r>
            <a:r>
              <a:rPr lang="en-US" altLang="en-US" baseline="0" dirty="0">
                <a:latin typeface="Arial" panose="020B0604020202020204" pitchFamily="34" charset="0"/>
              </a:rPr>
              <a:t> </a:t>
            </a:r>
            <a:r>
              <a:rPr lang="en-US" altLang="en-US" dirty="0">
                <a:latin typeface="Arial" panose="020B0604020202020204" pitchFamily="34" charset="0"/>
              </a:rPr>
              <a:t>policymakers,</a:t>
            </a:r>
            <a:r>
              <a:rPr lang="en-US" altLang="en-US" baseline="0" dirty="0">
                <a:latin typeface="Arial" panose="020B0604020202020204" pitchFamily="34" charset="0"/>
              </a:rPr>
              <a:t> </a:t>
            </a:r>
            <a:r>
              <a:rPr lang="en-US" altLang="en-US" dirty="0">
                <a:latin typeface="Arial" panose="020B0604020202020204" pitchFamily="34" charset="0"/>
              </a:rPr>
              <a:t>civil society, as well as donors and potential future partners. </a:t>
            </a:r>
          </a:p>
          <a:p>
            <a:endParaRPr lang="en-US" altLang="en-US" dirty="0">
              <a:latin typeface="Arial" panose="020B0604020202020204" pitchFamily="34" charset="0"/>
            </a:endParaRPr>
          </a:p>
          <a:p>
            <a:r>
              <a:rPr lang="en-US" altLang="en-US" dirty="0">
                <a:latin typeface="Arial" panose="020B0604020202020204" pitchFamily="34" charset="0"/>
              </a:rPr>
              <a:t>The media is seen as a legitimate way to share your story and increase your visibility. The media can</a:t>
            </a:r>
            <a:r>
              <a:rPr lang="en-US" altLang="en-US" baseline="0" dirty="0">
                <a:latin typeface="Arial" panose="020B0604020202020204" pitchFamily="34" charset="0"/>
              </a:rPr>
              <a:t> quickly help you to generate attention to reproductive health and raise its profile on the agenda of the audiences you are hoping to reach. This is an important element of attention focusing.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media is also a great mechanism to start the conversation on topics that may currently be taboo or have been in the past such as access to comprehensive reproductive health services.</a:t>
            </a:r>
          </a:p>
          <a:p>
            <a:endParaRPr lang="en-US" altLang="en-US" dirty="0">
              <a:latin typeface="Arial" panose="020B0604020202020204" pitchFamily="34" charset="0"/>
            </a:endParaRPr>
          </a:p>
          <a:p>
            <a:r>
              <a:rPr lang="en-US" altLang="en-US" dirty="0">
                <a:latin typeface="Arial" panose="020B0604020202020204" pitchFamily="34" charset="0"/>
              </a:rPr>
              <a:t>And in many countries, the media are seen as impartial reporters</a:t>
            </a:r>
            <a:r>
              <a:rPr lang="en-US" altLang="en-US" baseline="0" dirty="0">
                <a:latin typeface="Arial" panose="020B0604020202020204" pitchFamily="34" charset="0"/>
              </a:rPr>
              <a:t> who can provide credible information on a topic. Because the media are seen as credible, it can be a problem when they get a story wrong and perpetuate misconceptions about sensitive topics such as abortion. </a:t>
            </a:r>
            <a:r>
              <a:rPr lang="en-US" altLang="en-US" dirty="0">
                <a:latin typeface="Arial" panose="020B0604020202020204" pitchFamily="34" charset="0"/>
              </a:rPr>
              <a:t>It’s important to remember that although the media are perceived</a:t>
            </a:r>
            <a:r>
              <a:rPr lang="en-US" altLang="en-US" baseline="0" dirty="0">
                <a:latin typeface="Arial" panose="020B0604020202020204" pitchFamily="34" charset="0"/>
              </a:rPr>
              <a:t> as credible, they are not all the same. Some sources of news are biased or outright false, and media outlets develop reputations for being unreliable or inappropriately influenced.</a:t>
            </a:r>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10</a:t>
            </a:fld>
            <a:endParaRPr lang="en-US"/>
          </a:p>
        </p:txBody>
      </p:sp>
    </p:spTree>
    <p:extLst>
      <p:ext uri="{BB962C8B-B14F-4D97-AF65-F5344CB8AC3E}">
        <p14:creationId xmlns:p14="http://schemas.microsoft.com/office/powerpoint/2010/main" val="290141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media can play the role of a change agent by:</a:t>
            </a:r>
          </a:p>
          <a:p>
            <a:pPr>
              <a:defRPr/>
            </a:pPr>
            <a:endParaRPr lang="en-US" dirty="0"/>
          </a:p>
          <a:p>
            <a:pPr marL="171450" indent="-171450">
              <a:buFont typeface="Arial" panose="020B0604020202020204" pitchFamily="34" charset="0"/>
              <a:buChar char="•"/>
              <a:defRPr/>
            </a:pPr>
            <a:r>
              <a:rPr lang="en-US" dirty="0"/>
              <a:t>Allowing conversations to take place about a topic that was not previously discussed in public.</a:t>
            </a:r>
          </a:p>
          <a:p>
            <a:pPr marL="171450" indent="-171450">
              <a:buFont typeface="Arial" panose="020B0604020202020204" pitchFamily="34" charset="0"/>
              <a:buChar char="•"/>
              <a:defRPr/>
            </a:pPr>
            <a:r>
              <a:rPr lang="en-US" dirty="0"/>
              <a:t>Informing a policy debate within government or society about a specific topic which can further stimulate a policy change.</a:t>
            </a:r>
          </a:p>
          <a:p>
            <a:pPr marL="171450" indent="-171450">
              <a:buFont typeface="Arial" panose="020B0604020202020204" pitchFamily="34" charset="0"/>
              <a:buChar char="•"/>
              <a:defRPr/>
            </a:pPr>
            <a:r>
              <a:rPr lang="en-US" dirty="0"/>
              <a:t>Shaping public opinion about an issue. </a:t>
            </a:r>
          </a:p>
          <a:p>
            <a:pPr marL="171450" indent="-171450">
              <a:buFont typeface="Arial" panose="020B0604020202020204" pitchFamily="34" charset="0"/>
              <a:buChar char="•"/>
              <a:defRPr/>
            </a:pPr>
            <a:r>
              <a:rPr lang="en-US" dirty="0"/>
              <a:t>Increasing public awareness and dialogue about an issue. </a:t>
            </a:r>
          </a:p>
          <a:p>
            <a:pPr>
              <a:defRPr/>
            </a:pPr>
            <a:endParaRPr lang="en-US"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11</a:t>
            </a:fld>
            <a:endParaRPr lang="en-US"/>
          </a:p>
        </p:txBody>
      </p:sp>
    </p:spTree>
    <p:extLst>
      <p:ext uri="{BB962C8B-B14F-4D97-AF65-F5344CB8AC3E}">
        <p14:creationId xmlns:p14="http://schemas.microsoft.com/office/powerpoint/2010/main" val="198160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baseline="0" dirty="0">
                <a:latin typeface="Arial" panose="020B0604020202020204" pitchFamily="34" charset="0"/>
              </a:rPr>
              <a:t>[</a:t>
            </a:r>
            <a:r>
              <a:rPr lang="en-GB" altLang="en-US" b="1" i="1" baseline="0" dirty="0">
                <a:latin typeface="Arial" panose="020B0604020202020204" pitchFamily="34" charset="0"/>
              </a:rPr>
              <a:t>Ask for a journalist participant to read the quote.</a:t>
            </a:r>
            <a:r>
              <a:rPr lang="en-GB" altLang="en-US" b="1" baseline="0" dirty="0">
                <a:latin typeface="Arial" panose="020B0604020202020204" pitchFamily="34" charset="0"/>
              </a:rPr>
              <a:t>]</a:t>
            </a:r>
          </a:p>
          <a:p>
            <a:endParaRPr lang="en-GB" altLang="en-US" b="1" baseline="0" dirty="0">
              <a:latin typeface="Arial" panose="020B0604020202020204" pitchFamily="34" charset="0"/>
            </a:endParaRPr>
          </a:p>
          <a:p>
            <a:r>
              <a:rPr lang="en-GB" altLang="en-US" dirty="0">
                <a:latin typeface="Arial" panose="020B0604020202020204" pitchFamily="34" charset="0"/>
              </a:rPr>
              <a:t>This statement</a:t>
            </a:r>
            <a:r>
              <a:rPr lang="en-GB" altLang="en-US" baseline="0" dirty="0">
                <a:latin typeface="Arial" panose="020B0604020202020204" pitchFamily="34" charset="0"/>
              </a:rPr>
              <a:t> may be old, but it is no less true today. </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People will have their own beliefs/opinions about the topics that the media report on, but when the media is reporting on these topics, the media is dictating what the audience will think about during that broadcast or while reading an article. And all of this is why it is so important to work with the media so that they get the story right. </a:t>
            </a:r>
          </a:p>
          <a:p>
            <a:r>
              <a:rPr lang="en-GB" altLang="en-US" b="1" dirty="0">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12</a:t>
            </a:fld>
            <a:endParaRPr lang="en-US"/>
          </a:p>
        </p:txBody>
      </p:sp>
    </p:spTree>
    <p:extLst>
      <p:ext uri="{BB962C8B-B14F-4D97-AF65-F5344CB8AC3E}">
        <p14:creationId xmlns:p14="http://schemas.microsoft.com/office/powerpoint/2010/main" val="331575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61681B-D0D6-480D-A208-D5E628BD2073}"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23555" name="Rectangle 3"/>
          <p:cNvSpPr>
            <a:spLocks noGrp="1" noRot="1" noChangeAspect="1" noChangeArrowheads="1" noTextEdit="1"/>
          </p:cNvSpPr>
          <p:nvPr>
            <p:ph type="sldImg"/>
          </p:nvPr>
        </p:nvSpPr>
        <p:spPr>
          <a:xfrm>
            <a:off x="344488" y="704850"/>
            <a:ext cx="6172200" cy="3471863"/>
          </a:xfrm>
          <a:ln w="12700" cap="flat">
            <a:solidFill>
              <a:schemeClr val="tx1"/>
            </a:solidFill>
          </a:ln>
        </p:spPr>
      </p:sp>
      <p:sp>
        <p:nvSpPr>
          <p:cNvPr id="2355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addition to being agents of change, the media can reach vast and influential audiences. Using the media, you can reach policymakers and their advisors.   </a:t>
            </a:r>
          </a:p>
          <a:p>
            <a:endParaRPr lang="en-US" altLang="en-US" dirty="0">
              <a:latin typeface="Arial" panose="020B0604020202020204" pitchFamily="34" charset="0"/>
            </a:endParaRPr>
          </a:p>
          <a:p>
            <a:r>
              <a:rPr lang="en-US" altLang="en-US" dirty="0">
                <a:latin typeface="Arial" panose="020B0604020202020204" pitchFamily="34" charset="0"/>
              </a:rPr>
              <a:t>Let’s look at all the people whose views may influence the policymaker:</a:t>
            </a:r>
          </a:p>
          <a:p>
            <a:endParaRPr lang="en-US" altLang="en-US" dirty="0">
              <a:latin typeface="Arial" panose="020B0604020202020204" pitchFamily="34" charset="0"/>
            </a:endParaRPr>
          </a:p>
          <a:p>
            <a:r>
              <a:rPr lang="en-US" altLang="en-US" dirty="0">
                <a:latin typeface="Arial" panose="020B0604020202020204" pitchFamily="34" charset="0"/>
              </a:rPr>
              <a:t>The policymaker, who makes the decisions that concern you, listens to what politicians have to say. Politicians are concerned with their voters and influential individuals who in turn gather their opinion and information on specific topics by reading the newspapers, watching television, surfing the web, and listening to the radio. </a:t>
            </a:r>
            <a:endParaRPr lang="en-US" altLang="en-US" dirty="0">
              <a:solidFill>
                <a:schemeClr val="accent1"/>
              </a:solidFill>
              <a:latin typeface="Arial" panose="020B0604020202020204" pitchFamily="34" charset="0"/>
            </a:endParaRPr>
          </a:p>
          <a:p>
            <a:pPr>
              <a:spcBef>
                <a:spcPct val="20000"/>
              </a:spcBef>
            </a:pPr>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2883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38D048-FAC1-459F-831A-82524F02BF25}"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24579" name="Rectangle 3"/>
          <p:cNvSpPr>
            <a:spLocks noGrp="1" noRot="1" noChangeAspect="1" noChangeArrowheads="1" noTextEdit="1"/>
          </p:cNvSpPr>
          <p:nvPr>
            <p:ph type="sldImg"/>
          </p:nvPr>
        </p:nvSpPr>
        <p:spPr>
          <a:xfrm>
            <a:off x="344488" y="704850"/>
            <a:ext cx="6172200" cy="3471863"/>
          </a:xfrm>
          <a:ln w="12700" cap="flat">
            <a:solidFill>
              <a:schemeClr val="tx1"/>
            </a:solidFill>
          </a:ln>
        </p:spPr>
      </p:sp>
      <p:sp>
        <p:nvSpPr>
          <p:cNvPr id="2458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Another reason to work with the media is that it is cost effective. </a:t>
            </a:r>
          </a:p>
          <a:p>
            <a:endParaRPr lang="en-US" altLang="en-US" dirty="0">
              <a:latin typeface="Arial" panose="020B0604020202020204" pitchFamily="34" charset="0"/>
            </a:endParaRPr>
          </a:p>
          <a:p>
            <a:r>
              <a:rPr lang="en-US" altLang="en-US" dirty="0">
                <a:latin typeface="Arial" panose="020B0604020202020204" pitchFamily="34" charset="0"/>
              </a:rPr>
              <a:t>For example, if you prepare a press release and send it to 10 journalists who cover your event, the press release then turns into a story which may appear in tens of thousands of newspapers in your country. If each copy is seen by 4-40 people, then you are reaching millions of people with your message. Your organization’s input of time and effort to prepare the press release was minimal compared with the result.</a:t>
            </a:r>
          </a:p>
          <a:p>
            <a:endParaRPr lang="en-US" altLang="en-US" dirty="0">
              <a:latin typeface="Arial" panose="020B0604020202020204" pitchFamily="34" charset="0"/>
            </a:endParaRPr>
          </a:p>
          <a:p>
            <a:r>
              <a:rPr lang="en-US" altLang="en-US" dirty="0">
                <a:latin typeface="Arial" panose="020B0604020202020204" pitchFamily="34" charset="0"/>
              </a:rPr>
              <a:t>You can see that increasing the quantity</a:t>
            </a:r>
            <a:r>
              <a:rPr lang="en-US" altLang="en-US" baseline="0" dirty="0">
                <a:latin typeface="Arial" panose="020B0604020202020204" pitchFamily="34" charset="0"/>
              </a:rPr>
              <a:t> of media coverage on your topic can really be effective in generating attention. </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71695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onotype Sorts" pitchFamily="2" charset="2"/>
              <a:buNone/>
            </a:pPr>
            <a:r>
              <a:rPr lang="en-US" altLang="en-US" b="0" dirty="0">
                <a:latin typeface="Arial" panose="020B0604020202020204" pitchFamily="34" charset="0"/>
              </a:rPr>
              <a:t>It is important to understand </a:t>
            </a:r>
            <a:r>
              <a:rPr lang="en-US" altLang="en-US" dirty="0">
                <a:latin typeface="Arial" panose="020B0604020202020204" pitchFamily="34" charset="0"/>
              </a:rPr>
              <a:t>that journalists face challenges and limitations in their work. Journalism is their job, and they have priorities, expectations, and competing interests.</a:t>
            </a:r>
          </a:p>
          <a:p>
            <a:pPr>
              <a:buFont typeface="Monotype Sorts" pitchFamily="2" charset="2"/>
              <a:buNone/>
            </a:pPr>
            <a:endParaRPr lang="en-US" altLang="en-US" dirty="0">
              <a:latin typeface="Arial" panose="020B0604020202020204" pitchFamily="34" charset="0"/>
            </a:endParaRPr>
          </a:p>
          <a:p>
            <a:pPr>
              <a:buFont typeface="Monotype Sorts" pitchFamily="2" charset="2"/>
              <a:buNone/>
            </a:pPr>
            <a:r>
              <a:rPr lang="en-US" altLang="en-US" dirty="0">
                <a:latin typeface="Arial" panose="020B0604020202020204" pitchFamily="34" charset="0"/>
              </a:rPr>
              <a:t>Journalists do not decide unilaterally what to cover. Often, they are told what to cover – and when and how to cover it – by editors. And journalists must compete for attention and space with their peers, who are also seeking and pitching newsworthy stories. </a:t>
            </a:r>
          </a:p>
          <a:p>
            <a:pPr>
              <a:buFont typeface="Monotype Sorts" pitchFamily="2" charset="2"/>
              <a:buNone/>
            </a:pPr>
            <a:endParaRPr lang="en-US" altLang="en-US" dirty="0">
              <a:latin typeface="Arial" panose="020B0604020202020204" pitchFamily="34" charset="0"/>
            </a:endParaRPr>
          </a:p>
          <a:p>
            <a:pPr>
              <a:buFont typeface="Monotype Sorts" pitchFamily="2" charset="2"/>
              <a:buNone/>
            </a:pPr>
            <a:r>
              <a:rPr lang="en-US" altLang="en-US" dirty="0">
                <a:latin typeface="Arial" panose="020B0604020202020204" pitchFamily="34" charset="0"/>
              </a:rPr>
              <a:t>Journalists work on deadline, and sometimes manage many deadlines at once. This may mean that they aren’t able to answer your call or email right away. Editors too have many priorities and deadlines, which means that they may not be able to consider your input as soon as you would like. </a:t>
            </a:r>
          </a:p>
          <a:p>
            <a:pPr>
              <a:buFont typeface="Monotype Sorts" pitchFamily="2" charset="2"/>
              <a:buNone/>
            </a:pPr>
            <a:endParaRPr lang="en-US" altLang="en-US" dirty="0">
              <a:latin typeface="Arial" panose="020B0604020202020204" pitchFamily="34" charset="0"/>
            </a:endParaRPr>
          </a:p>
          <a:p>
            <a:pPr>
              <a:buFont typeface="Monotype Sorts" pitchFamily="2" charset="2"/>
              <a:buNone/>
            </a:pPr>
            <a:r>
              <a:rPr lang="en-US" altLang="en-US" dirty="0">
                <a:latin typeface="Arial" panose="020B0604020202020204" pitchFamily="34" charset="0"/>
              </a:rPr>
              <a:t>As newsrooms shrink and budgets tighten, journalists and editors are increasingly burdened and under resourced. </a:t>
            </a:r>
          </a:p>
          <a:p>
            <a:pPr>
              <a:buFont typeface="Monotype Sorts" pitchFamily="2" charset="2"/>
              <a:buNone/>
            </a:pPr>
            <a:endParaRPr lang="en-US" altLang="en-US" dirty="0">
              <a:latin typeface="Arial" panose="020B0604020202020204" pitchFamily="34" charset="0"/>
            </a:endParaRPr>
          </a:p>
          <a:p>
            <a:pPr>
              <a:buFont typeface="Monotype Sorts" pitchFamily="2" charset="2"/>
              <a:buNone/>
            </a:pPr>
            <a:r>
              <a:rPr lang="en-US" altLang="en-US" dirty="0">
                <a:latin typeface="Arial" panose="020B0604020202020204" pitchFamily="34" charset="0"/>
              </a:rPr>
              <a:t>Many journalists cover a wide array of topics, and they have to learn quickly about each one. This means they don’t have time to invest in understanding a topic deeply. This is where CSOs can be especially helpful to journalists: they can provide expertise and facts that journalists can use for their stories.</a:t>
            </a:r>
          </a:p>
          <a:p>
            <a:pPr>
              <a:buFont typeface="Monotype Sorts" pitchFamily="2" charset="2"/>
              <a:buNone/>
            </a:pPr>
            <a:endParaRPr lang="en-US" altLang="en-US" dirty="0">
              <a:latin typeface="Arial" panose="020B0604020202020204" pitchFamily="34" charset="0"/>
            </a:endParaRPr>
          </a:p>
          <a:p>
            <a:pPr>
              <a:buFont typeface="Monotype Sorts" pitchFamily="2" charset="2"/>
              <a:buNone/>
            </a:pPr>
            <a:r>
              <a:rPr lang="en-US" altLang="en-US" dirty="0">
                <a:latin typeface="Arial" panose="020B0604020202020204" pitchFamily="34" charset="0"/>
              </a:rPr>
              <a:t>In many cases, editors and producers who decide what gets covered, and to what extent, lack an appreciation of these issues. Also, they may be resistant to allowing a journalist to cover a controversial story. </a:t>
            </a:r>
          </a:p>
          <a:p>
            <a:pPr>
              <a:buFont typeface="Monotype Sorts" pitchFamily="2" charset="2"/>
              <a:buNone/>
            </a:pPr>
            <a:endParaRPr lang="en-US" altLang="en-US" dirty="0">
              <a:latin typeface="Arial" panose="020B0604020202020204" pitchFamily="34" charset="0"/>
            </a:endParaRPr>
          </a:p>
          <a:p>
            <a:pPr>
              <a:buFont typeface="Monotype Sorts" pitchFamily="2" charset="2"/>
              <a:buNone/>
            </a:pPr>
            <a:r>
              <a:rPr lang="en-US" altLang="en-US" dirty="0">
                <a:latin typeface="Arial" panose="020B0604020202020204" pitchFamily="34" charset="0"/>
              </a:rPr>
              <a:t>Finally, in some places the government controls the media or criticizes news that doesn’t align with their interests. Sometimes the owners of news outlets exercise control over what gets covered. Or there may be powerful interests that disapprove of certain types of news.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solidFill>
                <a:srgbClr val="717075"/>
              </a:solidFill>
              <a:latin typeface="Roboto" panose="020000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Journalists: What are your limitations? How do you receive your assignments? How is your news agenda set? What are the “taboo” topics that are difficult to 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t>
            </a:r>
            <a:r>
              <a:rPr lang="en-US" sz="1200" b="1" i="1" kern="1200" dirty="0">
                <a:solidFill>
                  <a:schemeClr val="tx1"/>
                </a:solidFill>
                <a:latin typeface="+mn-lt"/>
                <a:ea typeface="+mn-ea"/>
                <a:cs typeface="+mn-cs"/>
              </a:rPr>
              <a:t>Generate responses from journalist participants.</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15</a:t>
            </a:fld>
            <a:endParaRPr lang="en-US"/>
          </a:p>
        </p:txBody>
      </p:sp>
    </p:spTree>
    <p:extLst>
      <p:ext uri="{BB962C8B-B14F-4D97-AF65-F5344CB8AC3E}">
        <p14:creationId xmlns:p14="http://schemas.microsoft.com/office/powerpoint/2010/main" val="2991809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 addition to the many advantages, there are also some disadvantages to working with the media. </a:t>
            </a:r>
          </a:p>
          <a:p>
            <a:endParaRPr lang="en-US" altLang="en-US" b="1" dirty="0">
              <a:latin typeface="Arial" panose="020B0604020202020204" pitchFamily="34" charset="0"/>
            </a:endParaRPr>
          </a:p>
          <a:p>
            <a:r>
              <a:rPr lang="en-US" altLang="en-US" dirty="0">
                <a:latin typeface="Arial" panose="020B0604020202020204" pitchFamily="34" charset="0"/>
              </a:rPr>
              <a:t>When speaking to the media, you lose some control over your message, and you never quite know what the media will say. Sometimes journalists may misunderstand or misrepresent what you say, perhaps because of their own biases or perhaps because you were not clear.</a:t>
            </a:r>
            <a:r>
              <a:rPr lang="en-US" altLang="en-US" b="0" dirty="0">
                <a:latin typeface="Arial" panose="020B0604020202020204" pitchFamily="34" charset="0"/>
              </a:rPr>
              <a:t> This is why it is important to be as clear as possible with the message you want to get out to the public, and to build trust and good relationships with journalists so you work together, not against each other.</a:t>
            </a:r>
          </a:p>
          <a:p>
            <a:endParaRPr lang="en-US" altLang="en-US" b="0" dirty="0">
              <a:latin typeface="Arial" panose="020B0604020202020204" pitchFamily="34" charset="0"/>
            </a:endParaRPr>
          </a:p>
          <a:p>
            <a:r>
              <a:rPr lang="en-US" altLang="en-US" dirty="0">
                <a:latin typeface="Arial" panose="020B0604020202020204" pitchFamily="34" charset="0"/>
              </a:rPr>
              <a:t>You may also not reach the exact audience you hoped would hear your message. There is no way to control who reads, watches, or listens to specific programs. Mass communication means you can’t target your audience.</a:t>
            </a:r>
          </a:p>
          <a:p>
            <a:endParaRPr lang="en-US" altLang="en-US" dirty="0">
              <a:latin typeface="Arial" panose="020B0604020202020204" pitchFamily="34" charset="0"/>
            </a:endParaRPr>
          </a:p>
          <a:p>
            <a:r>
              <a:rPr lang="en-US" altLang="en-US" dirty="0">
                <a:latin typeface="Arial" panose="020B0604020202020204" pitchFamily="34" charset="0"/>
              </a:rPr>
              <a:t>You may receive negative reactions from those in power or from the general public who don’t agree with what you or your organization represents. It is important to know how to respond to negative feedback from the government or those who might criticize you and disrupt your work.</a:t>
            </a:r>
          </a:p>
          <a:p>
            <a:endParaRPr lang="en-US" altLang="en-US" dirty="0">
              <a:latin typeface="Arial" panose="020B0604020202020204" pitchFamily="34" charset="0"/>
            </a:endParaRPr>
          </a:p>
          <a:p>
            <a:r>
              <a:rPr lang="en-US" altLang="en-US" dirty="0">
                <a:latin typeface="Arial" panose="020B0604020202020204" pitchFamily="34" charset="0"/>
              </a:rPr>
              <a:t>Although policymakers may listen to the media, they may not trust the media, which means they may not trust your message or story. This is why it is important to report your message in a clear, accurate, and concise manner that is backed up with appropriate facts and data.</a:t>
            </a:r>
          </a:p>
          <a:p>
            <a:endParaRPr lang="en-US" altLang="en-US" dirty="0">
              <a:latin typeface="Arial" panose="020B0604020202020204" pitchFamily="34" charset="0"/>
            </a:endParaRPr>
          </a:p>
          <a:p>
            <a:r>
              <a:rPr lang="en-US" altLang="en-US" b="0" dirty="0">
                <a:latin typeface="Arial" panose="020B0604020202020204" pitchFamily="34" charset="0"/>
              </a:rPr>
              <a:t>Has anyone had a negative experience</a:t>
            </a:r>
            <a:r>
              <a:rPr lang="en-US" altLang="en-US" b="0" baseline="0" dirty="0">
                <a:latin typeface="Arial" panose="020B0604020202020204" pitchFamily="34" charset="0"/>
              </a:rPr>
              <a:t> when reaching out to or working with the media? Maybe they got the message wrong or there were unexpected repercussions? </a:t>
            </a:r>
          </a:p>
          <a:p>
            <a:endParaRPr lang="en-US" altLang="en-US" b="0" baseline="0" dirty="0">
              <a:latin typeface="Arial" panose="020B0604020202020204" pitchFamily="34" charset="0"/>
            </a:endParaRPr>
          </a:p>
          <a:p>
            <a:r>
              <a:rPr lang="en-US" altLang="en-US" b="1" baseline="0" dirty="0">
                <a:latin typeface="Arial" panose="020B0604020202020204" pitchFamily="34" charset="0"/>
              </a:rPr>
              <a:t>[</a:t>
            </a:r>
            <a:r>
              <a:rPr lang="en-US" altLang="en-US" b="1" i="1" baseline="0" dirty="0">
                <a:latin typeface="Arial" panose="020B0604020202020204" pitchFamily="34" charset="0"/>
              </a:rPr>
              <a:t>Generate responses from CSO participants.</a:t>
            </a:r>
            <a:r>
              <a:rPr lang="en-US" altLang="en-US" b="1" baseline="0" dirty="0">
                <a:latin typeface="Arial" panose="020B0604020202020204" pitchFamily="34" charset="0"/>
              </a:rPr>
              <a:t>]</a:t>
            </a:r>
            <a:endParaRPr lang="en-US" altLang="en-US" b="1" dirty="0">
              <a:latin typeface="Arial" panose="020B0604020202020204" pitchFamily="34" charset="0"/>
            </a:endParaRPr>
          </a:p>
          <a:p>
            <a:r>
              <a:rPr lang="en-GB" altLang="en-US" b="1" dirty="0">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16</a:t>
            </a:fld>
            <a:endParaRPr lang="en-US"/>
          </a:p>
        </p:txBody>
      </p:sp>
    </p:spTree>
    <p:extLst>
      <p:ext uri="{BB962C8B-B14F-4D97-AF65-F5344CB8AC3E}">
        <p14:creationId xmlns:p14="http://schemas.microsoft.com/office/powerpoint/2010/main" val="89708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 limitations and possible disadvantages, you need to be realistic about what to expect from media coverage.</a:t>
            </a:r>
          </a:p>
          <a:p>
            <a:endParaRPr lang="en-US" dirty="0"/>
          </a:p>
          <a:p>
            <a:r>
              <a:rPr lang="en-US" dirty="0"/>
              <a:t>Ethical journalists aim to serve the public, and they act independently. To maintain their integrity and credibility, they resist pressure by sources to influence coverage and do not write stories that blur the line between news and advertising. CSOs should not expect marketing for their organization or projects. Journalists are not your public relations agents: their job is to report the news. CSOs should not pressure or expect journalists to provide single-sourced or exclusively positive coverage of your 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noted in the previous slide, one of the disadvantages of working with the media is that you may lose control of your message. Since the media can’t promise you that they will communicate your exact words, it is important to make sure your message is clear and easy to understand. We will discuss this more during our interactive exercises later on. </a:t>
            </a:r>
          </a:p>
          <a:p>
            <a:endParaRPr lang="en-US" dirty="0"/>
          </a:p>
          <a:p>
            <a:r>
              <a:rPr lang="en-US" dirty="0"/>
              <a:t>Having a story published or broadcast about your work or organization does not guarantee funding to continue or expand your work. You can’t control the outcome of the story.</a:t>
            </a:r>
          </a:p>
          <a:p>
            <a:pPr marL="0" indent="0">
              <a:buFontTx/>
              <a:buNone/>
              <a:defRPr/>
            </a:pPr>
            <a:endParaRPr lang="en-US" dirty="0"/>
          </a:p>
          <a:p>
            <a:pPr marL="0" indent="0">
              <a:buFontTx/>
              <a:buNone/>
              <a:defRPr/>
            </a:pPr>
            <a:r>
              <a:rPr lang="en-US" dirty="0"/>
              <a:t>While your audience may be policymakers or others in the public who can create change, sharing your message with the media does not guarantee change overnight. As we all know, change takes time, and you may have to share your message multiple times using multiple channels to create the change you wish to see. </a:t>
            </a:r>
          </a:p>
          <a:p>
            <a:pPr marL="0" indent="0">
              <a:buFontTx/>
              <a:buNone/>
              <a:defRPr/>
            </a:pPr>
            <a:endParaRPr lang="en-US" dirty="0"/>
          </a:p>
          <a:p>
            <a:pPr marL="0" indent="0">
              <a:buFontTx/>
              <a:buNone/>
              <a:defRPr/>
            </a:pPr>
            <a:r>
              <a:rPr lang="en-US" dirty="0"/>
              <a:t>What makes the front page of the paper today may be forgotten tomorrow. As previously stated, you will need to do more than simply share your message once with the media. </a:t>
            </a:r>
          </a:p>
          <a:p>
            <a:pPr marL="0" indent="0">
              <a:buFontTx/>
              <a:buNone/>
              <a:defRPr/>
            </a:pPr>
            <a:endParaRPr lang="en-US" dirty="0"/>
          </a:p>
          <a:p>
            <a:pPr marL="0" indent="0">
              <a:buFontTx/>
              <a:buNone/>
              <a:defRPr/>
            </a:pPr>
            <a:r>
              <a:rPr lang="en-US" dirty="0"/>
              <a:t>And you may receive negative feedback, criticism, or misunderstanding of your work even if it is reported accurately. You can’t guarantee that everyone will agree with your message.</a:t>
            </a:r>
          </a:p>
          <a:p>
            <a:pPr marL="0" indent="0">
              <a:buFontTx/>
              <a:buNone/>
              <a:defRPr/>
            </a:pPr>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17</a:t>
            </a:fld>
            <a:endParaRPr lang="en-US"/>
          </a:p>
        </p:txBody>
      </p:sp>
    </p:spTree>
    <p:extLst>
      <p:ext uri="{BB962C8B-B14F-4D97-AF65-F5344CB8AC3E}">
        <p14:creationId xmlns:p14="http://schemas.microsoft.com/office/powerpoint/2010/main" val="178408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a:latin typeface="Arial" panose="020B0604020202020204" pitchFamily="34" charset="0"/>
              </a:rPr>
              <a:t>Now that we’ve seen why CSOs should work with journalists, let’s talk about the advantages for journalists of collaborating with CSOs. This part of the presentation is primarily geared toward our journalist participants, but there will be opportunities for CSOs to share their insights.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8F7FD-B04B-49C9-8695-D9B61F508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65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a:latin typeface="Arial" panose="020B0604020202020204" pitchFamily="34" charset="0"/>
              </a:rPr>
              <a:t>What is civil society? </a:t>
            </a:r>
            <a:r>
              <a:rPr lang="en-US" altLang="en-US" b="1" baseline="0" dirty="0">
                <a:latin typeface="Arial" panose="020B0604020202020204" pitchFamily="34" charset="0"/>
              </a:rPr>
              <a:t>[</a:t>
            </a:r>
            <a:r>
              <a:rPr lang="en-US" altLang="en-US" b="1" i="1" baseline="0" dirty="0">
                <a:latin typeface="Arial" panose="020B0604020202020204" pitchFamily="34" charset="0"/>
              </a:rPr>
              <a:t>Ask for a volunteer to read the definition.</a:t>
            </a:r>
            <a:r>
              <a:rPr lang="en-US" altLang="en-US" b="1" baseline="0" dirty="0">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Civil society </a:t>
            </a:r>
            <a:r>
              <a:rPr lang="en-US" b="0" i="0" dirty="0">
                <a:solidFill>
                  <a:srgbClr val="101010"/>
                </a:solidFill>
                <a:effectLst/>
                <a:latin typeface="PT Serif"/>
              </a:rPr>
              <a:t>comprises organizations that are not associated with government or for-profit business—including advocacy groups, professional associations, churches, charities and foundations, and cultural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01010"/>
              </a:solidFill>
              <a:effectLst/>
              <a:latin typeface="PT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01010"/>
                </a:solidFill>
                <a:effectLst/>
                <a:latin typeface="PT Serif"/>
              </a:rPr>
              <a:t>Civil society has emerged as a force in international development. CSOs can include </a:t>
            </a:r>
            <a:r>
              <a:rPr lang="en-US" dirty="0"/>
              <a:t>medical association networks, trade unions, faith-based organizations, and organizations representing disease constituents (such as people living with HIV/AIDS). Within a given community or country, there may be international civil society organizations, national civil society organizations, subnational and community-level movements, and local operations of international civil society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Whatever its form, civil society shares a drive toward collective action. While the interests, values, and missions that drive civil society actors can be very different from one another, each civil society group or network is organized around a unique animating goal or principle.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rPr>
              <a:t>[</a:t>
            </a:r>
            <a:r>
              <a:rPr lang="en-US" altLang="en-US" b="1" i="1" baseline="0" dirty="0">
                <a:latin typeface="Arial" panose="020B0604020202020204" pitchFamily="34" charset="0"/>
              </a:rPr>
              <a:t>Ask CSO participants: W</a:t>
            </a:r>
            <a:r>
              <a:rPr lang="en-US" b="1" i="1" dirty="0"/>
              <a:t>hat are the animating goals of the participant CSOs?</a:t>
            </a:r>
            <a:r>
              <a:rPr lang="en-US" b="1" i="0" dirty="0"/>
              <a:t>]</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https://apps.who.int/iris/bitstream/handle/10665/100626/9789241506687_eng.pdf;jsessionid=7174BD9C66EF1B812628B97552F750DC?sequence=1</a:t>
            </a:r>
          </a:p>
        </p:txBody>
      </p:sp>
      <p:sp>
        <p:nvSpPr>
          <p:cNvPr id="4" name="Slide Number Placeholder 3"/>
          <p:cNvSpPr>
            <a:spLocks noGrp="1"/>
          </p:cNvSpPr>
          <p:nvPr>
            <p:ph type="sldNum" sz="quarter" idx="5"/>
          </p:nvPr>
        </p:nvSpPr>
        <p:spPr/>
        <p:txBody>
          <a:bodyPr/>
          <a:lstStyle/>
          <a:p>
            <a:fld id="{44B8F7FD-B04B-49C9-8695-D9B61F508A77}" type="slidenum">
              <a:rPr lang="en-US" smtClean="0"/>
              <a:t>19</a:t>
            </a:fld>
            <a:endParaRPr lang="en-US"/>
          </a:p>
        </p:txBody>
      </p:sp>
    </p:spTree>
    <p:extLst>
      <p:ext uri="{BB962C8B-B14F-4D97-AF65-F5344CB8AC3E}">
        <p14:creationId xmlns:p14="http://schemas.microsoft.com/office/powerpoint/2010/main" val="2942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by meeting each other. Today is all about communicating effectively, and we can’t do that without building relationships with the other participants in the room. After that, I’ll talk about ground rules for the day’s discussions. Then, we will briefly review your responses to the needs assessment survey we sent out ahead of this workshop.</a:t>
            </a:r>
          </a:p>
          <a:p>
            <a:endParaRPr lang="en-US" dirty="0"/>
          </a:p>
          <a:p>
            <a:r>
              <a:rPr lang="en-US" dirty="0"/>
              <a:t>Our workshop has four main sections. We’ll get started by talking about the communication divide between journalists and civil society organizations and we’ll then go over some tips and best practices for bridging that gap. The second part of the workshop is dedicated to interactive exercises, so you can try out new skills and put these lessons into practice. The first interactive session will help journalists learn from their CSO peers about how to cover abortion in a more accurate, effective, and nuanced way that will capture the public’s attention. The second session will help CSO representatives understand how to communicate with media, providing the information and support journalists need to report.</a:t>
            </a:r>
          </a:p>
          <a:p>
            <a:endParaRPr lang="en-US" dirty="0"/>
          </a:p>
          <a:p>
            <a:r>
              <a:rPr lang="en-US" dirty="0"/>
              <a:t>While some parts of the workshop are aimed at journalists and others at CSOs, I think it will be valuable for both groups to hear the same information. Additionally, we hope you will complement what is on the slides with examples from your work as journalists and CSO representatives. We want you to feel comfortable speaking up and asking questions.</a:t>
            </a:r>
          </a:p>
        </p:txBody>
      </p:sp>
      <p:sp>
        <p:nvSpPr>
          <p:cNvPr id="4" name="Slide Number Placeholder 3"/>
          <p:cNvSpPr>
            <a:spLocks noGrp="1"/>
          </p:cNvSpPr>
          <p:nvPr>
            <p:ph type="sldNum" sz="quarter" idx="5"/>
          </p:nvPr>
        </p:nvSpPr>
        <p:spPr/>
        <p:txBody>
          <a:bodyPr/>
          <a:lstStyle/>
          <a:p>
            <a:fld id="{44B8F7FD-B04B-49C9-8695-D9B61F508A77}" type="slidenum">
              <a:rPr lang="en-US" smtClean="0"/>
              <a:t>2</a:t>
            </a:fld>
            <a:endParaRPr lang="en-US"/>
          </a:p>
        </p:txBody>
      </p:sp>
    </p:spTree>
    <p:extLst>
      <p:ext uri="{BB962C8B-B14F-4D97-AF65-F5344CB8AC3E}">
        <p14:creationId xmlns:p14="http://schemas.microsoft.com/office/powerpoint/2010/main" val="200283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 why is it valuable to work with CSOs? </a:t>
            </a:r>
            <a:r>
              <a:rPr lang="en-US" altLang="en-US" b="1" dirty="0">
                <a:latin typeface="Arial" panose="020B0604020202020204" pitchFamily="34" charset="0"/>
              </a:rPr>
              <a:t>[</a:t>
            </a:r>
            <a:r>
              <a:rPr lang="en-US" altLang="en-US" b="1" i="1" dirty="0">
                <a:latin typeface="Arial" panose="020B0604020202020204" pitchFamily="34" charset="0"/>
              </a:rPr>
              <a:t>Generate responses </a:t>
            </a:r>
            <a:r>
              <a:rPr lang="en-US" altLang="en-US" b="1" i="1" baseline="0" dirty="0">
                <a:latin typeface="Arial" panose="020B0604020202020204" pitchFamily="34" charset="0"/>
              </a:rPr>
              <a:t>from journalist participants</a:t>
            </a:r>
            <a:r>
              <a:rPr lang="en-US" altLang="en-US" b="1" i="1" dirty="0">
                <a:latin typeface="Arial" panose="020B0604020202020204" pitchFamily="34" charset="0"/>
              </a:rPr>
              <a:t>.</a:t>
            </a:r>
            <a:r>
              <a:rPr lang="en-US" altLang="en-US" b="1" dirty="0">
                <a:latin typeface="Arial" panose="020B0604020202020204" pitchFamily="34" charset="0"/>
              </a:rPr>
              <a:t>] </a:t>
            </a:r>
          </a:p>
          <a:p>
            <a:endParaRPr lang="en-US" dirty="0"/>
          </a:p>
          <a:p>
            <a:r>
              <a:rPr lang="en-US" dirty="0"/>
              <a:t>CSOs can be valuable resources for journalists in several ways. First, they can be agents of change and progress. Their missions are often oriented around issues that are important to the larger community, or to specific groups within the community. Since CSOs can be nimble and objective-oriented, they can be good sources of new solutions and ideas for progress.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have deep technical expertise, an in-depth understanding of data, and are well-connected to a range of stakeholders. They also understand how to present facts clearly and help combat misinformation and bias, especially around sensitive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CSOs work to support different groups and communities, they often have strong relationships with people who might serve as first-person sources for journalists’ stories.</a:t>
            </a:r>
          </a:p>
          <a:p>
            <a:endParaRPr lang="en-US" dirty="0"/>
          </a:p>
          <a:p>
            <a:r>
              <a:rPr lang="en-US" dirty="0"/>
              <a:t>Last, they can amplify the impact of a news story through their advocacy work and lend credibility—as a source of information—to journalists’ reporting.</a:t>
            </a:r>
          </a:p>
        </p:txBody>
      </p:sp>
      <p:sp>
        <p:nvSpPr>
          <p:cNvPr id="4" name="Slide Number Placeholder 3"/>
          <p:cNvSpPr>
            <a:spLocks noGrp="1"/>
          </p:cNvSpPr>
          <p:nvPr>
            <p:ph type="sldNum" sz="quarter" idx="5"/>
          </p:nvPr>
        </p:nvSpPr>
        <p:spPr/>
        <p:txBody>
          <a:bodyPr/>
          <a:lstStyle/>
          <a:p>
            <a:fld id="{44B8F7FD-B04B-49C9-8695-D9B61F508A77}" type="slidenum">
              <a:rPr lang="en-US" smtClean="0"/>
              <a:t>20</a:t>
            </a:fld>
            <a:endParaRPr lang="en-US"/>
          </a:p>
        </p:txBody>
      </p:sp>
    </p:spTree>
    <p:extLst>
      <p:ext uri="{BB962C8B-B14F-4D97-AF65-F5344CB8AC3E}">
        <p14:creationId xmlns:p14="http://schemas.microsoft.com/office/powerpoint/2010/main" val="2018990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01010"/>
                </a:solidFill>
                <a:effectLst/>
                <a:latin typeface="PT Serif"/>
              </a:rPr>
              <a:t>There are several ways that CSOs can act as change agents.</a:t>
            </a:r>
          </a:p>
          <a:p>
            <a:endParaRPr lang="en-US" b="0" i="0" dirty="0">
              <a:solidFill>
                <a:srgbClr val="101010"/>
              </a:solidFill>
              <a:effectLst/>
              <a:latin typeface="PT Serif"/>
            </a:endParaRPr>
          </a:p>
          <a:p>
            <a:r>
              <a:rPr lang="en-US" b="0" i="0" dirty="0">
                <a:solidFill>
                  <a:srgbClr val="101010"/>
                </a:solidFill>
                <a:effectLst/>
                <a:latin typeface="PT Serif"/>
              </a:rPr>
              <a:t>Most CSOs, especially advocacy organizations, provide information to the public about their issue. Their material is persuasive and can change minds and opinions and help spark public dialogue.</a:t>
            </a:r>
          </a:p>
          <a:p>
            <a:endParaRPr lang="en-US" b="0" i="0" dirty="0">
              <a:solidFill>
                <a:srgbClr val="101010"/>
              </a:solidFill>
              <a:effectLst/>
              <a:latin typeface="PT Serif"/>
            </a:endParaRPr>
          </a:p>
          <a:p>
            <a:r>
              <a:rPr lang="en-US" b="0" i="0" dirty="0">
                <a:solidFill>
                  <a:srgbClr val="101010"/>
                </a:solidFill>
                <a:effectLst/>
                <a:latin typeface="PT Serif"/>
              </a:rPr>
              <a:t>CSOs monitor policies and actions and hold decisionmakers accountable for their actions and the commitments they have made.</a:t>
            </a:r>
          </a:p>
          <a:p>
            <a:endParaRPr lang="en-US" b="0" i="0" dirty="0">
              <a:solidFill>
                <a:srgbClr val="101010"/>
              </a:solidFill>
              <a:effectLst/>
              <a:latin typeface="PT Serif"/>
            </a:endParaRPr>
          </a:p>
          <a:p>
            <a:r>
              <a:rPr lang="en-US" b="0" i="0" dirty="0">
                <a:solidFill>
                  <a:srgbClr val="101010"/>
                </a:solidFill>
                <a:effectLst/>
                <a:latin typeface="PT Serif"/>
              </a:rPr>
              <a:t>They may deliver services directly, including reproductive health services, with a focus on the underserved and hard-to-reach communities.</a:t>
            </a:r>
          </a:p>
          <a:p>
            <a:endParaRPr lang="en-US" b="0" i="0" dirty="0">
              <a:solidFill>
                <a:srgbClr val="101010"/>
              </a:solidFill>
              <a:effectLst/>
              <a:latin typeface="PT Serif"/>
            </a:endParaRPr>
          </a:p>
          <a:p>
            <a:r>
              <a:rPr lang="en-US" b="0" i="0" dirty="0">
                <a:solidFill>
                  <a:srgbClr val="101010"/>
                </a:solidFill>
                <a:effectLst/>
                <a:latin typeface="PT Serif"/>
              </a:rPr>
              <a:t>And they may engage in advocacy work that helps facilitate policy change, including direct collection of research and data.</a:t>
            </a:r>
          </a:p>
          <a:p>
            <a:pPr marL="0" indent="0">
              <a:buFont typeface="Arial" panose="020B0604020202020204" pitchFamily="34" charset="0"/>
              <a:buNone/>
            </a:pPr>
            <a:endParaRPr lang="en-US" b="0" i="0" dirty="0">
              <a:solidFill>
                <a:srgbClr val="101010"/>
              </a:solidFill>
              <a:effectLst/>
              <a:latin typeface="PT Serif"/>
            </a:endParaRPr>
          </a:p>
          <a:p>
            <a:endParaRPr lang="en-US" b="0" i="0" dirty="0">
              <a:solidFill>
                <a:srgbClr val="101010"/>
              </a:solidFill>
              <a:effectLst/>
              <a:latin typeface="PT Serif"/>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21</a:t>
            </a:fld>
            <a:endParaRPr lang="en-US"/>
          </a:p>
        </p:txBody>
      </p:sp>
    </p:spTree>
    <p:extLst>
      <p:ext uri="{BB962C8B-B14F-4D97-AF65-F5344CB8AC3E}">
        <p14:creationId xmlns:p14="http://schemas.microsoft.com/office/powerpoint/2010/main" val="398083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CSOs have deep technical expertise. They have access to the latest data and a deep understanding of its implications. They understand the limitations of the data, and what certain data can and cannot prove. They can help journalists interpret data and can provide useful background information and context to tell a powerful and fact-based 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1"/>
                </a:solidFill>
              </a:rPr>
              <a:t>These skills are especially critical when covering a sensitive and frequently-misunderstood topic such as abortion.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22</a:t>
            </a:fld>
            <a:endParaRPr lang="en-US"/>
          </a:p>
        </p:txBody>
      </p:sp>
    </p:spTree>
    <p:extLst>
      <p:ext uri="{BB962C8B-B14F-4D97-AF65-F5344CB8AC3E}">
        <p14:creationId xmlns:p14="http://schemas.microsoft.com/office/powerpoint/2010/main" val="234411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CSO representatives have a deep network of connections. They can introduce journalists to a range of stakeholders, including government officials, health professionals, legal experts, and women’s health and rights advocates. They also know women who have had abortions or other relevant experiences with reproductive health care. CSOs can help journalists access hard-to-reach sources who allow journalists to put a human face to the data. They also understand stigma surrounding abortion and how to communicate about abortion in non-stigmatizing ways.</a:t>
            </a: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23</a:t>
            </a:fld>
            <a:endParaRPr lang="en-US"/>
          </a:p>
        </p:txBody>
      </p:sp>
    </p:spTree>
    <p:extLst>
      <p:ext uri="{BB962C8B-B14F-4D97-AF65-F5344CB8AC3E}">
        <p14:creationId xmlns:p14="http://schemas.microsoft.com/office/powerpoint/2010/main" val="1851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01010"/>
                </a:solidFill>
                <a:effectLst/>
                <a:latin typeface="PT Serif"/>
              </a:rPr>
              <a:t>CSOs can amplify the impact of a news story by using the story as an advocacy tool. </a:t>
            </a:r>
            <a:r>
              <a:rPr lang="en-US" dirty="0"/>
              <a:t>While the media can bring attention to an issue, it usually is the follow-up work done by CSOs that leads to policy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CSOs: are there other ways you can be helpful to journalists? </a:t>
            </a:r>
            <a:r>
              <a:rPr lang="en-US" b="1" dirty="0"/>
              <a:t>[</a:t>
            </a:r>
            <a:r>
              <a:rPr lang="en-US" b="1" i="1" dirty="0"/>
              <a:t>Generate responses.</a:t>
            </a:r>
            <a:r>
              <a:rPr lang="en-US" b="1" i="0" dirty="0"/>
              <a:t>]</a:t>
            </a:r>
            <a:endParaRPr lang="en-US" i="0" dirty="0"/>
          </a:p>
        </p:txBody>
      </p:sp>
      <p:sp>
        <p:nvSpPr>
          <p:cNvPr id="4" name="Slide Number Placeholder 3"/>
          <p:cNvSpPr>
            <a:spLocks noGrp="1"/>
          </p:cNvSpPr>
          <p:nvPr>
            <p:ph type="sldNum" sz="quarter" idx="5"/>
          </p:nvPr>
        </p:nvSpPr>
        <p:spPr/>
        <p:txBody>
          <a:bodyPr/>
          <a:lstStyle/>
          <a:p>
            <a:fld id="{44B8F7FD-B04B-49C9-8695-D9B61F508A77}" type="slidenum">
              <a:rPr lang="en-US" smtClean="0"/>
              <a:t>24</a:t>
            </a:fld>
            <a:endParaRPr lang="en-US"/>
          </a:p>
        </p:txBody>
      </p:sp>
    </p:spTree>
    <p:extLst>
      <p:ext uri="{BB962C8B-B14F-4D97-AF65-F5344CB8AC3E}">
        <p14:creationId xmlns:p14="http://schemas.microsoft.com/office/powerpoint/2010/main" val="2664375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journalists to remember that CSOs have their own interests and limitations. </a:t>
            </a:r>
          </a:p>
          <a:p>
            <a:endParaRPr lang="en-US" dirty="0"/>
          </a:p>
          <a:p>
            <a:r>
              <a:rPr lang="en-US" dirty="0"/>
              <a:t>Getting stories placed in the media is a way for CSOs to show their donors that they are effective. This may lead them to look to the media for promotion. They may provide the media with ready-made content featuring quotes from their own officers, figures they have collected, and a point of view their organization supports. This content can be helpful, but not by itself or taken at face value. Advocacy and press materials from CSOs can be one-dimensional and should not replace original reporting. Journalists must still report their story and choose facts critically, selecting what information from CSOs will enhance their story, and combining it with a variety of facts and voices.</a:t>
            </a:r>
          </a:p>
          <a:p>
            <a:endParaRPr lang="en-US" dirty="0"/>
          </a:p>
          <a:p>
            <a:r>
              <a:rPr lang="en-US" dirty="0"/>
              <a:t>CSOs may be constrained based on the deadlines and priorities of their donors, or simply biased in their work. Some CSOs selectively use—or misuse—information to align with their opinions. Others make claims that are untrue or for which there is no factual evidence. This is why journalists must review all information they receive from CSOs to make sure it is credible, and to report on material from CSOs in a balanced way that includes other 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rPr>
              <a:t>Has anyone had an experience</a:t>
            </a:r>
            <a:r>
              <a:rPr lang="en-US" altLang="en-US" b="0" baseline="0" dirty="0">
                <a:latin typeface="Arial" panose="020B0604020202020204" pitchFamily="34" charset="0"/>
              </a:rPr>
              <a:t> such as this, where a CSO provided you with ready-made content? What was your impression of the information provided, and how did you use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rPr>
              <a:t>[</a:t>
            </a:r>
            <a:r>
              <a:rPr lang="en-US" altLang="en-US" b="1" i="1" baseline="0" dirty="0">
                <a:latin typeface="Arial" panose="020B0604020202020204" pitchFamily="34" charset="0"/>
              </a:rPr>
              <a:t>Generate responses from journalist participants.</a:t>
            </a:r>
            <a:r>
              <a:rPr lang="en-US" altLang="en-US" b="1" baseline="0" dirty="0">
                <a:latin typeface="Arial" panose="020B0604020202020204" pitchFamily="34" charset="0"/>
              </a:rPr>
              <a:t>]</a:t>
            </a:r>
            <a:endParaRPr lang="en-US" altLang="en-US" b="1"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25</a:t>
            </a:fld>
            <a:endParaRPr lang="en-US"/>
          </a:p>
        </p:txBody>
      </p:sp>
    </p:spTree>
    <p:extLst>
      <p:ext uri="{BB962C8B-B14F-4D97-AF65-F5344CB8AC3E}">
        <p14:creationId xmlns:p14="http://schemas.microsoft.com/office/powerpoint/2010/main" val="2627641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now going to do an important activity.</a:t>
            </a:r>
          </a:p>
          <a:p>
            <a:endParaRPr lang="en-US" dirty="0"/>
          </a:p>
          <a:p>
            <a:pPr marL="0" indent="0">
              <a:buFont typeface="Arial" panose="020B0604020202020204" pitchFamily="34" charset="0"/>
              <a:buNone/>
            </a:pPr>
            <a:r>
              <a:rPr lang="en-US" b="1" i="1" dirty="0"/>
              <a:t>[Split participants into two groups. Each group should include a facilitator and a roughly equal number of journalists and CSO representatives.</a:t>
            </a:r>
          </a:p>
          <a:p>
            <a:endParaRPr lang="en-US" b="1" i="1" dirty="0"/>
          </a:p>
          <a:p>
            <a:pPr marL="171450" indent="-171450">
              <a:buFont typeface="Arial" panose="020B0604020202020204" pitchFamily="34" charset="0"/>
              <a:buChar char="•"/>
            </a:pPr>
            <a:r>
              <a:rPr lang="en-US" b="1" i="1" dirty="0"/>
              <a:t>Ask each group to designate a notetaker who will be responsible for reporting back to the full group. </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Get started by asking journalists: What do you wish CSOs understood about your work? Tell CSO participants to actively listen but not intervene. If journalists are not responding, prompt them by asking them what pressures and constraints they face.</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The facilitator should then ask the CSO representatives: What do you wish journalists understood about your work? Remind journalists to actively listen but not intervene. </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The facilitator should than ask the group to reflect on whether common goals exist between journalists and CSOs. Generate responses from both the journalists and CSO participants. If the group is not responding, ask them whether they agree that informing the public is a goal that they share.</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Reconvene as a full large group. Each notetaker shares key points from their small group discussion.</a:t>
            </a:r>
            <a:r>
              <a:rPr lang="en-US" b="1" i="0" dirty="0"/>
              <a:t>]</a:t>
            </a:r>
          </a:p>
          <a:p>
            <a:endParaRPr lang="en-US" i="0" dirty="0"/>
          </a:p>
          <a:p>
            <a:r>
              <a:rPr lang="en-US" b="1" i="0" dirty="0"/>
              <a:t>[After this activity, take a break.]</a:t>
            </a:r>
            <a:endParaRPr lang="en-US" b="1" dirty="0"/>
          </a:p>
        </p:txBody>
      </p:sp>
      <p:sp>
        <p:nvSpPr>
          <p:cNvPr id="4" name="Slide Number Placeholder 3"/>
          <p:cNvSpPr>
            <a:spLocks noGrp="1"/>
          </p:cNvSpPr>
          <p:nvPr>
            <p:ph type="sldNum" sz="quarter" idx="5"/>
          </p:nvPr>
        </p:nvSpPr>
        <p:spPr/>
        <p:txBody>
          <a:bodyPr/>
          <a:lstStyle/>
          <a:p>
            <a:fld id="{44B8F7FD-B04B-49C9-8695-D9B61F508A77}" type="slidenum">
              <a:rPr lang="en-US" smtClean="0"/>
              <a:t>26</a:t>
            </a:fld>
            <a:endParaRPr lang="en-US"/>
          </a:p>
        </p:txBody>
      </p:sp>
    </p:spTree>
    <p:extLst>
      <p:ext uri="{BB962C8B-B14F-4D97-AF65-F5344CB8AC3E}">
        <p14:creationId xmlns:p14="http://schemas.microsoft.com/office/powerpoint/2010/main" val="1900916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 better understanding of the mutual benefits of collaboration, we’re going to go over some tips and best practices.</a:t>
            </a:r>
          </a:p>
        </p:txBody>
      </p:sp>
      <p:sp>
        <p:nvSpPr>
          <p:cNvPr id="4" name="Slide Number Placeholder 3"/>
          <p:cNvSpPr>
            <a:spLocks noGrp="1"/>
          </p:cNvSpPr>
          <p:nvPr>
            <p:ph type="sldNum" sz="quarter" idx="5"/>
          </p:nvPr>
        </p:nvSpPr>
        <p:spPr/>
        <p:txBody>
          <a:bodyPr/>
          <a:lstStyle/>
          <a:p>
            <a:fld id="{44B8F7FD-B04B-49C9-8695-D9B61F508A77}" type="slidenum">
              <a:rPr lang="en-US" smtClean="0"/>
              <a:t>27</a:t>
            </a:fld>
            <a:endParaRPr lang="en-US"/>
          </a:p>
        </p:txBody>
      </p:sp>
    </p:spTree>
    <p:extLst>
      <p:ext uri="{BB962C8B-B14F-4D97-AF65-F5344CB8AC3E}">
        <p14:creationId xmlns:p14="http://schemas.microsoft.com/office/powerpoint/2010/main" val="3186358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off by discussing tips and best practices for CSOs to keep in mind when they engage with the media. </a:t>
            </a:r>
          </a:p>
        </p:txBody>
      </p:sp>
      <p:sp>
        <p:nvSpPr>
          <p:cNvPr id="4" name="Slide Number Placeholder 3"/>
          <p:cNvSpPr>
            <a:spLocks noGrp="1"/>
          </p:cNvSpPr>
          <p:nvPr>
            <p:ph type="sldNum" sz="quarter" idx="5"/>
          </p:nvPr>
        </p:nvSpPr>
        <p:spPr/>
        <p:txBody>
          <a:bodyPr/>
          <a:lstStyle/>
          <a:p>
            <a:fld id="{44B8F7FD-B04B-49C9-8695-D9B61F508A77}" type="slidenum">
              <a:rPr lang="en-US" smtClean="0"/>
              <a:t>28</a:t>
            </a:fld>
            <a:endParaRPr lang="en-US"/>
          </a:p>
        </p:txBody>
      </p:sp>
    </p:spTree>
    <p:extLst>
      <p:ext uri="{BB962C8B-B14F-4D97-AF65-F5344CB8AC3E}">
        <p14:creationId xmlns:p14="http://schemas.microsoft.com/office/powerpoint/2010/main" val="1043385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Once you have made the decision </a:t>
            </a:r>
            <a:r>
              <a:rPr lang="en-US" dirty="0"/>
              <a:t>to engage with media, choosing which journalists and outlets to work with can seem overwhelming. Remember, it’s your choice, and you should be strategic.</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t>Before contacting the media, it is important to know what type of media or which journalist you should reach out to.  </a:t>
            </a:r>
            <a:b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br>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t>It is likely that your communications strategy involves multiple target audiences, such as government officials, program managers, or donors, and key messages that are tailored to each group. We want to target the media outlets that are able to reach this audience. Where does your target audience get their information? You may need to do some research to get an idea of where to focus your media efforts.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t>Build a media database. Familiarize yourself with the type of content of various newspapers, news television, radio shows, etc. Find out which ones cover the issues that are relevant to reproductive health and your target audience. As you identify these media channels, make a note of the journalists who report on and are interested in reproductive health. Write down their contact information and get to know their work, e.g., check if they have a blog, see if they are active on social media, read articles they have written, etc. Having a list of relevant media outlets and journalists who cover reproductive health can be useful if you plan to use the media to reach your target audience.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defTabSz="933237" eaLnBrk="0" fontAlgn="base" hangingPunct="0">
              <a:spcBef>
                <a:spcPct val="30000"/>
              </a:spcBef>
              <a:spcAft>
                <a:spcPct val="0"/>
              </a:spcAf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cs typeface="+mn-cs"/>
              </a:rPr>
              <a:t>Lastly, </a:t>
            </a:r>
            <a:r>
              <a:rPr kumimoji="0" lang="en-US" sz="1200" b="0" i="0" u="none" strike="noStrike" kern="1200" cap="none" spc="0" normalizeH="0" baseline="0" dirty="0">
                <a:ln>
                  <a:noFill/>
                </a:ln>
                <a:solidFill>
                  <a:srgbClr val="000000"/>
                </a:solidFill>
                <a:effectLst/>
                <a:uLnTx/>
                <a:uFillTx/>
                <a:latin typeface="Arial" charset="0"/>
                <a:ea typeface="MS PGothic" pitchFamily="34" charset="-128"/>
                <a:cs typeface="+mn-cs"/>
              </a:rPr>
              <a:t>it’s important to consider how outlets are perceived, and how that will affect perception of your topic: and you. Target outlets that have credibility, especially among your target audience.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rPr>
              <a:t>Reflecting on the various risks and benefits associated with working with specific outlets is an important step to take before you reach out to media.</a:t>
            </a:r>
            <a:endParaRPr lang="en-US" dirty="0"/>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29</a:t>
            </a:fld>
            <a:endParaRPr lang="en-US"/>
          </a:p>
        </p:txBody>
      </p:sp>
    </p:spTree>
    <p:extLst>
      <p:ext uri="{BB962C8B-B14F-4D97-AF65-F5344CB8AC3E}">
        <p14:creationId xmlns:p14="http://schemas.microsoft.com/office/powerpoint/2010/main" val="119461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an objective-setting exercise. This is an opportunity for us to discuss what participants hope to gain from the workshop and what concerns or discomforts they may have about the workshop and the issues that will be discussed. We will do this exercise in pairs made up of one journalist and one CSO representative.  </a:t>
            </a:r>
          </a:p>
          <a:p>
            <a:endParaRPr lang="en-US" dirty="0"/>
          </a:p>
          <a:p>
            <a:r>
              <a:rPr lang="en-US" b="1" i="1" dirty="0"/>
              <a:t>[Do this </a:t>
            </a:r>
            <a:r>
              <a:rPr lang="en-US" b="1" i="1" u="sng" dirty="0"/>
              <a:t>in advance:</a:t>
            </a:r>
            <a:r>
              <a:rPr lang="en-US" b="1" i="1" dirty="0"/>
              <a:t> On a flipchart or in another format suitable for display, write the following statements:</a:t>
            </a:r>
          </a:p>
          <a:p>
            <a:pPr marL="171450" indent="-171450">
              <a:buFont typeface="Arial" panose="020B0604020202020204" pitchFamily="34" charset="0"/>
              <a:buChar char="•"/>
            </a:pPr>
            <a:r>
              <a:rPr lang="en-US" b="1" i="1" dirty="0"/>
              <a:t>My overall hope for this workshop is … </a:t>
            </a:r>
          </a:p>
          <a:p>
            <a:pPr marL="171450" indent="-171450">
              <a:buFont typeface="Arial" panose="020B0604020202020204" pitchFamily="34" charset="0"/>
              <a:buChar char="•"/>
            </a:pPr>
            <a:r>
              <a:rPr lang="en-US" b="1" i="1" dirty="0"/>
              <a:t>Right now, I feel hesitant about … </a:t>
            </a:r>
          </a:p>
          <a:p>
            <a:pPr marL="171450" indent="-171450">
              <a:buFont typeface="Arial" panose="020B0604020202020204" pitchFamily="34" charset="0"/>
              <a:buChar char="•"/>
            </a:pPr>
            <a:r>
              <a:rPr lang="en-US" b="1" i="1" dirty="0"/>
              <a:t>I am concerned about being asked … </a:t>
            </a:r>
          </a:p>
          <a:p>
            <a:pPr marL="171450" indent="-171450">
              <a:buFont typeface="Arial" panose="020B0604020202020204" pitchFamily="34" charset="0"/>
              <a:buChar char="•"/>
            </a:pPr>
            <a:r>
              <a:rPr lang="en-US" b="1" i="1" dirty="0"/>
              <a:t>I feel uncomfortable discussing … </a:t>
            </a:r>
          </a:p>
          <a:p>
            <a:pPr marL="171450" indent="-171450">
              <a:buFont typeface="Arial" panose="020B0604020202020204" pitchFamily="34" charset="0"/>
              <a:buChar char="•"/>
            </a:pPr>
            <a:r>
              <a:rPr lang="en-US" b="1" i="1" dirty="0"/>
              <a:t>During the workshop, I hope that I will be able to … </a:t>
            </a:r>
          </a:p>
          <a:p>
            <a:pPr marL="171450" indent="-171450">
              <a:buFont typeface="Arial" panose="020B0604020202020204" pitchFamily="34" charset="0"/>
              <a:buChar char="•"/>
            </a:pPr>
            <a:r>
              <a:rPr lang="en-US" b="1" i="1" dirty="0"/>
              <a:t>At the end of this workshop, I hope that I … </a:t>
            </a:r>
          </a:p>
          <a:p>
            <a:pPr marL="0" indent="0">
              <a:buFont typeface="Arial" panose="020B0604020202020204" pitchFamily="34" charset="0"/>
              <a:buNone/>
            </a:pPr>
            <a:endParaRPr lang="en-US" b="1" i="1" dirty="0"/>
          </a:p>
          <a:p>
            <a:r>
              <a:rPr lang="en-US" b="1" i="1" dirty="0"/>
              <a:t>On another flipchart, write the headings “Hopes” and “Hesitations” in separate columns.] </a:t>
            </a:r>
            <a:br>
              <a:rPr lang="en-US" b="1" i="1" dirty="0"/>
            </a:br>
            <a:endParaRPr lang="en-US" b="1" i="1" dirty="0"/>
          </a:p>
          <a:p>
            <a:r>
              <a:rPr lang="en-US" b="1" i="1" u="none" dirty="0"/>
              <a:t>[Do this </a:t>
            </a:r>
            <a:r>
              <a:rPr lang="en-US" b="1" i="1" u="sng" dirty="0"/>
              <a:t>during the workshop</a:t>
            </a:r>
            <a:r>
              <a:rPr lang="en-US" b="1" i="1" u="none" dirty="0"/>
              <a:t>:</a:t>
            </a:r>
          </a:p>
          <a:p>
            <a:pPr marL="171450" indent="-171450">
              <a:buFont typeface="Arial" panose="020B0604020202020204" pitchFamily="34" charset="0"/>
              <a:buChar char="•"/>
            </a:pPr>
            <a:r>
              <a:rPr lang="en-US" b="1" i="1" dirty="0"/>
              <a:t>Give each participant an index card or paper. Ask participants to take five minutes to write their responses to each statement. </a:t>
            </a:r>
          </a:p>
          <a:p>
            <a:pPr marL="171450" indent="-171450">
              <a:buFont typeface="Arial" panose="020B0604020202020204" pitchFamily="34" charset="0"/>
              <a:buChar char="•"/>
            </a:pPr>
            <a:r>
              <a:rPr lang="en-US" b="1" i="1" dirty="0"/>
              <a:t>Divide participants into pairs made up of one journalist and one CSO representative. Ask participants to introduce themselves to their partner by sharing their name, affiliation, and response to two prompts: one about a hope for the workshop and one about a hesitation. </a:t>
            </a:r>
          </a:p>
          <a:p>
            <a:pPr marL="171450" indent="-171450">
              <a:buFont typeface="Arial" panose="020B0604020202020204" pitchFamily="34" charset="0"/>
              <a:buChar char="•"/>
            </a:pPr>
            <a:r>
              <a:rPr lang="en-US" b="1" i="1" dirty="0"/>
              <a:t>Bring the group back together and ask participants to introduce their partner by sharing their partner’s name, affiliation, and responses to two prompts. Write the responses - </a:t>
            </a:r>
            <a:r>
              <a:rPr lang="en-US" b="1" i="1" u="sng" dirty="0"/>
              <a:t>exactly</a:t>
            </a:r>
            <a:r>
              <a:rPr lang="en-US" b="1" i="1" dirty="0"/>
              <a:t> as they are stated - on the flipchart labeled Hopes and Hesitations as each person speaks. Ask participants to refrain from commenting on or evaluating anyone’s response. </a:t>
            </a:r>
          </a:p>
          <a:p>
            <a:pPr marL="171450" indent="-171450">
              <a:buFont typeface="Arial" panose="020B0604020202020204" pitchFamily="34" charset="0"/>
              <a:buChar char="•"/>
            </a:pPr>
            <a:r>
              <a:rPr lang="en-US" b="1" i="1" dirty="0"/>
              <a:t>Ask for one or two overall comments about the entire list of hopes and hesitations (not any one person’s response).]</a:t>
            </a:r>
          </a:p>
          <a:p>
            <a:pPr marL="0" indent="0">
              <a:buFontTx/>
              <a:buNone/>
            </a:pPr>
            <a:br>
              <a:rPr lang="en-US" i="1" dirty="0"/>
            </a:br>
            <a:r>
              <a:rPr lang="en-US" i="0" dirty="0"/>
              <a:t>Thank you for sharing and participating in this exercise! Our agenda aligns nicely with your objectives for participating in this training. As facilitator, I will do my best</a:t>
            </a:r>
            <a:r>
              <a:rPr lang="en-US" dirty="0"/>
              <a:t> to meet your expectations and make sure that everyone feels comfortable during the workshop.</a:t>
            </a:r>
            <a:endParaRPr lang="en-US" i="1" dirty="0"/>
          </a:p>
          <a:p>
            <a:endParaRPr lang="en-US" dirty="0"/>
          </a:p>
          <a:p>
            <a:r>
              <a:rPr lang="en-US" dirty="0"/>
              <a:t>Source: https://www.ipas.org/wp-content/uploads/2020/06/VALCLARE14-VCATAbortionAttitudeTransformation.pdf</a:t>
            </a:r>
          </a:p>
        </p:txBody>
      </p:sp>
      <p:sp>
        <p:nvSpPr>
          <p:cNvPr id="4" name="Slide Number Placeholder 3"/>
          <p:cNvSpPr>
            <a:spLocks noGrp="1"/>
          </p:cNvSpPr>
          <p:nvPr>
            <p:ph type="sldNum" sz="quarter" idx="5"/>
          </p:nvPr>
        </p:nvSpPr>
        <p:spPr/>
        <p:txBody>
          <a:bodyPr/>
          <a:lstStyle/>
          <a:p>
            <a:fld id="{44B8F7FD-B04B-49C9-8695-D9B61F508A77}" type="slidenum">
              <a:rPr lang="en-US" smtClean="0"/>
              <a:t>3</a:t>
            </a:fld>
            <a:endParaRPr lang="en-US"/>
          </a:p>
        </p:txBody>
      </p:sp>
    </p:spTree>
    <p:extLst>
      <p:ext uri="{BB962C8B-B14F-4D97-AF65-F5344CB8AC3E}">
        <p14:creationId xmlns:p14="http://schemas.microsoft.com/office/powerpoint/2010/main" val="411413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Social media give everyone a tool for mass communication. But be careful! Just because something looks like news doesn’t mean it is based in fact or comes from a credible source. Here are a few tips to help you evaluate information that appears in the format of a news story, particularly online, to determine if it is reliable.</a:t>
            </a:r>
          </a:p>
          <a:p>
            <a:endParaRPr lang="en-US" baseline="0" dirty="0"/>
          </a:p>
          <a:p>
            <a:r>
              <a:rPr lang="en-US" baseline="0" dirty="0"/>
              <a:t>Always verify the source of the information. Have you heard of the publication or outlet? Is it well-known and reliable? Does it employ trained journalists? Does it have a good reputation? If the information is online, look carefully at the website domain name. A website that ends in .lo, .com.co, or some other strange ending might not be reliable. This is also a way to make a fake-news site look more legitimate, by adding an additional domain after the regular website as in the case of abc.com.co. </a:t>
            </a:r>
          </a:p>
          <a:p>
            <a:endParaRPr lang="en-US" baseline="0" dirty="0"/>
          </a:p>
          <a:p>
            <a:r>
              <a:rPr lang="en-US" baseline="0" dirty="0"/>
              <a:t>Read (or listen to) the whole story, not just the headline. If the headline is outrageous or shocking, it might be exaggerated or misleading. Consider the whole story before you decide if it’s legitimate.</a:t>
            </a:r>
          </a:p>
          <a:p>
            <a:endParaRPr lang="en-US" baseline="0" dirty="0"/>
          </a:p>
          <a:p>
            <a:r>
              <a:rPr lang="en-US" baseline="0" dirty="0"/>
              <a:t>Check to see if other news sources are reporting similar information. Major news developments will be reported across a variety of outlets, so look for a second or third source to confirm the truth. </a:t>
            </a:r>
          </a:p>
          <a:p>
            <a:endParaRPr lang="en-US" baseline="0" dirty="0"/>
          </a:p>
          <a:p>
            <a:r>
              <a:rPr lang="en-US" baseline="0" dirty="0"/>
              <a:t>A simple, yet often overlooked strategy, is to check the date. Reputable news sites will always make the date of a news story prominent. Non credible outlets might not include a date. You may also find that the news story is actually from years ago, and is somehow circulating online now as current news. </a:t>
            </a:r>
          </a:p>
          <a:p>
            <a:endParaRPr lang="en-US" baseline="0" dirty="0"/>
          </a:p>
          <a:p>
            <a:r>
              <a:rPr lang="en-US" baseline="0" dirty="0"/>
              <a:t>Research the author. Read their biography, and search online to find other stories they’ve produced and to corroborate claims about their education and/or awards. </a:t>
            </a:r>
          </a:p>
          <a:p>
            <a:endParaRPr lang="en-US" dirty="0"/>
          </a:p>
          <a:p>
            <a:r>
              <a:rPr lang="en-US" dirty="0"/>
              <a:t>And finally, it can also be helpful to speak with colleagues about their experiences with media engagement and get their recommendations for outreach. Do they have good relationships with journalists that you might use?</a:t>
            </a:r>
          </a:p>
        </p:txBody>
      </p:sp>
      <p:sp>
        <p:nvSpPr>
          <p:cNvPr id="4" name="Slide Number Placeholder 3"/>
          <p:cNvSpPr>
            <a:spLocks noGrp="1"/>
          </p:cNvSpPr>
          <p:nvPr>
            <p:ph type="sldNum" sz="quarter" idx="5"/>
          </p:nvPr>
        </p:nvSpPr>
        <p:spPr/>
        <p:txBody>
          <a:bodyPr/>
          <a:lstStyle/>
          <a:p>
            <a:fld id="{44B8F7FD-B04B-49C9-8695-D9B61F508A77}" type="slidenum">
              <a:rPr lang="en-US" smtClean="0"/>
              <a:t>30</a:t>
            </a:fld>
            <a:endParaRPr lang="en-US"/>
          </a:p>
        </p:txBody>
      </p:sp>
    </p:spTree>
    <p:extLst>
      <p:ext uri="{BB962C8B-B14F-4D97-AF65-F5344CB8AC3E}">
        <p14:creationId xmlns:p14="http://schemas.microsoft.com/office/powerpoint/2010/main" val="355309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discussed earlier the important elements of news. </a:t>
            </a:r>
            <a:r>
              <a:rPr lang="en-US" altLang="en-US" b="0" dirty="0">
                <a:latin typeface="Arial" panose="020B0604020202020204" pitchFamily="34" charset="0"/>
              </a:rPr>
              <a:t>Can anyone remember what they are? </a:t>
            </a:r>
            <a:r>
              <a:rPr lang="en-US" altLang="en-US" b="1" dirty="0">
                <a:latin typeface="Arial" panose="020B0604020202020204" pitchFamily="34" charset="0"/>
              </a:rPr>
              <a:t>[</a:t>
            </a:r>
            <a:r>
              <a:rPr lang="en-US" altLang="en-US" b="1" i="1" dirty="0">
                <a:latin typeface="Arial" panose="020B0604020202020204" pitchFamily="34" charset="0"/>
              </a:rPr>
              <a:t>Generate responses.</a:t>
            </a:r>
            <a:r>
              <a:rPr lang="en-US" altLang="en-US" b="1" dirty="0">
                <a:latin typeface="Arial" panose="020B0604020202020204" pitchFamily="34" charset="0"/>
              </a:rPr>
              <a:t>]</a:t>
            </a:r>
            <a:endParaRPr lang="en-US" altLang="en-US" b="0"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These are how you can determine whether your work or research is newsworthy. Ask yourself if it has a big impact on people’s lives right now. Does your work involve new developments or changes? Does it involve or affect leaders and deals with human interests? Is it controversial? Does it impact the future?</a:t>
            </a:r>
          </a:p>
          <a:p>
            <a:endParaRPr lang="en-US" altLang="en-US" dirty="0">
              <a:latin typeface="Arial" panose="020B0604020202020204" pitchFamily="34" charset="0"/>
            </a:endParaRPr>
          </a:p>
          <a:p>
            <a:r>
              <a:rPr lang="en-US" altLang="en-US" dirty="0">
                <a:latin typeface="Arial" panose="020B0604020202020204" pitchFamily="34" charset="0"/>
              </a:rPr>
              <a:t>Your challenge is to demonstrate to the media exactly why and how your work is newsworthy and appealing. The media are bombarded with news stories everyday so the more you can frame your work around these angles, the better the chance they will be interested in reporting 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Question to journalists: what else gets your attention?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b="1" dirty="0"/>
          </a:p>
        </p:txBody>
      </p:sp>
      <p:sp>
        <p:nvSpPr>
          <p:cNvPr id="4" name="Slide Number Placeholder 3"/>
          <p:cNvSpPr>
            <a:spLocks noGrp="1"/>
          </p:cNvSpPr>
          <p:nvPr>
            <p:ph type="sldNum" sz="quarter" idx="5"/>
          </p:nvPr>
        </p:nvSpPr>
        <p:spPr/>
        <p:txBody>
          <a:bodyPr/>
          <a:lstStyle/>
          <a:p>
            <a:fld id="{44B8F7FD-B04B-49C9-8695-D9B61F508A77}" type="slidenum">
              <a:rPr lang="en-US" smtClean="0"/>
              <a:t>31</a:t>
            </a:fld>
            <a:endParaRPr lang="en-US"/>
          </a:p>
        </p:txBody>
      </p:sp>
    </p:spTree>
    <p:extLst>
      <p:ext uri="{BB962C8B-B14F-4D97-AF65-F5344CB8AC3E}">
        <p14:creationId xmlns:p14="http://schemas.microsoft.com/office/powerpoint/2010/main" val="2569840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CSOs may offer to pay journalists to cover a story. Ethical journalists will not accept a payment or gift that could be construed as a bribe for certain coverage.</a:t>
            </a:r>
          </a:p>
          <a:p>
            <a:endParaRPr lang="en-US" dirty="0"/>
          </a:p>
          <a:p>
            <a:r>
              <a:rPr lang="en-US" dirty="0"/>
              <a:t>Paying a journalist to cover a story or report on a specific issue damages the reputation and integrity of both the journalist and the civil society organization and can negatively affect your future collaboration with media. In the short term, it makes your information—and the journalist’s reporting—not credible. People will believe that the information was covered because of the payment and not because it is true.</a:t>
            </a: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32</a:t>
            </a:fld>
            <a:endParaRPr lang="en-US"/>
          </a:p>
        </p:txBody>
      </p:sp>
    </p:spTree>
    <p:extLst>
      <p:ext uri="{BB962C8B-B14F-4D97-AF65-F5344CB8AC3E}">
        <p14:creationId xmlns:p14="http://schemas.microsoft.com/office/powerpoint/2010/main" val="1191689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turn to tips and best practices for journalists engaging with CSOs.</a:t>
            </a:r>
          </a:p>
        </p:txBody>
      </p:sp>
      <p:sp>
        <p:nvSpPr>
          <p:cNvPr id="4" name="Slide Number Placeholder 3"/>
          <p:cNvSpPr>
            <a:spLocks noGrp="1"/>
          </p:cNvSpPr>
          <p:nvPr>
            <p:ph type="sldNum" sz="quarter" idx="5"/>
          </p:nvPr>
        </p:nvSpPr>
        <p:spPr/>
        <p:txBody>
          <a:bodyPr/>
          <a:lstStyle/>
          <a:p>
            <a:fld id="{44B8F7FD-B04B-49C9-8695-D9B61F508A77}" type="slidenum">
              <a:rPr lang="en-US" smtClean="0"/>
              <a:t>33</a:t>
            </a:fld>
            <a:endParaRPr lang="en-US"/>
          </a:p>
        </p:txBody>
      </p:sp>
    </p:spTree>
    <p:extLst>
      <p:ext uri="{BB962C8B-B14F-4D97-AF65-F5344CB8AC3E}">
        <p14:creationId xmlns:p14="http://schemas.microsoft.com/office/powerpoint/2010/main" val="24277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t>Before contacting a CSO representative, it is important to do some background research. Not all CSOs are the same. Different organizations have different areas of focus and different priorities. Some may work on family planning and abortion while some may only work on family planning. They may approach their work from different angles. For example, some may take a rights-based approach and others a data-based approach.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t>Some may be opposed to expanding access to safe abortion. </a:t>
            </a:r>
            <a:r>
              <a:rPr lang="en-US" dirty="0"/>
              <a:t>Be careful to avoid taking information from anti-choice websites or materials. They often pose as independent and objective information sites but provide inaccurate and misleading information that is driven by an ulterior motive.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t>Familiarize yourself with the organization’s mission, its funders, and its leadership team. You can learn a lot about an organization’s priorities by seeing who is funding their work. Do they transparently share this information? Review their prior work and annual reports.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rPr>
              <a:t>Ask around about the reputation of the organization. Are they known for conducting high-quality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34</a:t>
            </a:fld>
            <a:endParaRPr lang="en-US"/>
          </a:p>
        </p:txBody>
      </p:sp>
    </p:spTree>
    <p:extLst>
      <p:ext uri="{BB962C8B-B14F-4D97-AF65-F5344CB8AC3E}">
        <p14:creationId xmlns:p14="http://schemas.microsoft.com/office/powerpoint/2010/main" val="156095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data and technical information is incredibly important, especially when dealing with sensitive topics like safe abortion. You will need to understand well enough to explain facts clearly and simply for your audience.</a:t>
            </a:r>
          </a:p>
          <a:p>
            <a:endParaRPr lang="en-US" dirty="0"/>
          </a:p>
          <a:p>
            <a:r>
              <a:rPr lang="en-US" dirty="0"/>
              <a:t>As previously discussed, CSOs are great sources of data. They understand the meaning of the data. Ask them questions about how to evaluate data. They can help you pull out what’s new and provide important context. </a:t>
            </a:r>
          </a:p>
          <a:p>
            <a:endParaRPr lang="en-US" dirty="0"/>
          </a:p>
          <a:p>
            <a:r>
              <a:rPr lang="en-US" dirty="0"/>
              <a:t>Remember to insist on accuracy when a CSO gives you figures. Check the original source to verify the information you’ve received. Call them back to confirm figures. Ask to see reports and documents. This will ensure the accuracy of your story and will win the respect of the CSO. </a:t>
            </a: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35</a:t>
            </a:fld>
            <a:endParaRPr lang="en-US"/>
          </a:p>
        </p:txBody>
      </p:sp>
    </p:spTree>
    <p:extLst>
      <p:ext uri="{BB962C8B-B14F-4D97-AF65-F5344CB8AC3E}">
        <p14:creationId xmlns:p14="http://schemas.microsoft.com/office/powerpoint/2010/main" val="903021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we have seen, it can be advantageous for journalists and CSOs to establish a professional relationship with each other. But what do you need to keep in mind to make that relationship a success?</a:t>
            </a:r>
          </a:p>
        </p:txBody>
      </p:sp>
      <p:sp>
        <p:nvSpPr>
          <p:cNvPr id="4" name="Slide Number Placeholder 3"/>
          <p:cNvSpPr>
            <a:spLocks noGrp="1"/>
          </p:cNvSpPr>
          <p:nvPr>
            <p:ph type="sldNum" sz="quarter" idx="5"/>
          </p:nvPr>
        </p:nvSpPr>
        <p:spPr/>
        <p:txBody>
          <a:bodyPr/>
          <a:lstStyle/>
          <a:p>
            <a:fld id="{44B8F7FD-B04B-49C9-8695-D9B61F508A77}" type="slidenum">
              <a:rPr lang="en-US" smtClean="0"/>
              <a:t>36</a:t>
            </a:fld>
            <a:endParaRPr lang="en-US"/>
          </a:p>
        </p:txBody>
      </p:sp>
    </p:spTree>
    <p:extLst>
      <p:ext uri="{BB962C8B-B14F-4D97-AF65-F5344CB8AC3E}">
        <p14:creationId xmlns:p14="http://schemas.microsoft.com/office/powerpoint/2010/main" val="3288450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journalists and CSO representatives each face different deadlines and constraints. For example, journalists </a:t>
            </a:r>
            <a:r>
              <a:rPr lang="en-US" baseline="0" dirty="0"/>
              <a:t>work under tight deadlines to keep up with the latest controversy, current event, or crisis. CSOs face pressure to show the results of their work to their donors. Be cognizant of competing priorities and limitations when working together. </a:t>
            </a:r>
          </a:p>
          <a:p>
            <a:endParaRPr lang="en-US"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S PGothic" pitchFamily="34" charset="-128"/>
                <a:cs typeface="+mn-cs"/>
              </a:rPr>
              <a:t>Relationships must be built and strengthened over time. E</a:t>
            </a:r>
            <a:r>
              <a:rPr lang="en-US" baseline="0" dirty="0">
                <a:solidFill>
                  <a:srgbClr val="000000"/>
                </a:solidFill>
              </a:rPr>
              <a:t>stablish and maintain trust and respect by responding promptly when you are contacted with questions, communicating regularly, and most importantly by being honest and forthright, including when the answer is “no” or “I don’t know.”</a:t>
            </a:r>
          </a:p>
        </p:txBody>
      </p:sp>
      <p:sp>
        <p:nvSpPr>
          <p:cNvPr id="4" name="Slide Number Placeholder 3"/>
          <p:cNvSpPr>
            <a:spLocks noGrp="1"/>
          </p:cNvSpPr>
          <p:nvPr>
            <p:ph type="sldNum" sz="quarter" idx="5"/>
          </p:nvPr>
        </p:nvSpPr>
        <p:spPr/>
        <p:txBody>
          <a:bodyPr/>
          <a:lstStyle/>
          <a:p>
            <a:fld id="{44B8F7FD-B04B-49C9-8695-D9B61F508A77}" type="slidenum">
              <a:rPr lang="en-US" smtClean="0"/>
              <a:t>37</a:t>
            </a:fld>
            <a:endParaRPr lang="en-US"/>
          </a:p>
        </p:txBody>
      </p:sp>
    </p:spTree>
    <p:extLst>
      <p:ext uri="{BB962C8B-B14F-4D97-AF65-F5344CB8AC3E}">
        <p14:creationId xmlns:p14="http://schemas.microsoft.com/office/powerpoint/2010/main" val="571067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pause before we move on and ask if anyone has questions or comments about what we have discussed so far.</a:t>
            </a:r>
          </a:p>
          <a:p>
            <a:endParaRPr lang="en-US" dirty="0"/>
          </a:p>
          <a:p>
            <a:r>
              <a:rPr lang="en-US" b="1" i="1" dirty="0"/>
              <a:t>{Pause for questions.]</a:t>
            </a:r>
          </a:p>
          <a:p>
            <a:endParaRPr lang="en-US" dirty="0"/>
          </a:p>
          <a:p>
            <a:r>
              <a:rPr lang="en-US" dirty="0"/>
              <a:t>Do you agree with everything that was said, or disagree? What surprised you the most? Do you have any experiences you want to share? </a:t>
            </a:r>
          </a:p>
          <a:p>
            <a:endParaRPr lang="en-US" dirty="0"/>
          </a:p>
          <a:p>
            <a:r>
              <a:rPr lang="en-US" dirty="0"/>
              <a:t>Now, we will take a break for lunch. </a:t>
            </a:r>
            <a:r>
              <a:rPr lang="en-US" b="1" i="1" dirty="0"/>
              <a:t>[Include the time for lunch based on your agenda.] </a:t>
            </a:r>
            <a:r>
              <a:rPr lang="en-US" dirty="0"/>
              <a:t>Everyone must be back in this room and in your seats, ready to begin the next part of our training at 1 p.m. </a:t>
            </a:r>
            <a:r>
              <a:rPr lang="en-US" b="1" i="1" dirty="0"/>
              <a:t>[Adjust return time based on your agenda.]</a:t>
            </a:r>
          </a:p>
          <a:p>
            <a:endParaRPr lang="en-US" dirty="0"/>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38</a:t>
            </a:fld>
            <a:endParaRPr lang="en-US"/>
          </a:p>
        </p:txBody>
      </p:sp>
    </p:spTree>
    <p:extLst>
      <p:ext uri="{BB962C8B-B14F-4D97-AF65-F5344CB8AC3E}">
        <p14:creationId xmlns:p14="http://schemas.microsoft.com/office/powerpoint/2010/main" val="3584539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of the workshop will provide journalists with tips for how to responsibly cover safe abortion. </a:t>
            </a:r>
          </a:p>
        </p:txBody>
      </p:sp>
      <p:sp>
        <p:nvSpPr>
          <p:cNvPr id="4" name="Slide Number Placeholder 3"/>
          <p:cNvSpPr>
            <a:spLocks noGrp="1"/>
          </p:cNvSpPr>
          <p:nvPr>
            <p:ph type="sldNum" sz="quarter" idx="5"/>
          </p:nvPr>
        </p:nvSpPr>
        <p:spPr/>
        <p:txBody>
          <a:bodyPr/>
          <a:lstStyle/>
          <a:p>
            <a:fld id="{44B8F7FD-B04B-49C9-8695-D9B61F508A77}" type="slidenum">
              <a:rPr lang="en-US" smtClean="0"/>
              <a:t>39</a:t>
            </a:fld>
            <a:endParaRPr lang="en-US"/>
          </a:p>
        </p:txBody>
      </p:sp>
    </p:spTree>
    <p:extLst>
      <p:ext uri="{BB962C8B-B14F-4D97-AF65-F5344CB8AC3E}">
        <p14:creationId xmlns:p14="http://schemas.microsoft.com/office/powerpoint/2010/main" val="19577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Calibri" panose="020F0502020204030204" pitchFamily="34" charset="0"/>
              </a:rPr>
              <a:t>Based on what we have just heard, let’s set some workshop values and ground rules.</a:t>
            </a:r>
          </a:p>
          <a:p>
            <a:pPr marL="0" marR="0" lvl="0" indent="0">
              <a:lnSpc>
                <a:spcPct val="107000"/>
              </a:lnSpc>
              <a:spcBef>
                <a:spcPts val="0"/>
              </a:spcBef>
              <a:spcAft>
                <a:spcPts val="0"/>
              </a:spcAft>
              <a:buFont typeface="Arial" panose="020B0604020202020204" pitchFamily="34" charset="0"/>
              <a:buNone/>
            </a:pPr>
            <a:endPar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Arial" panose="020B0604020202020204" pitchFamily="34" charset="0"/>
              <a:buNone/>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 have written down some norms that I consider to be important. </a:t>
            </a:r>
            <a:r>
              <a:rPr lang="en-US" sz="16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en-US" sz="1600" b="1" i="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Read slide.</a:t>
            </a:r>
            <a:r>
              <a:rPr lang="en-US" sz="1800" b="1" i="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p>
          <a:p>
            <a:pPr marL="0" marR="0" lvl="0" indent="0">
              <a:lnSpc>
                <a:spcPct val="107000"/>
              </a:lnSpc>
              <a:spcBef>
                <a:spcPts val="0"/>
              </a:spcBef>
              <a:spcAft>
                <a:spcPts val="0"/>
              </a:spcAft>
              <a:buFont typeface="Arial" panose="020B0604020202020204" pitchFamily="34" charset="0"/>
              <a:buNone/>
            </a:pPr>
            <a:endParaRPr lang="en-US" sz="1800" i="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Arial" panose="020B0604020202020204" pitchFamily="34" charset="0"/>
              <a:buNone/>
            </a:pPr>
            <a:r>
              <a:rPr lang="en-US" sz="1800" i="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Among these, I want to highlight maintaining confidentiality and honoring each other’s input and opinions. You may not agree with everything that is said today, but we came here to learn from each other and enrich our perspectives with new information. To do that, we should each make a commitment to set aside the perspectives with which we entered the room today and make the decision to respect each other’s input.</a:t>
            </a:r>
          </a:p>
          <a:p>
            <a:pPr marL="0" marR="0" lvl="0" indent="0">
              <a:lnSpc>
                <a:spcPct val="107000"/>
              </a:lnSpc>
              <a:spcBef>
                <a:spcPts val="0"/>
              </a:spcBef>
              <a:spcAft>
                <a:spcPts val="0"/>
              </a:spcAft>
              <a:buFont typeface="Arial" panose="020B0604020202020204" pitchFamily="34" charset="0"/>
              <a:buNone/>
            </a:pPr>
            <a:endParaRPr lang="en-US" sz="1800" i="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Arial" panose="020B0604020202020204" pitchFamily="34" charset="0"/>
              <a:buNone/>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Does everyone agree with the ground rules </a:t>
            </a:r>
            <a:r>
              <a:rPr lang="en-US" sz="1800" dirty="0">
                <a:effectLst/>
                <a:latin typeface="Calibri" panose="020F0502020204030204" pitchFamily="34" charset="0"/>
                <a:ea typeface="Calibri" panose="020F0502020204030204" pitchFamily="34" charset="0"/>
                <a:cs typeface="Calibri" panose="020F0502020204030204" pitchFamily="34" charset="0"/>
              </a:rPr>
              <a:t>that are written on this slide? Would anyone like to modify them? What additional ground rules should we add? </a:t>
            </a:r>
            <a:r>
              <a:rPr lang="en-US" sz="1800" b="1" dirty="0">
                <a:effectLst/>
                <a:latin typeface="Calibri" panose="020F0502020204030204" pitchFamily="34" charset="0"/>
                <a:ea typeface="Calibri" panose="020F0502020204030204" pitchFamily="34" charset="0"/>
                <a:cs typeface="Calibri" panose="020F0502020204030204" pitchFamily="34" charset="0"/>
              </a:rPr>
              <a:t>[</a:t>
            </a:r>
            <a:r>
              <a:rPr lang="en-US" sz="1800" b="1" i="1" dirty="0">
                <a:effectLst/>
                <a:latin typeface="Calibri" panose="020F0502020204030204" pitchFamily="34" charset="0"/>
                <a:ea typeface="Calibri" panose="020F0502020204030204" pitchFamily="34" charset="0"/>
                <a:cs typeface="Calibri" panose="020F0502020204030204" pitchFamily="34" charset="0"/>
              </a:rPr>
              <a:t>Generate responses.</a:t>
            </a:r>
            <a:r>
              <a:rPr lang="en-US" sz="1800" b="1" i="0" dirty="0">
                <a:effectLst/>
                <a:latin typeface="Calibri" panose="020F0502020204030204" pitchFamily="34" charset="0"/>
                <a:ea typeface="Calibri" panose="020F0502020204030204" pitchFamily="34" charset="0"/>
                <a:cs typeface="Calibri" panose="020F0502020204030204" pitchFamily="34" charset="0"/>
              </a:rPr>
              <a:t>]</a:t>
            </a: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Arial" panose="020B0604020202020204" pitchFamily="34" charset="0"/>
              <a:buNone/>
            </a:pPr>
            <a:r>
              <a:rPr lang="en-US" sz="2800" dirty="0"/>
              <a:t>Now that we have set these ground rules, please monitor yourselves and commit to raising concerns if you believe that not everyone is abiding by the norms.</a:t>
            </a:r>
            <a:r>
              <a:rPr lang="en-US" sz="1800" dirty="0">
                <a:effectLst/>
                <a:latin typeface="Calibri" panose="020F0502020204030204" pitchFamily="34" charset="0"/>
                <a:ea typeface="Calibri" panose="020F0502020204030204" pitchFamily="34" charset="0"/>
                <a:cs typeface="Calibri" panose="020F0502020204030204" pitchFamily="34" charset="0"/>
              </a:rPr>
              <a:t> This only works if we all abide by the same standards.</a:t>
            </a: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800" dirty="0"/>
              <a:t>Source: https://www.ipas.org/wp-content/uploads/2020/06/VALCLARE14-VCATAbortionAttitudeTransformation.pdf</a:t>
            </a:r>
          </a:p>
          <a:p>
            <a:pPr marL="0" marR="0" lvl="0" indent="0">
              <a:lnSpc>
                <a:spcPct val="107000"/>
              </a:lnSpc>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4</a:t>
            </a:fld>
            <a:endParaRPr lang="en-US"/>
          </a:p>
        </p:txBody>
      </p:sp>
    </p:spTree>
    <p:extLst>
      <p:ext uri="{BB962C8B-B14F-4D97-AF65-F5344CB8AC3E}">
        <p14:creationId xmlns:p14="http://schemas.microsoft.com/office/powerpoint/2010/main" val="3979257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We’re going to get started with a group activity. This exercise is taken from </a:t>
            </a:r>
            <a:r>
              <a:rPr lang="en-US" dirty="0" err="1"/>
              <a:t>Ipas’</a:t>
            </a:r>
            <a:r>
              <a:rPr lang="en-US" dirty="0"/>
              <a:t> Abortion Attitude Transformation: A Values Clarification Toolkit for Global Audiences Activities.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b="1" i="1" dirty="0"/>
              <a:t>[Ask participants to form groups of four people and distribute the handout to each participant.]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the purposes of this activity, we will imagine that a fictitious country has put in place a new policy according to which only one more safe, legal abortion can be performed.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handout in front you describes the stories of six women who have applied to receive this last abortion.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are the policymakers who will decide who to grant the last safe, legal abortion to.</a:t>
            </a:r>
          </a:p>
          <a:p>
            <a:pPr marL="0" indent="0">
              <a:buFont typeface="Arial" panose="020B0604020202020204" pitchFamily="34" charset="0"/>
              <a:buNone/>
            </a:pPr>
            <a:endParaRPr lang="en-US" dirty="0"/>
          </a:p>
          <a:p>
            <a:pPr marL="0" indent="0">
              <a:buFont typeface="Arial" panose="020B0604020202020204" pitchFamily="34" charset="0"/>
              <a:buNone/>
            </a:pPr>
            <a:r>
              <a:rPr lang="en-US" b="1" i="1" dirty="0"/>
              <a:t>[Give participants five minutes to read document.</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Tell participants they have 15 minutes to appoint a spokesperson and decide to which woman they will grant the last abortion.</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At the end of 15 minutes, ask each spokesperson to present in 2 minutes their group’s decision and rationale to the full group. Ask participants not to comment on individual presentations.</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Once all small groups have presented, ask each participant to silently reflect on biases they may hold against certain women seeking an abortion and their life circumstances and how these biases may have affected their decision about whom they did or did not grant an abortion to.</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Ask participants to return to the large group and facilitate a discussion about the women selected and those not selected and rationales given. Try to maintain neutrality while discussing participants’ rationales. You may want to ensure that some of the following points are covered in the discussion: </a:t>
            </a:r>
          </a:p>
          <a:p>
            <a:pPr marL="628650" lvl="1" indent="-171450">
              <a:buFont typeface="Arial" panose="020B0604020202020204" pitchFamily="34" charset="0"/>
              <a:buChar char="•"/>
            </a:pPr>
            <a:r>
              <a:rPr lang="en-US" i="1" dirty="0"/>
              <a:t>Restrictive abortion policies, and even individual providers, often determine which women are more entitled to an abortion than others based on their biases about women’s reasons and circumstances. </a:t>
            </a:r>
          </a:p>
          <a:p>
            <a:pPr marL="628650" lvl="1" indent="-171450">
              <a:buFont typeface="Arial" panose="020B0604020202020204" pitchFamily="34" charset="0"/>
              <a:buChar char="•"/>
            </a:pPr>
            <a:r>
              <a:rPr lang="en-US" i="1" dirty="0"/>
              <a:t>Each of the women in these scenarios expressed a desire to terminate her pregnancy, and it is likely that each woman thought through her reasons carefully to arrive at this decision. </a:t>
            </a:r>
          </a:p>
          <a:p>
            <a:pPr marL="628650" lvl="1" indent="-171450">
              <a:buFont typeface="Arial" panose="020B0604020202020204" pitchFamily="34" charset="0"/>
              <a:buChar char="•"/>
            </a:pPr>
            <a:r>
              <a:rPr lang="en-US" i="1" dirty="0"/>
              <a:t>Sometimes counselors or providers may try to convince certain women to continue their pregnancy because of their personal beliefs that these women should not terminate their pregnancy. This can cause these women to feel pressured to make a decision that may result in undesirable consequences for their lives</a:t>
            </a:r>
            <a:r>
              <a:rPr lang="en-US" b="1" i="1" dirty="0"/>
              <a:t>.]</a:t>
            </a:r>
          </a:p>
          <a:p>
            <a:pPr marL="628650" lvl="1" indent="-171450">
              <a:buFont typeface="Arial" panose="020B0604020202020204" pitchFamily="34" charset="0"/>
              <a:buChar char="•"/>
            </a:pPr>
            <a:endParaRPr lang="en-US" i="1" dirty="0"/>
          </a:p>
          <a:p>
            <a:pPr marL="171450" indent="-171450">
              <a:buFont typeface="Arial" panose="020B0604020202020204" pitchFamily="34" charset="0"/>
              <a:buChar char="•"/>
            </a:pPr>
            <a:r>
              <a:rPr lang="en-US" b="1" i="1" dirty="0"/>
              <a:t>Close the activity by explaining that there is no one correct answer and that it is impossible to objectively decide which woman deserves access to abortion services more than another.</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Solicit and discuss any outstanding questions, comments or concerns with the participants. Thank the group for their participation.]</a:t>
            </a:r>
          </a:p>
          <a:p>
            <a:endParaRPr lang="en-US" b="0" i="1" dirty="0"/>
          </a:p>
          <a:p>
            <a:r>
              <a:rPr lang="en-US" b="0" i="0" dirty="0"/>
              <a:t>Source: https://www.ipas.org/wp-content/uploads/2020/06/VALCLARE14-VCATAbortionAttitudeTransformation.pdf</a:t>
            </a:r>
          </a:p>
        </p:txBody>
      </p:sp>
      <p:sp>
        <p:nvSpPr>
          <p:cNvPr id="4" name="Slide Number Placeholder 3"/>
          <p:cNvSpPr>
            <a:spLocks noGrp="1"/>
          </p:cNvSpPr>
          <p:nvPr>
            <p:ph type="sldNum" sz="quarter" idx="5"/>
          </p:nvPr>
        </p:nvSpPr>
        <p:spPr/>
        <p:txBody>
          <a:bodyPr/>
          <a:lstStyle/>
          <a:p>
            <a:fld id="{44B8F7FD-B04B-49C9-8695-D9B61F508A77}" type="slidenum">
              <a:rPr lang="en-US" smtClean="0"/>
              <a:t>40</a:t>
            </a:fld>
            <a:endParaRPr lang="en-US"/>
          </a:p>
        </p:txBody>
      </p:sp>
    </p:spTree>
    <p:extLst>
      <p:ext uri="{BB962C8B-B14F-4D97-AF65-F5344CB8AC3E}">
        <p14:creationId xmlns:p14="http://schemas.microsoft.com/office/powerpoint/2010/main" val="1750082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41</a:t>
            </a:fld>
            <a:endParaRPr lang="en-US"/>
          </a:p>
        </p:txBody>
      </p:sp>
    </p:spTree>
    <p:extLst>
      <p:ext uri="{BB962C8B-B14F-4D97-AF65-F5344CB8AC3E}">
        <p14:creationId xmlns:p14="http://schemas.microsoft.com/office/powerpoint/2010/main" val="351799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media’s use of stigmatizing language, stories, and images surrounding abortion can perpetuate and strengthen abortion stigma in a society, further limiting abortion access. </a:t>
            </a:r>
          </a:p>
          <a:p>
            <a:endParaRPr lang="en-US" dirty="0"/>
          </a:p>
          <a:p>
            <a:r>
              <a:rPr lang="en-US" dirty="0"/>
              <a:t>Here are just a couple examples of how media coverage might reinforce abortion stigma: </a:t>
            </a:r>
          </a:p>
          <a:p>
            <a:endParaRPr lang="en-US" dirty="0"/>
          </a:p>
          <a:p>
            <a:pPr marL="171450" indent="-171450">
              <a:buFont typeface="Arial" panose="020B0604020202020204" pitchFamily="34" charset="0"/>
              <a:buChar char="•"/>
            </a:pPr>
            <a:r>
              <a:rPr lang="en-US" dirty="0"/>
              <a:t>A story that portrays women who have abortions as unserious or promiscuous perpetuates incorrect stereotypes. In fact, women from many different backgrounds have abortions, from a small-scale farmer who is married with children already, to a young university student, to a professional supporting her extended family.</a:t>
            </a:r>
          </a:p>
          <a:p>
            <a:pPr marL="171450" indent="-171450">
              <a:buFont typeface="Arial" panose="020B0604020202020204" pitchFamily="34" charset="0"/>
              <a:buChar char="•"/>
            </a:pPr>
            <a:r>
              <a:rPr lang="en-US" dirty="0"/>
              <a:t>A story that focuses on shaming and isolating of women who have had abortions, for example a father who has disowned his daughter after learning of her abortion. This type of story can validate the harmful reactions that people might have to women who have abortions. It can also make women afraid to seek information or guidance about an unintended pregnancy, possibly increasing the chance that she will seek out a clandestine but dangerous unsafe abortion that puts her life at risk.</a:t>
            </a:r>
          </a:p>
          <a:p>
            <a:pPr marL="171450" indent="-171450">
              <a:buFontTx/>
              <a:buChar char="-"/>
            </a:pPr>
            <a:endParaRPr lang="en-US" dirty="0"/>
          </a:p>
          <a:p>
            <a:pPr marL="0" indent="0">
              <a:buFontTx/>
              <a:buNone/>
            </a:pPr>
            <a:r>
              <a:rPr lang="en-US" dirty="0"/>
              <a:t>Source:</a:t>
            </a:r>
          </a:p>
          <a:p>
            <a:r>
              <a:rPr lang="en-US" dirty="0"/>
              <a:t>https://www.ipas.org/wp-content/uploads/2020/07/TIPJN-E19.pdf</a:t>
            </a:r>
            <a:endParaRPr lang="en-US" dirty="0">
              <a:cs typeface="Calibri"/>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42</a:t>
            </a:fld>
            <a:endParaRPr lang="en-US"/>
          </a:p>
        </p:txBody>
      </p:sp>
    </p:spTree>
    <p:extLst>
      <p:ext uri="{BB962C8B-B14F-4D97-AF65-F5344CB8AC3E}">
        <p14:creationId xmlns:p14="http://schemas.microsoft.com/office/powerpoint/2010/main" val="686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Responsible, </a:t>
            </a:r>
            <a:r>
              <a:rPr lang="en-US" dirty="0"/>
              <a:t>fact-based</a:t>
            </a:r>
            <a:r>
              <a:rPr lang="en-US" sz="1200" dirty="0"/>
              <a:t> reporting </a:t>
            </a:r>
            <a:r>
              <a:rPr lang="en-US" dirty="0"/>
              <a:t>on abortion—in which data</a:t>
            </a:r>
            <a:r>
              <a:rPr lang="en-US" sz="1200" dirty="0"/>
              <a:t>, language, stories, and images are carefully </a:t>
            </a:r>
            <a:r>
              <a:rPr lang="en-US" dirty="0"/>
              <a:t>selected for accuracy and balance—can</a:t>
            </a:r>
            <a:r>
              <a:rPr lang="en-US" sz="1200" dirty="0"/>
              <a:t> </a:t>
            </a:r>
            <a:r>
              <a:rPr lang="en-US" dirty="0"/>
              <a:t>help</a:t>
            </a:r>
            <a:r>
              <a:rPr lang="en-US" sz="1200" dirty="0"/>
              <a:t> reduce abortion stigma in a society</a:t>
            </a:r>
            <a:r>
              <a:rPr lang="en-US" dirty="0"/>
              <a:t> by providing the public with a more nuanced, diverse, and realistic view of a topic that is often limited by taboos. The way abortion is presented in the media can have a major influence on people’s thinking and can help improve understanding of a complicated issue. </a:t>
            </a:r>
            <a:endParaRPr lang="en-US" dirty="0">
              <a:cs typeface="Calibri"/>
            </a:endParaRPr>
          </a:p>
          <a:p>
            <a:pPr>
              <a:defRPr/>
            </a:pPr>
            <a:endParaRPr lang="en-US" dirty="0"/>
          </a:p>
          <a:p>
            <a:pPr>
              <a:defRPr/>
            </a:pPr>
            <a:r>
              <a:rPr lang="en-US" dirty="0"/>
              <a:t>Now we're going</a:t>
            </a:r>
            <a:r>
              <a:rPr lang="en-US" sz="1200" dirty="0"/>
              <a:t> to talk about how </a:t>
            </a:r>
            <a:r>
              <a:rPr lang="en-US" dirty="0"/>
              <a:t>journalists can make choices that </a:t>
            </a:r>
            <a:r>
              <a:rPr lang="en-US" sz="1200" dirty="0"/>
              <a:t>ensure that </a:t>
            </a:r>
            <a:r>
              <a:rPr lang="en-US" dirty="0"/>
              <a:t>their </a:t>
            </a:r>
            <a:r>
              <a:rPr lang="en-US" sz="1200" dirty="0"/>
              <a:t>reporting is not stigmatizing.</a:t>
            </a:r>
            <a:r>
              <a:rPr lang="en-US" dirty="0"/>
              <a:t> </a:t>
            </a:r>
            <a:endParaRPr lang="en-US" sz="1200" dirty="0"/>
          </a:p>
          <a:p>
            <a:endParaRPr lang="en-US" dirty="0"/>
          </a:p>
          <a:p>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43</a:t>
            </a:fld>
            <a:endParaRPr lang="en-US"/>
          </a:p>
        </p:txBody>
      </p:sp>
    </p:spTree>
    <p:extLst>
      <p:ext uri="{BB962C8B-B14F-4D97-AF65-F5344CB8AC3E}">
        <p14:creationId xmlns:p14="http://schemas.microsoft.com/office/powerpoint/2010/main" val="311431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Use data from credible, well-known, and verifiable sources so that your article is grounded in the most accurate, comprehensive and up-to-date facts. You might want to include: the number or rate of women in your country or region who have had an abortion; a description of the abortion law and how it is interpreted in practice; information about maternal deaths or injuries associated with unsafe abortions; facts clarifying the difference between safe and unsafe abortion. Remember that CSOs can help you find and interpret this data. </a:t>
            </a:r>
          </a:p>
          <a:p>
            <a:endParaRPr lang="en-US" dirty="0"/>
          </a:p>
          <a:p>
            <a:pPr>
              <a:defRPr/>
            </a:pPr>
            <a:r>
              <a:rPr lang="en-US" dirty="0"/>
              <a:t>When using sources with a specific perspective on abortion, including those who are anti-abortion, be careful not to publish false information or repeat untrue claims as if they were true. You should always verify claims made by potentially biased sources with an impartial source. And include multiple sources in your stories for a well-rounded view of the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Words matter. Here are a few examples of how you can eliminate biased language in your reporting:</a:t>
            </a:r>
          </a:p>
          <a:p>
            <a:pPr>
              <a:defRPr/>
            </a:pPr>
            <a:endParaRPr lang="en-US" dirty="0"/>
          </a:p>
          <a:p>
            <a:pPr marL="171450" indent="-171450">
              <a:buFont typeface="Arial" panose="020B0604020202020204" pitchFamily="34" charset="0"/>
              <a:buChar char="•"/>
              <a:defRPr/>
            </a:pPr>
            <a:r>
              <a:rPr lang="en-US" dirty="0"/>
              <a:t>Avoid saying ‘pro-life’ as it inaccurately suggests that those who support access to safe, legal abortion are ‘anti-life’, when in fact they prioritize women's lives. Say anti-abortion or opposed to abortion instead.</a:t>
            </a:r>
          </a:p>
          <a:p>
            <a:pPr marL="171450" indent="-171450">
              <a:buFont typeface="Arial" panose="020B0604020202020204" pitchFamily="34" charset="0"/>
              <a:buChar char="•"/>
              <a:defRPr/>
            </a:pPr>
            <a:r>
              <a:rPr lang="en-US" dirty="0"/>
              <a:t>Avoid saying ‘keep the baby/child’. The term ‘keep’ implies a positive outcome. In addition, it is medically inaccurate to describe the pregnancy as a baby or child. Instead use 'embryo' or 'fetus' or simply refer to a pregnant woman deciding to move forward with her pregnancy or not. </a:t>
            </a:r>
          </a:p>
          <a:p>
            <a:pPr marL="171450" indent="-171450">
              <a:buFont typeface="Arial" panose="020B0604020202020204" pitchFamily="34" charset="0"/>
              <a:buChar char="•"/>
              <a:defRPr/>
            </a:pPr>
            <a:r>
              <a:rPr lang="en-US" dirty="0"/>
              <a:t>Avoid saying 'mother' and instead use 'pregnant woman' for accuracy.</a:t>
            </a:r>
          </a:p>
          <a:p>
            <a:pPr marL="0" indent="0">
              <a:buFont typeface="Arial" panose="020B0604020202020204" pitchFamily="34" charset="0"/>
              <a:buNone/>
              <a:defRPr/>
            </a:pPr>
            <a:endParaRPr lang="en-US" dirty="0"/>
          </a:p>
          <a:p>
            <a:r>
              <a:rPr lang="en-US" dirty="0"/>
              <a:t>There are many guides and cheat sheets (listed in the references slide at the end of this presentation) that journalists can use for language choices. CSOs can also help you ensure that your writing does not include stigmatizing language. </a:t>
            </a:r>
            <a:endParaRPr lang="en-US" dirty="0">
              <a:cs typeface="Calibri"/>
            </a:endParaRPr>
          </a:p>
          <a:p>
            <a:endParaRPr lang="en-US" dirty="0"/>
          </a:p>
          <a:p>
            <a:r>
              <a:rPr lang="en-US" dirty="0"/>
              <a:t>Sources:</a:t>
            </a:r>
          </a:p>
          <a:p>
            <a:r>
              <a:rPr lang="en-US" dirty="0"/>
              <a:t>https://www.safeabortionwomensright.org/wp-content/uploads/2020/09/how-to-report-on-abortion.pdf</a:t>
            </a:r>
            <a:endParaRPr lang="en-US" dirty="0">
              <a:cs typeface="Calibri"/>
            </a:endParaRPr>
          </a:p>
          <a:p>
            <a:r>
              <a:rPr lang="en-US" dirty="0"/>
              <a:t>https://www.ippf.org/sites/default/files/2018-08/ippf_abortion_messaging_guide_web_0.pdf</a:t>
            </a:r>
            <a:endParaRPr lang="en-US" dirty="0">
              <a:cs typeface="Calibri"/>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44</a:t>
            </a:fld>
            <a:endParaRPr lang="en-US"/>
          </a:p>
        </p:txBody>
      </p:sp>
    </p:spTree>
    <p:extLst>
      <p:ext uri="{BB962C8B-B14F-4D97-AF65-F5344CB8AC3E}">
        <p14:creationId xmlns:p14="http://schemas.microsoft.com/office/powerpoint/2010/main" val="1818282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mentioned earlier, CSOs can help connect you to women who have had an abortion. It’s important to publish personal testimonies of women who want to share their stories. These stories help provide real-life perspectives on abortion and show how people's lives are affected by access to abortion or lack thereof. The absence of the perspectives of women who have had abortions can lead to narrow representations of abortion and deny the complexities of women’s experiences. Give the person who has experienced abortion control over their narrative and where possible, work with them to determine appropriate language and imagery. </a:t>
            </a:r>
            <a:br>
              <a:rPr lang="en-US" dirty="0">
                <a:cs typeface="+mn-lt"/>
              </a:rPr>
            </a:br>
            <a:endParaRPr lang="en-US" dirty="0"/>
          </a:p>
          <a:p>
            <a:pPr>
              <a:defRPr/>
            </a:pPr>
            <a:r>
              <a:rPr lang="en-US" dirty="0"/>
              <a:t>Frame abortion as a legitimate health care choice and credit women’s rational decision-making based on what they believe is best for their own lives and the lives of their partners and families. </a:t>
            </a:r>
          </a:p>
          <a:p>
            <a:pPr marL="0" marR="0" lvl="0" indent="0" algn="l" defTabSz="914400">
              <a:lnSpc>
                <a:spcPct val="100000"/>
              </a:lnSpc>
              <a:spcBef>
                <a:spcPts val="0"/>
              </a:spcBef>
              <a:spcAft>
                <a:spcPts val="0"/>
              </a:spcAft>
              <a:buClrTx/>
              <a:buSzTx/>
              <a:buFontTx/>
              <a:buNone/>
              <a:tabLst/>
              <a:defRPr/>
            </a:pPr>
            <a:endParaRPr lang="en-US" dirty="0">
              <a:cs typeface="Calibri"/>
            </a:endParaRPr>
          </a:p>
          <a:p>
            <a:pPr>
              <a:defRPr/>
            </a:pPr>
            <a:r>
              <a:rPr lang="en-US" dirty="0">
                <a:cs typeface="Calibri"/>
              </a:rPr>
              <a:t>Always consider the privacy of your sources. Offer anonymity and the promise of objective coverage to protect your sources from harm.</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r>
              <a:rPr lang="en-US" dirty="0"/>
              <a:t>https://www.safeabortionwomensright.org/wp-content/uploads/2020/09/Sharing-personal-stories-.pdf</a:t>
            </a:r>
            <a:endParaRPr lang="en-US" dirty="0">
              <a:cs typeface="Calibri"/>
            </a:endParaRPr>
          </a:p>
          <a:p>
            <a:r>
              <a:rPr lang="en-US" dirty="0"/>
              <a:t>https://www.safeabortionwomensright.org/wp-content/uploads/2020/09/how-to-report-on-abortion.pdf</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45</a:t>
            </a:fld>
            <a:endParaRPr lang="en-US"/>
          </a:p>
        </p:txBody>
      </p:sp>
    </p:spTree>
    <p:extLst>
      <p:ext uri="{BB962C8B-B14F-4D97-AF65-F5344CB8AC3E}">
        <p14:creationId xmlns:p14="http://schemas.microsoft.com/office/powerpoint/2010/main" val="2550620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When reporting news about the people and groups (government officials, health professionals, legal experts and women’s health and rights advocates) seeking to make abortion safe use photos, images, and infographics that reflect the public health context of abortion and abortion policy in your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Ensure that your outlet has not used stigmatizing or inaccurate visuals and images to accompany your story. Here are some examples of images that should be avoided:</a:t>
            </a:r>
          </a:p>
          <a:p>
            <a:pPr marL="171450" indent="-171450">
              <a:buFont typeface="Arial" panose="020B0604020202020204" pitchFamily="34" charset="0"/>
              <a:buChar char="•"/>
              <a:defRPr/>
            </a:pPr>
            <a:r>
              <a:rPr lang="en-US" dirty="0"/>
              <a:t>Images of heavily pregnant people to illustrate the topic of abortion. This is a misrepresentation because most abortions take place in the first trimester of pregnancy before a person is visibly pregnant. If the intention of the image is to show a pregnancy, an appropriate alternative is to use an image of a positive pregnancy test. </a:t>
            </a:r>
          </a:p>
          <a:p>
            <a:pPr marL="171450" indent="-171450">
              <a:buFont typeface="Arial" panose="020B0604020202020204" pitchFamily="34" charset="0"/>
              <a:buChar char="•"/>
              <a:defRPr/>
            </a:pPr>
            <a:r>
              <a:rPr lang="en-US" dirty="0"/>
              <a:t>Photos that obscure people’s faces may imply that abortion is something that people should feel ashamed or guilty about, and that it should not be disclosed to others. If you are not able to show identifiable photos of people, use an illustration instead.</a:t>
            </a:r>
          </a:p>
          <a:p>
            <a:pPr marL="171450" indent="-171450">
              <a:buFont typeface="Arial" panose="020B0604020202020204" pitchFamily="34" charset="0"/>
              <a:buChar char="•"/>
              <a:defRPr/>
            </a:pPr>
            <a:r>
              <a:rPr lang="en-US" dirty="0"/>
              <a:t>Different individuals will have different reactions to considering and undergoing an abortion. Ensure your images do not perpetuate the myth that all people are distressed, upset or troubled by abortion. When appropriate, consider photos of people with neutral expressions.</a:t>
            </a:r>
          </a:p>
          <a:p>
            <a:pPr marL="171450" indent="-171450">
              <a:buFont typeface="Arial" panose="020B0604020202020204" pitchFamily="34" charset="0"/>
              <a:buChar char="•"/>
              <a:defRPr/>
            </a:pPr>
            <a:r>
              <a:rPr lang="en-US" dirty="0">
                <a:cs typeface="Calibri"/>
              </a:rPr>
              <a:t>Photos of children are not an accurate or effective way to illustrate stories about abortion. Most abortions occur long before a pregnancy has advanced enough to fully form a fetus and born children or babies should not be equated to an early-stage fetus.</a:t>
            </a:r>
          </a:p>
          <a:p>
            <a:pPr>
              <a:defRPr/>
            </a:pPr>
            <a:endParaRPr lang="en-US" dirty="0"/>
          </a:p>
          <a:p>
            <a:pPr>
              <a:defRPr/>
            </a:pPr>
            <a:r>
              <a:rPr lang="en-US" dirty="0">
                <a:cs typeface="Calibri"/>
              </a:rPr>
              <a:t>Some of the best illustrations for stories about abortion aren't photos: Graphics that interpret data or key information, quotes or phrases in designed pullout boxes, or icons designed for data visualization are all effective ways to emphasize facts from your story.</a:t>
            </a:r>
            <a:endParaRPr lang="en-US" dirty="0"/>
          </a:p>
          <a:p>
            <a:pPr>
              <a:defRPr/>
            </a:pPr>
            <a:endParaRPr lang="en-US" dirty="0"/>
          </a:p>
          <a:p>
            <a:pPr>
              <a:defRPr/>
            </a:pPr>
            <a:r>
              <a:rPr lang="en-US" dirty="0"/>
              <a:t>You can ask CSOs for advice concerning image choice and there are several helpful resources for journalists included in the references slide at the end of this presentation.</a:t>
            </a:r>
            <a:endParaRPr lang="en-US" dirty="0">
              <a:cs typeface="Calibri"/>
            </a:endParaRPr>
          </a:p>
          <a:p>
            <a:endParaRPr lang="en-US" dirty="0"/>
          </a:p>
          <a:p>
            <a:r>
              <a:rPr lang="en-US" dirty="0"/>
              <a:t>Source:</a:t>
            </a:r>
          </a:p>
          <a:p>
            <a:r>
              <a:rPr lang="en-US" dirty="0"/>
              <a:t>https://www.ippf.org/sites/default/files/2018-08/ippf_abortion_messaging_guide_web_0.pdf</a:t>
            </a:r>
            <a:endParaRPr lang="en-US" dirty="0">
              <a:cs typeface="Calibri"/>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46</a:t>
            </a:fld>
            <a:endParaRPr lang="en-US"/>
          </a:p>
        </p:txBody>
      </p:sp>
    </p:spTree>
    <p:extLst>
      <p:ext uri="{BB962C8B-B14F-4D97-AF65-F5344CB8AC3E}">
        <p14:creationId xmlns:p14="http://schemas.microsoft.com/office/powerpoint/2010/main" val="830308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put what we've learned into practice and start working together in a couple of interactive exercises between our journalist and CSO groups. </a:t>
            </a:r>
          </a:p>
          <a:p>
            <a:endParaRPr lang="en-US" dirty="0"/>
          </a:p>
          <a:p>
            <a:r>
              <a:rPr lang="en-US" dirty="0">
                <a:cs typeface="Calibri"/>
              </a:rPr>
              <a:t>First, I'm going to explain our exercises for both groups in detail. </a:t>
            </a:r>
          </a:p>
          <a:p>
            <a:endParaRPr lang="en-US" dirty="0"/>
          </a:p>
          <a:p>
            <a:r>
              <a:rPr lang="en-US" dirty="0">
                <a:cs typeface="Calibri"/>
              </a:rPr>
              <a:t>Next, the groups will split up to work on their separate exercises. </a:t>
            </a:r>
          </a:p>
          <a:p>
            <a:endParaRPr lang="en-US" dirty="0"/>
          </a:p>
          <a:p>
            <a:r>
              <a:rPr lang="en-US" dirty="0">
                <a:cs typeface="Calibri"/>
              </a:rPr>
              <a:t>Last, we will share feedback in large and small groups. </a:t>
            </a:r>
          </a:p>
        </p:txBody>
      </p:sp>
      <p:sp>
        <p:nvSpPr>
          <p:cNvPr id="4" name="Slide Number Placeholder 3"/>
          <p:cNvSpPr>
            <a:spLocks noGrp="1"/>
          </p:cNvSpPr>
          <p:nvPr>
            <p:ph type="sldNum" sz="quarter" idx="5"/>
          </p:nvPr>
        </p:nvSpPr>
        <p:spPr/>
        <p:txBody>
          <a:bodyPr/>
          <a:lstStyle/>
          <a:p>
            <a:fld id="{44B8F7FD-B04B-49C9-8695-D9B61F508A77}" type="slidenum">
              <a:rPr lang="en-US" smtClean="0"/>
              <a:t>47</a:t>
            </a:fld>
            <a:endParaRPr lang="en-US"/>
          </a:p>
        </p:txBody>
      </p:sp>
    </p:spTree>
    <p:extLst>
      <p:ext uri="{BB962C8B-B14F-4D97-AF65-F5344CB8AC3E}">
        <p14:creationId xmlns:p14="http://schemas.microsoft.com/office/powerpoint/2010/main" val="2252912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a:cs typeface="Arial"/>
              </a:rPr>
              <a:t>Our journalists will be asked to write a story pitch for review by their CSO colleagues. Let's review the idea of a story pitch...</a:t>
            </a:r>
          </a:p>
        </p:txBody>
      </p:sp>
      <p:sp>
        <p:nvSpPr>
          <p:cNvPr id="4" name="Slide Number Placeholder 3"/>
          <p:cNvSpPr>
            <a:spLocks noGrp="1"/>
          </p:cNvSpPr>
          <p:nvPr>
            <p:ph type="sldNum" sz="quarter" idx="5"/>
          </p:nvPr>
        </p:nvSpPr>
        <p:spPr/>
        <p:txBody>
          <a:bodyPr/>
          <a:lstStyle/>
          <a:p>
            <a:fld id="{44B8F7FD-B04B-49C9-8695-D9B61F508A77}" type="slidenum">
              <a:rPr lang="en-US" smtClean="0"/>
              <a:t>48</a:t>
            </a:fld>
            <a:endParaRPr lang="en-US"/>
          </a:p>
        </p:txBody>
      </p:sp>
    </p:spTree>
    <p:extLst>
      <p:ext uri="{BB962C8B-B14F-4D97-AF65-F5344CB8AC3E}">
        <p14:creationId xmlns:p14="http://schemas.microsoft.com/office/powerpoint/2010/main" val="745478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a:cs typeface="Calibri"/>
              </a:rPr>
              <a:t>A story pitch is an organized appeal by a journalist for support and placement of a story. A pitch is typically written and includes a persuasive argument for the story's value and newsworthiness as well as a clear plan for reporting the story. </a:t>
            </a:r>
          </a:p>
          <a:p>
            <a:endParaRPr lang="en-US" sz="1800" dirty="0">
              <a:latin typeface="Calibri"/>
              <a:cs typeface="Calibri"/>
            </a:endParaRPr>
          </a:p>
          <a:p>
            <a:r>
              <a:rPr lang="en-US" sz="1800" dirty="0">
                <a:latin typeface="Calibri"/>
                <a:cs typeface="Calibri"/>
              </a:rPr>
              <a:t>Pitching is common practice for freelance journalists, but journalists working for a specific outlet can use pitching techniques as well to gain permission to report on stories outside their assigned scope.</a:t>
            </a:r>
          </a:p>
          <a:p>
            <a:endParaRPr lang="en-US" sz="1800" dirty="0">
              <a:latin typeface="Calibri"/>
              <a:cs typeface="Calibri"/>
            </a:endParaRPr>
          </a:p>
          <a:p>
            <a:r>
              <a:rPr lang="en-US" sz="1800" b="1" dirty="0">
                <a:latin typeface="Calibri"/>
                <a:cs typeface="Calibri"/>
              </a:rPr>
              <a:t>[</a:t>
            </a:r>
            <a:r>
              <a:rPr lang="en-US" sz="1800" b="1" i="1" dirty="0">
                <a:latin typeface="Calibri"/>
                <a:cs typeface="Calibri"/>
              </a:rPr>
              <a:t>Ask how many journalists in the room have pitched stories. Ask if they know journalists who pitch. Answers will vary by location</a:t>
            </a:r>
            <a:r>
              <a:rPr lang="en-US" sz="1800" b="1" i="0" dirty="0">
                <a:latin typeface="Calibri"/>
                <a:cs typeface="Calibri"/>
              </a:rPr>
              <a:t>.]</a:t>
            </a:r>
          </a:p>
        </p:txBody>
      </p:sp>
      <p:sp>
        <p:nvSpPr>
          <p:cNvPr id="4" name="Slide Number Placeholder 3"/>
          <p:cNvSpPr>
            <a:spLocks noGrp="1"/>
          </p:cNvSpPr>
          <p:nvPr>
            <p:ph type="sldNum" sz="quarter" idx="5"/>
          </p:nvPr>
        </p:nvSpPr>
        <p:spPr/>
        <p:txBody>
          <a:bodyPr/>
          <a:lstStyle/>
          <a:p>
            <a:fld id="{44B8F7FD-B04B-49C9-8695-D9B61F508A77}" type="slidenum">
              <a:rPr lang="en-US" smtClean="0"/>
              <a:t>49</a:t>
            </a:fld>
            <a:endParaRPr lang="en-US"/>
          </a:p>
        </p:txBody>
      </p:sp>
    </p:spTree>
    <p:extLst>
      <p:ext uri="{BB962C8B-B14F-4D97-AF65-F5344CB8AC3E}">
        <p14:creationId xmlns:p14="http://schemas.microsoft.com/office/powerpoint/2010/main" val="244272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Arial" charset="0"/>
              </a:rPr>
              <a:t>Thank you for having completed the pre-workshop survey! I want to briefly review the results. The workshop has been tailored based on your responses. </a:t>
            </a:r>
          </a:p>
          <a:p>
            <a:endParaRPr lang="en-US" dirty="0"/>
          </a:p>
          <a:p>
            <a:r>
              <a:rPr lang="en-US" b="1" dirty="0"/>
              <a:t>[</a:t>
            </a:r>
            <a:r>
              <a:rPr lang="en-US" b="1" i="1" dirty="0"/>
              <a:t>Do this </a:t>
            </a:r>
            <a:r>
              <a:rPr lang="en-US" b="1" i="1" u="sng" dirty="0"/>
              <a:t>in advance:</a:t>
            </a:r>
            <a:r>
              <a:rPr lang="en-US" b="1" i="1" dirty="0"/>
              <a:t> Prepare slide with bullets summarizing main results from survey.</a:t>
            </a:r>
            <a:r>
              <a:rPr lang="en-US" b="1" i="0" dirty="0"/>
              <a:t>]</a:t>
            </a:r>
            <a:endParaRPr lang="en-US" b="1" dirty="0"/>
          </a:p>
          <a:p>
            <a:endParaRPr lang="en-US" dirty="0"/>
          </a:p>
          <a:p>
            <a:r>
              <a:rPr lang="en-US" dirty="0"/>
              <a:t>Let’s take a </a:t>
            </a:r>
            <a:r>
              <a:rPr lang="en-US" b="0" dirty="0">
                <a:highlight>
                  <a:srgbClr val="FFFF00"/>
                </a:highlight>
              </a:rPr>
              <a:t>15</a:t>
            </a:r>
            <a:r>
              <a:rPr lang="en-US" dirty="0"/>
              <a:t>-minute tea break. We’ll then get started with the training. </a:t>
            </a:r>
          </a:p>
        </p:txBody>
      </p:sp>
      <p:sp>
        <p:nvSpPr>
          <p:cNvPr id="4" name="Slide Number Placeholder 3"/>
          <p:cNvSpPr>
            <a:spLocks noGrp="1"/>
          </p:cNvSpPr>
          <p:nvPr>
            <p:ph type="sldNum" sz="quarter" idx="5"/>
          </p:nvPr>
        </p:nvSpPr>
        <p:spPr/>
        <p:txBody>
          <a:bodyPr/>
          <a:lstStyle/>
          <a:p>
            <a:fld id="{44B8F7FD-B04B-49C9-8695-D9B61F508A77}" type="slidenum">
              <a:rPr lang="en-US" smtClean="0"/>
              <a:t>5</a:t>
            </a:fld>
            <a:endParaRPr lang="en-US"/>
          </a:p>
        </p:txBody>
      </p:sp>
    </p:spTree>
    <p:extLst>
      <p:ext uri="{BB962C8B-B14F-4D97-AF65-F5344CB8AC3E}">
        <p14:creationId xmlns:p14="http://schemas.microsoft.com/office/powerpoint/2010/main" val="60870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Successful story pitches can be about very different subjects, but they all have a certain features in common. </a:t>
            </a:r>
            <a:endParaRPr lang="en-US" dirty="0"/>
          </a:p>
          <a:p>
            <a:endParaRPr lang="en-US" dirty="0">
              <a:cs typeface="Calibri" panose="020F0502020204030204"/>
            </a:endParaRPr>
          </a:p>
          <a:p>
            <a:r>
              <a:rPr lang="en-US" dirty="0">
                <a:cs typeface="Calibri" panose="020F0502020204030204"/>
              </a:rPr>
              <a:t>Above all, a good pitch should be attention-getting and succinct. It should lead with a catchy headline that makes the reader want to know more and follow with a short first paragraph that summarizes the story idea. </a:t>
            </a:r>
          </a:p>
          <a:p>
            <a:endParaRPr lang="en-US" dirty="0">
              <a:cs typeface="Calibri" panose="020F0502020204030204"/>
            </a:endParaRPr>
          </a:p>
          <a:p>
            <a:r>
              <a:rPr lang="en-US" dirty="0">
                <a:cs typeface="Calibri" panose="020F0502020204030204"/>
              </a:rPr>
              <a:t>This strong introduction should be followed by a paragraph describing how the story will be reported: the reader should be able to envision your story coming together and feel confident that you as a journalist can deliver on your pitch. </a:t>
            </a:r>
            <a:r>
              <a:rPr lang="en-US" dirty="0"/>
              <a:t>This paragraph should include information about your sources and sites for the story, and it can also include descriptions of the story format. If you're a television reporter, explain the footage and interviews you will use. If you work in print, describe possible illustrations and placement.</a:t>
            </a:r>
            <a:endParaRPr lang="en-GB" dirty="0">
              <a:cs typeface="Calibri"/>
            </a:endParaRPr>
          </a:p>
          <a:p>
            <a:endParaRPr lang="en-US" dirty="0">
              <a:latin typeface="Calibri"/>
              <a:cs typeface="Calibri"/>
            </a:endParaRPr>
          </a:p>
          <a:p>
            <a:r>
              <a:rPr lang="en-US" dirty="0">
                <a:latin typeface="Calibri"/>
                <a:cs typeface="Calibri"/>
              </a:rPr>
              <a:t>Last, convince the editor that you are the best person to cover this story. Note the research you've done, or the network you have that will enhance the story. </a:t>
            </a:r>
          </a:p>
          <a:p>
            <a:endParaRPr lang="en-US" altLang="en-US" dirty="0">
              <a:latin typeface="Arial" panose="020B0604020202020204" pitchFamily="34" charset="0"/>
              <a:cs typeface="Arial" panose="020B0604020202020204" pitchFamily="34" charset="0"/>
            </a:endParaRPr>
          </a:p>
          <a:p>
            <a:r>
              <a:rPr lang="en-US" dirty="0">
                <a:cs typeface="Calibri"/>
              </a:rPr>
              <a:t>And don't forget to say, “Thank you."</a:t>
            </a:r>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50</a:t>
            </a:fld>
            <a:endParaRPr lang="en-US"/>
          </a:p>
        </p:txBody>
      </p:sp>
    </p:spTree>
    <p:extLst>
      <p:ext uri="{BB962C8B-B14F-4D97-AF65-F5344CB8AC3E}">
        <p14:creationId xmlns:p14="http://schemas.microsoft.com/office/powerpoint/2010/main" val="1010805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a:ea typeface="Calibri" panose="020F0502020204030204" pitchFamily="34" charset="0"/>
                <a:cs typeface="Calibri"/>
              </a:rPr>
              <a:t>[</a:t>
            </a:r>
            <a:r>
              <a:rPr lang="en-US" sz="1800" b="1" i="1" dirty="0">
                <a:effectLst/>
                <a:latin typeface="Calibri"/>
                <a:ea typeface="Calibri" panose="020F0502020204030204" pitchFamily="34" charset="0"/>
                <a:cs typeface="Calibri"/>
              </a:rPr>
              <a:t>Ask </a:t>
            </a:r>
            <a:r>
              <a:rPr lang="en-US" sz="1800" b="1" i="1" dirty="0">
                <a:latin typeface="Calibri"/>
                <a:ea typeface="Calibri" panose="020F0502020204030204" pitchFamily="34" charset="0"/>
                <a:cs typeface="Calibri"/>
              </a:rPr>
              <a:t>journalists</a:t>
            </a:r>
            <a:r>
              <a:rPr lang="en-US" sz="1800" b="1" i="1" dirty="0">
                <a:effectLst/>
                <a:latin typeface="Calibri"/>
                <a:ea typeface="Calibri" panose="020F0502020204030204" pitchFamily="34" charset="0"/>
                <a:cs typeface="Calibri"/>
              </a:rPr>
              <a:t> to write </a:t>
            </a:r>
            <a:r>
              <a:rPr lang="en-US" sz="1800" b="1" i="1" dirty="0">
                <a:latin typeface="Calibri"/>
                <a:ea typeface="Calibri" panose="020F0502020204030204" pitchFamily="34" charset="0"/>
                <a:cs typeface="Calibri"/>
              </a:rPr>
              <a:t>1-2 abortion-related story pitches</a:t>
            </a:r>
            <a:r>
              <a:rPr lang="en-US" sz="1800" b="1" i="1" dirty="0">
                <a:effectLst/>
                <a:latin typeface="Calibri"/>
                <a:ea typeface="Calibri" panose="020F0502020204030204" pitchFamily="34" charset="0"/>
                <a:cs typeface="Calibri"/>
              </a:rPr>
              <a:t>. </a:t>
            </a:r>
            <a:r>
              <a:rPr lang="en-US" sz="1800" b="1" i="1" dirty="0">
                <a:latin typeface="Calibri"/>
                <a:ea typeface="Calibri" panose="020F0502020204030204" pitchFamily="34" charset="0"/>
                <a:cs typeface="Calibri"/>
              </a:rPr>
              <a:t>Pitches should be brief, but give a clear idea of what the story is and why it is important. Journalists should also note what sources they need, what places they need access to, and what facts they need to collect to effectively report the story. </a:t>
            </a:r>
            <a:endParaRPr lang="en-US" b="1" dirty="0"/>
          </a:p>
          <a:p>
            <a:endParaRPr lang="en-US" sz="1800" b="1" i="1" dirty="0">
              <a:latin typeface="Calibri" panose="020F0502020204030204" pitchFamily="34" charset="0"/>
              <a:ea typeface="Calibri" panose="020F0502020204030204" pitchFamily="34" charset="0"/>
              <a:cs typeface="Calibri"/>
            </a:endParaRPr>
          </a:p>
          <a:p>
            <a:r>
              <a:rPr lang="en-US" sz="1800" b="1" i="1" dirty="0">
                <a:latin typeface="Calibri"/>
                <a:cs typeface="Calibri"/>
              </a:rPr>
              <a:t>Journalists can work in small groups or as individuals, depending on the number of participants and time.</a:t>
            </a:r>
            <a:endParaRPr lang="en-US" sz="1800" b="1" i="1" dirty="0">
              <a:solidFill>
                <a:schemeClr val="tx1"/>
              </a:solidFill>
              <a:latin typeface="Calibri" panose="020F0502020204030204" pitchFamily="34" charset="0"/>
              <a:cs typeface="Calibri"/>
            </a:endParaRPr>
          </a:p>
          <a:p>
            <a:endParaRPr lang="en-US" sz="1800" b="1" i="1" dirty="0">
              <a:latin typeface="Calibri" panose="020F0502020204030204" pitchFamily="34" charset="0"/>
              <a:cs typeface="Calibri"/>
            </a:endParaRPr>
          </a:p>
          <a:p>
            <a:r>
              <a:rPr lang="en-US" sz="1800" b="1" i="1" dirty="0">
                <a:latin typeface="Calibri"/>
                <a:cs typeface="Calibri"/>
              </a:rPr>
              <a:t>Later, CSO colleagues will hear the story pitches and provide advice about: 1. Whether the story is a promising idea and a pressing issue, and 2. What kind of support they might be able to provide to help the journalist cover the story.]</a:t>
            </a:r>
            <a:endParaRPr lang="en-US" sz="1800" b="1" i="1" dirty="0">
              <a:latin typeface="Calibri" panose="020F0502020204030204" pitchFamily="34" charset="0"/>
              <a:cs typeface="Calibri"/>
            </a:endParaRPr>
          </a:p>
          <a:p>
            <a:endParaRPr lang="en-US" sz="1800" i="1" dirty="0">
              <a:latin typeface="Calibri" panose="020F0502020204030204" pitchFamily="34" charset="0"/>
              <a:cs typeface="Calibri"/>
            </a:endParaRPr>
          </a:p>
          <a:p>
            <a:endParaRPr lang="en-US" sz="1800" i="1" dirty="0">
              <a:latin typeface="Calibri" panose="020F0502020204030204" pitchFamily="34" charset="0"/>
              <a:cs typeface="Calibri"/>
            </a:endParaRPr>
          </a:p>
          <a:p>
            <a:endParaRPr lang="en-US" sz="1800"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Calibri" panose="020F0502020204030204"/>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51</a:t>
            </a:fld>
            <a:endParaRPr lang="en-US"/>
          </a:p>
        </p:txBody>
      </p:sp>
    </p:spTree>
    <p:extLst>
      <p:ext uri="{BB962C8B-B14F-4D97-AF65-F5344CB8AC3E}">
        <p14:creationId xmlns:p14="http://schemas.microsoft.com/office/powerpoint/2010/main" val="2476037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a:cs typeface="Arial"/>
              </a:rPr>
              <a:t>Our CSO professionals will be asked to write a press release for review by their journalist colleagues. Let's review the idea of a news release...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a:cs typeface="Arial"/>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52</a:t>
            </a:fld>
            <a:endParaRPr lang="en-US"/>
          </a:p>
        </p:txBody>
      </p:sp>
    </p:spTree>
    <p:extLst>
      <p:ext uri="{BB962C8B-B14F-4D97-AF65-F5344CB8AC3E}">
        <p14:creationId xmlns:p14="http://schemas.microsoft.com/office/powerpoint/2010/main" val="3968042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A press release—also called a news release—is a communication written for the media that announces something newsworthy, with the goal of attracting media attention and coverage. It is similar to a short news article, and it can either be read or published in its original form or rewritten by a journalist. A well-written press release may spark a journalist’s interest and lead to a more in-depth story, similar to a strong pitch.</a:t>
            </a:r>
          </a:p>
          <a:p>
            <a:endParaRPr lang="en-GB" altLang="en-US" dirty="0"/>
          </a:p>
          <a:p>
            <a:r>
              <a:rPr lang="en-US" altLang="en-US" dirty="0"/>
              <a:t>Newsrooms receive piles of press releases each day. Make sure your newsworthy element is front and center. Developing media contacts for outreach will increase your chance of attracting attention with your release. </a:t>
            </a:r>
            <a:endParaRPr lang="en-US" dirty="0"/>
          </a:p>
          <a:p>
            <a:endParaRPr lang="en-US" dirty="0"/>
          </a:p>
          <a:p>
            <a:pPr>
              <a:lnSpc>
                <a:spcPct val="90000"/>
              </a:lnSpc>
            </a:pPr>
            <a:r>
              <a:rPr lang="en-US" dirty="0"/>
              <a:t>Your message should be easily understood by a journalist: It should clearly explain what is happening and why it is important. </a:t>
            </a:r>
          </a:p>
          <a:p>
            <a:pPr>
              <a:lnSpc>
                <a:spcPct val="90000"/>
              </a:lnSpc>
            </a:pPr>
            <a:endParaRPr lang="en-US" dirty="0"/>
          </a:p>
          <a:p>
            <a:pPr>
              <a:lnSpc>
                <a:spcPct val="90000"/>
              </a:lnSpc>
            </a:pPr>
            <a:r>
              <a:rPr lang="en-US" dirty="0"/>
              <a:t>The content of your press release should answer the essential questions: the who, what, why, when, and where of your topic within one page. Your reader should not be left with gaps in basic information. Remember, a press release may be published as-is.</a:t>
            </a:r>
          </a:p>
        </p:txBody>
      </p:sp>
      <p:sp>
        <p:nvSpPr>
          <p:cNvPr id="4" name="Slide Number Placeholder 3"/>
          <p:cNvSpPr>
            <a:spLocks noGrp="1"/>
          </p:cNvSpPr>
          <p:nvPr>
            <p:ph type="sldNum" sz="quarter" idx="5"/>
          </p:nvPr>
        </p:nvSpPr>
        <p:spPr/>
        <p:txBody>
          <a:bodyPr/>
          <a:lstStyle/>
          <a:p>
            <a:fld id="{44B8F7FD-B04B-49C9-8695-D9B61F508A77}" type="slidenum">
              <a:rPr lang="en-US" smtClean="0"/>
              <a:t>53</a:t>
            </a:fld>
            <a:endParaRPr lang="en-US"/>
          </a:p>
        </p:txBody>
      </p:sp>
    </p:spTree>
    <p:extLst>
      <p:ext uri="{BB962C8B-B14F-4D97-AF65-F5344CB8AC3E}">
        <p14:creationId xmlns:p14="http://schemas.microsoft.com/office/powerpoint/2010/main" val="1397098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The structure of your press release is very important. </a:t>
            </a:r>
          </a:p>
          <a:p>
            <a:endParaRPr lang="en-GB" altLang="en-US" dirty="0">
              <a:latin typeface="Arial" panose="020B0604020202020204" pitchFamily="34" charset="0"/>
            </a:endParaRPr>
          </a:p>
          <a:p>
            <a:r>
              <a:rPr lang="en-GB" altLang="en-US" dirty="0">
                <a:latin typeface="Arial" panose="020B0604020202020204" pitchFamily="34" charset="0"/>
              </a:rPr>
              <a:t>The value of a catchy title–or headline–cannot be overstated! A dramatic, unexpected, or–in the right context–amusing title can make the difference between your release being read or overlooked.</a:t>
            </a:r>
          </a:p>
          <a:p>
            <a:endParaRPr lang="en-GB" altLang="en-US" dirty="0">
              <a:latin typeface="Arial" panose="020B0604020202020204" pitchFamily="34" charset="0"/>
            </a:endParaRPr>
          </a:p>
          <a:p>
            <a:r>
              <a:rPr lang="en-GB" altLang="en-US" dirty="0">
                <a:latin typeface="Arial" panose="020B0604020202020204" pitchFamily="34" charset="0"/>
              </a:rPr>
              <a:t>After the headline, you will insert the news hook, explaining why this story is important right now. This should be a one sentence summary of the content. </a:t>
            </a:r>
          </a:p>
          <a:p>
            <a:endParaRPr lang="en-GB" altLang="en-US" dirty="0">
              <a:latin typeface="Arial" panose="020B0604020202020204" pitchFamily="34" charset="0"/>
            </a:endParaRPr>
          </a:p>
          <a:p>
            <a:r>
              <a:rPr lang="en-GB" altLang="en-US" dirty="0">
                <a:latin typeface="Arial" panose="020B0604020202020204" pitchFamily="34" charset="0"/>
              </a:rPr>
              <a:t>In your first paragraph, you will need to communicate the basics: Who are the key actors? Where is this taking place? Why is it relevant or interesting? You can build context in your second paragraph. If you have more granular or technical information that must be included for complete understanding of the issue, include it in the final paragraph. Otherwise, leave it out. You don’t want to mire your key points in unnecessary nuance that may be difficult to understand.</a:t>
            </a:r>
          </a:p>
          <a:p>
            <a:endParaRPr lang="en-GB" altLang="en-US" dirty="0">
              <a:latin typeface="Arial" panose="020B0604020202020204" pitchFamily="34" charset="0"/>
            </a:endParaRPr>
          </a:p>
          <a:p>
            <a:r>
              <a:rPr lang="en-GB" altLang="en-US" dirty="0">
                <a:latin typeface="Arial" panose="020B0604020202020204" pitchFamily="34" charset="0"/>
              </a:rPr>
              <a:t>A good way to provide context without weighing down the body of your news release is to include “about” paragraphs at the end of your page. This allows you to mention the mission statement of your organization–or the goals of your project–in a succinct and manageable way that separates that information from “newsworthy” elements.</a:t>
            </a:r>
          </a:p>
          <a:p>
            <a:endParaRPr lang="en-GB" altLang="en-US" dirty="0">
              <a:latin typeface="Arial" panose="020B0604020202020204" pitchFamily="34" charset="0"/>
            </a:endParaRPr>
          </a:p>
          <a:p>
            <a:r>
              <a:rPr lang="en-GB" altLang="en-US" dirty="0">
                <a:latin typeface="Arial" panose="020B0604020202020204" pitchFamily="34" charset="0"/>
              </a:rPr>
              <a:t>Somewhere on the release, you should note contact details for your institution, and for you. If another source is on hand, you can include that person’s name as well. It should be easy for a journalist to follow up on your release.</a:t>
            </a:r>
          </a:p>
          <a:p>
            <a:endParaRPr lang="en-GB" altLang="en-US" dirty="0">
              <a:latin typeface="Arial" panose="020B0604020202020204" pitchFamily="34" charset="0"/>
            </a:endParaRPr>
          </a:p>
          <a:p>
            <a:r>
              <a:rPr lang="en-GB" altLang="en-US" dirty="0">
                <a:latin typeface="Arial" panose="020B0604020202020204" pitchFamily="34" charset="0"/>
              </a:rPr>
              <a:t>The goal is for the journalist to understand the point of the press release immediately. Do not assume that your reader will get past the beginning. </a:t>
            </a:r>
          </a:p>
          <a:p>
            <a:endParaRPr lang="en-GB" altLang="en-US" dirty="0">
              <a:latin typeface="Arial" panose="020B0604020202020204" pitchFamily="34" charset="0"/>
            </a:endParaRPr>
          </a:p>
          <a:p>
            <a:r>
              <a:rPr lang="en-GB" altLang="en-US" dirty="0">
                <a:latin typeface="Arial" panose="020B0604020202020204" pitchFamily="34" charset="0"/>
              </a:rPr>
              <a:t>I’m going to share a couple of examples of recent press releases for reference. </a:t>
            </a:r>
          </a:p>
          <a:p>
            <a:endParaRPr lang="en-GB" altLang="en-US" dirty="0">
              <a:latin typeface="Arial" panose="020B0604020202020204" pitchFamily="34" charset="0"/>
            </a:endParaRPr>
          </a:p>
          <a:p>
            <a:r>
              <a:rPr lang="en-GB" altLang="en-US" b="1" i="1" dirty="0">
                <a:latin typeface="Arial" panose="020B0604020202020204" pitchFamily="34" charset="0"/>
              </a:rPr>
              <a:t>[In advance, find 1-2 press releases that do an especially good job of applying the format/advice in these slides. Share them with the group, either by pasting digital copies into this presentation, or printing copies and circulating them around the room.]</a:t>
            </a:r>
          </a:p>
          <a:p>
            <a:endParaRPr lang="en-GB" altLang="en-US" dirty="0">
              <a:latin typeface="Arial" panose="020B0604020202020204" pitchFamily="34" charset="0"/>
            </a:endParaRPr>
          </a:p>
          <a:p>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 </a:t>
            </a:r>
          </a:p>
          <a:p>
            <a:pPr eaLnBrk="1" hangingPunct="1"/>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54</a:t>
            </a:fld>
            <a:endParaRPr lang="en-US"/>
          </a:p>
        </p:txBody>
      </p:sp>
    </p:spTree>
    <p:extLst>
      <p:ext uri="{BB962C8B-B14F-4D97-AF65-F5344CB8AC3E}">
        <p14:creationId xmlns:p14="http://schemas.microsoft.com/office/powerpoint/2010/main" val="7965029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a:ea typeface="Calibri" panose="020F0502020204030204" pitchFamily="34" charset="0"/>
                <a:cs typeface="Calibri"/>
              </a:rPr>
              <a:t>[</a:t>
            </a:r>
            <a:r>
              <a:rPr lang="en-US" sz="1800" b="1" i="1" dirty="0">
                <a:effectLst/>
                <a:latin typeface="Calibri"/>
                <a:ea typeface="Calibri" panose="020F0502020204030204" pitchFamily="34" charset="0"/>
                <a:cs typeface="Calibri"/>
              </a:rPr>
              <a:t>Ask CSOs to write a </a:t>
            </a:r>
            <a:r>
              <a:rPr lang="en-US" sz="1800" b="1" i="1" dirty="0">
                <a:latin typeface="Calibri"/>
                <a:ea typeface="Calibri" panose="020F0502020204030204" pitchFamily="34" charset="0"/>
                <a:cs typeface="Calibri"/>
              </a:rPr>
              <a:t>press</a:t>
            </a:r>
            <a:r>
              <a:rPr lang="en-US" sz="1800" b="1" i="1" dirty="0">
                <a:effectLst/>
                <a:latin typeface="Calibri"/>
                <a:ea typeface="Calibri" panose="020F0502020204030204" pitchFamily="34" charset="0"/>
                <a:cs typeface="Calibri"/>
              </a:rPr>
              <a:t> release about an aspect of their work</a:t>
            </a:r>
            <a:r>
              <a:rPr lang="en-US" sz="1800" b="1" i="1" dirty="0">
                <a:latin typeface="Calibri"/>
                <a:ea typeface="Calibri" panose="020F0502020204030204" pitchFamily="34" charset="0"/>
                <a:cs typeface="Calibri"/>
              </a:rPr>
              <a:t> they think is newsworthy</a:t>
            </a:r>
            <a:r>
              <a:rPr lang="en-US" sz="1800" b="1" i="1" dirty="0">
                <a:effectLst/>
                <a:latin typeface="Calibri"/>
                <a:ea typeface="Calibri" panose="020F0502020204030204" pitchFamily="34" charset="0"/>
                <a:cs typeface="Calibri"/>
              </a:rPr>
              <a:t>. This might include a new project, a recent report, a successful initiative, a new solution, or a big problem.</a:t>
            </a:r>
          </a:p>
          <a:p>
            <a:endParaRPr lang="en-US" sz="1800" b="1" i="1" dirty="0">
              <a:latin typeface="Calibri"/>
              <a:cs typeface="Calibri"/>
            </a:endParaRPr>
          </a:p>
          <a:p>
            <a:r>
              <a:rPr lang="en-US" sz="1800" b="1" i="1" dirty="0">
                <a:latin typeface="Calibri"/>
                <a:cs typeface="Calibri"/>
              </a:rPr>
              <a:t>CSO participants can complete this in small groups or as individuals.</a:t>
            </a:r>
          </a:p>
          <a:p>
            <a:endParaRPr lang="en-US" sz="1800" b="1" i="1" dirty="0">
              <a:latin typeface="Calibri"/>
              <a:cs typeface="Calibri"/>
            </a:endParaRPr>
          </a:p>
          <a:p>
            <a:r>
              <a:rPr lang="en-US" sz="1800" b="1" i="1" dirty="0">
                <a:latin typeface="Calibri"/>
                <a:cs typeface="Calibri"/>
              </a:rPr>
              <a:t>After, CSO participants will present their press releases</a:t>
            </a:r>
            <a:r>
              <a:rPr lang="en-US" sz="1800" b="1" i="1" dirty="0">
                <a:solidFill>
                  <a:schemeClr val="tx1"/>
                </a:solidFill>
                <a:effectLst/>
                <a:latin typeface="Calibri"/>
                <a:cs typeface="Calibri"/>
              </a:rPr>
              <a:t>.</a:t>
            </a:r>
            <a:r>
              <a:rPr lang="en-US" sz="1800" b="1" i="1" dirty="0">
                <a:latin typeface="Calibri"/>
                <a:cs typeface="Calibri"/>
              </a:rPr>
              <a:t> </a:t>
            </a:r>
            <a:r>
              <a:rPr lang="en-US" sz="1800" b="1" i="1" dirty="0">
                <a:solidFill>
                  <a:schemeClr val="tx1"/>
                </a:solidFill>
                <a:effectLst/>
                <a:latin typeface="Calibri"/>
                <a:cs typeface="Calibri"/>
              </a:rPr>
              <a:t>Journalists </a:t>
            </a:r>
            <a:r>
              <a:rPr lang="en-US" sz="1800" b="1" i="1" dirty="0">
                <a:latin typeface="Calibri"/>
                <a:cs typeface="Calibri"/>
              </a:rPr>
              <a:t>will</a:t>
            </a:r>
            <a:r>
              <a:rPr lang="en-US" sz="1800" b="1" i="1" dirty="0">
                <a:solidFill>
                  <a:schemeClr val="tx1"/>
                </a:solidFill>
                <a:effectLst/>
                <a:latin typeface="Calibri"/>
                <a:cs typeface="Calibri"/>
              </a:rPr>
              <a:t> review </a:t>
            </a:r>
            <a:r>
              <a:rPr lang="en-US" sz="1800" b="1" i="1" dirty="0">
                <a:latin typeface="Calibri"/>
                <a:cs typeface="Calibri"/>
              </a:rPr>
              <a:t>them and</a:t>
            </a:r>
            <a:r>
              <a:rPr lang="en-US" sz="1800" b="1" i="1" dirty="0">
                <a:solidFill>
                  <a:schemeClr val="tx1"/>
                </a:solidFill>
                <a:effectLst/>
                <a:latin typeface="Calibri"/>
                <a:cs typeface="Calibri"/>
              </a:rPr>
              <a:t> provide feedback to the CSOs</a:t>
            </a:r>
            <a:r>
              <a:rPr lang="en-US" sz="1800" b="1" i="1" dirty="0">
                <a:latin typeface="Calibri"/>
                <a:cs typeface="Calibri"/>
              </a:rPr>
              <a:t> about how effective their press release will be in attracting the attention of journalists and in leading to accurate coverage of the topic.]</a:t>
            </a:r>
            <a:endParaRPr lang="en-US" sz="1800" b="1" i="1" dirty="0">
              <a:solidFill>
                <a:schemeClr val="tx1"/>
              </a:solidFill>
              <a:cs typeface="Calibri"/>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55</a:t>
            </a:fld>
            <a:endParaRPr lang="en-US"/>
          </a:p>
        </p:txBody>
      </p:sp>
    </p:spTree>
    <p:extLst>
      <p:ext uri="{BB962C8B-B14F-4D97-AF65-F5344CB8AC3E}">
        <p14:creationId xmlns:p14="http://schemas.microsoft.com/office/powerpoint/2010/main" val="850562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a:cs typeface="Arial"/>
              </a:rPr>
              <a:t>[</a:t>
            </a:r>
            <a:r>
              <a:rPr lang="en-US" altLang="en-US" b="1" i="1" dirty="0">
                <a:latin typeface="Arial"/>
                <a:cs typeface="Arial"/>
              </a:rPr>
              <a:t>Both groups will now separate into individuals or small groups (journalists grouped with other journalists and CSOs with other CSOs) to work on their assignments. The journalists will complete story pitches and the CSOs will complete news releases. </a:t>
            </a:r>
          </a:p>
          <a:p>
            <a:pPr>
              <a:defRPr/>
            </a:pPr>
            <a:endParaRPr lang="en-US" altLang="en-US" b="1" i="1" dirty="0">
              <a:latin typeface="Arial"/>
              <a:cs typeface="Arial"/>
            </a:endParaRPr>
          </a:p>
          <a:p>
            <a:pPr>
              <a:defRPr/>
            </a:pPr>
            <a:r>
              <a:rPr lang="en-US" altLang="en-US" b="1" i="1" dirty="0">
                <a:latin typeface="Arial"/>
                <a:cs typeface="Arial"/>
              </a:rPr>
              <a:t>Please allow 15-20 minutes for this exercise.</a:t>
            </a:r>
          </a:p>
          <a:p>
            <a:pPr>
              <a:defRPr/>
            </a:pPr>
            <a:endParaRPr lang="en-US" altLang="en-US" b="1" i="1" dirty="0">
              <a:latin typeface="Arial"/>
              <a:cs typeface="Arial"/>
            </a:endParaRPr>
          </a:p>
          <a:p>
            <a:pPr>
              <a:defRPr/>
            </a:pPr>
            <a:r>
              <a:rPr lang="en-US" altLang="en-US" b="1" i="1" dirty="0">
                <a:latin typeface="Arial"/>
                <a:cs typeface="Arial"/>
              </a:rPr>
              <a:t>Review of the assignments can be done in small groups (mix of journalists and CSOs) or as a whole group.]</a:t>
            </a:r>
          </a:p>
        </p:txBody>
      </p:sp>
      <p:sp>
        <p:nvSpPr>
          <p:cNvPr id="4" name="Slide Number Placeholder 3"/>
          <p:cNvSpPr>
            <a:spLocks noGrp="1"/>
          </p:cNvSpPr>
          <p:nvPr>
            <p:ph type="sldNum" sz="quarter" idx="5"/>
          </p:nvPr>
        </p:nvSpPr>
        <p:spPr/>
        <p:txBody>
          <a:bodyPr/>
          <a:lstStyle/>
          <a:p>
            <a:fld id="{44B8F7FD-B04B-49C9-8695-D9B61F508A77}" type="slidenum">
              <a:rPr lang="en-US" smtClean="0"/>
              <a:t>56</a:t>
            </a:fld>
            <a:endParaRPr lang="en-US"/>
          </a:p>
        </p:txBody>
      </p:sp>
    </p:spTree>
    <p:extLst>
      <p:ext uri="{BB962C8B-B14F-4D97-AF65-F5344CB8AC3E}">
        <p14:creationId xmlns:p14="http://schemas.microsoft.com/office/powerpoint/2010/main" val="23134787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now going to wrap up this workshop with one additional activity.</a:t>
            </a:r>
          </a:p>
        </p:txBody>
      </p:sp>
      <p:sp>
        <p:nvSpPr>
          <p:cNvPr id="4" name="Slide Number Placeholder 3"/>
          <p:cNvSpPr>
            <a:spLocks noGrp="1"/>
          </p:cNvSpPr>
          <p:nvPr>
            <p:ph type="sldNum" sz="quarter" idx="5"/>
          </p:nvPr>
        </p:nvSpPr>
        <p:spPr/>
        <p:txBody>
          <a:bodyPr/>
          <a:lstStyle/>
          <a:p>
            <a:fld id="{44B8F7FD-B04B-49C9-8695-D9B61F508A77}" type="slidenum">
              <a:rPr lang="en-US" smtClean="0"/>
              <a:t>57</a:t>
            </a:fld>
            <a:endParaRPr lang="en-US"/>
          </a:p>
        </p:txBody>
      </p:sp>
    </p:spTree>
    <p:extLst>
      <p:ext uri="{BB962C8B-B14F-4D97-AF65-F5344CB8AC3E}">
        <p14:creationId xmlns:p14="http://schemas.microsoft.com/office/powerpoint/2010/main" val="34779260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[Split participants into two groups: one group of journalists and one group of CSOs. </a:t>
            </a:r>
          </a:p>
          <a:p>
            <a:endParaRPr lang="en-US" b="1" i="1" dirty="0"/>
          </a:p>
          <a:p>
            <a:r>
              <a:rPr lang="en-US" b="1" i="1" dirty="0"/>
              <a:t>Ask each group to discuss their three “takeaways” from the workshop and then decide three “next steps” to use lessons learned during the training.</a:t>
            </a:r>
          </a:p>
          <a:p>
            <a:endParaRPr lang="en-US" b="1" i="1" dirty="0"/>
          </a:p>
          <a:p>
            <a:r>
              <a:rPr lang="en-US" b="1" i="1" dirty="0"/>
              <a:t>Reconvene as a full large group. Each group shares their takeaways and next steps with the large group.]</a:t>
            </a: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58</a:t>
            </a:fld>
            <a:endParaRPr lang="en-US"/>
          </a:p>
        </p:txBody>
      </p:sp>
    </p:spTree>
    <p:extLst>
      <p:ext uri="{BB962C8B-B14F-4D97-AF65-F5344CB8AC3E}">
        <p14:creationId xmlns:p14="http://schemas.microsoft.com/office/powerpoint/2010/main" val="3458112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t>
            </a:r>
            <a:r>
              <a:rPr lang="en-US" b="1" i="1" u="sng" dirty="0"/>
              <a:t>In advance:</a:t>
            </a:r>
            <a:r>
              <a:rPr lang="en-US" b="1" i="1" dirty="0"/>
              <a:t> Prepare slide with content from flip chart.</a:t>
            </a:r>
            <a:r>
              <a:rPr lang="en-US" b="1" i="0" dirty="0"/>
              <a:t>]</a:t>
            </a:r>
          </a:p>
          <a:p>
            <a:endParaRPr lang="en-US" b="1" i="1" u="sng" dirty="0"/>
          </a:p>
          <a:p>
            <a:r>
              <a:rPr lang="en-US" b="1" i="0" u="sng" dirty="0"/>
              <a:t>[</a:t>
            </a:r>
            <a:r>
              <a:rPr lang="en-US" b="1" i="1" u="sng" dirty="0"/>
              <a:t>During the session</a:t>
            </a:r>
            <a:r>
              <a:rPr lang="en-US" b="1" i="1" dirty="0"/>
              <a:t>: </a:t>
            </a:r>
          </a:p>
          <a:p>
            <a:pPr marL="171450" indent="-171450">
              <a:buFont typeface="Arial" panose="020B0604020202020204" pitchFamily="34" charset="0"/>
              <a:buChar char="•"/>
            </a:pPr>
            <a:r>
              <a:rPr lang="en-US" b="1" i="1" dirty="0"/>
              <a:t>Ask participants to consider whether and how they feel differently now than they did at the beginning of the workshop. </a:t>
            </a:r>
          </a:p>
          <a:p>
            <a:pPr marL="171450" indent="-171450">
              <a:buFont typeface="Arial" panose="020B0604020202020204" pitchFamily="34" charset="0"/>
              <a:buChar char="•"/>
            </a:pPr>
            <a:r>
              <a:rPr lang="en-US" b="1" i="1" dirty="0"/>
              <a:t>Ask for a participant to reflect on any changes in the group overall and to what they attribute that change. </a:t>
            </a:r>
          </a:p>
          <a:p>
            <a:pPr marL="171450" indent="-171450">
              <a:buFont typeface="Arial" panose="020B0604020202020204" pitchFamily="34" charset="0"/>
              <a:buChar char="•"/>
            </a:pPr>
            <a:r>
              <a:rPr lang="en-US" b="1" i="1" dirty="0"/>
              <a:t>Solicit and discuss any outstanding questions, comments or concerns with the participants</a:t>
            </a:r>
            <a:r>
              <a:rPr lang="en-US" b="1" i="0" dirty="0"/>
              <a:t>.] </a:t>
            </a: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59</a:t>
            </a:fld>
            <a:endParaRPr lang="en-US"/>
          </a:p>
        </p:txBody>
      </p:sp>
    </p:spTree>
    <p:extLst>
      <p:ext uri="{BB962C8B-B14F-4D97-AF65-F5344CB8AC3E}">
        <p14:creationId xmlns:p14="http://schemas.microsoft.com/office/powerpoint/2010/main" val="191224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results of the media/CSO engagement survey revealed, there is a divide between journalists and civil society organizations. We’re going to shed light on the ways the media and CSO organizations operate and explore the mutual advantages of collaboration.</a:t>
            </a:r>
          </a:p>
        </p:txBody>
      </p:sp>
      <p:sp>
        <p:nvSpPr>
          <p:cNvPr id="4" name="Slide Number Placeholder 3"/>
          <p:cNvSpPr>
            <a:spLocks noGrp="1"/>
          </p:cNvSpPr>
          <p:nvPr>
            <p:ph type="sldNum" sz="quarter" idx="5"/>
          </p:nvPr>
        </p:nvSpPr>
        <p:spPr/>
        <p:txBody>
          <a:bodyPr/>
          <a:lstStyle/>
          <a:p>
            <a:fld id="{44B8F7FD-B04B-49C9-8695-D9B61F508A77}" type="slidenum">
              <a:rPr lang="en-US" smtClean="0"/>
              <a:t>6</a:t>
            </a:fld>
            <a:endParaRPr lang="en-US"/>
          </a:p>
        </p:txBody>
      </p:sp>
    </p:spTree>
    <p:extLst>
      <p:ext uri="{BB962C8B-B14F-4D97-AF65-F5344CB8AC3E}">
        <p14:creationId xmlns:p14="http://schemas.microsoft.com/office/powerpoint/2010/main" val="3780990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engagement and participation in this training! For more information, please contact me at </a:t>
            </a:r>
            <a:r>
              <a:rPr lang="en-US" b="1" dirty="0"/>
              <a:t>[</a:t>
            </a:r>
            <a:r>
              <a:rPr lang="en-US" b="1" i="1" dirty="0"/>
              <a:t>insert your email address</a:t>
            </a:r>
            <a:r>
              <a:rPr lang="en-US" sz="1600" b="1" i="0" dirty="0"/>
              <a:t>].</a:t>
            </a:r>
            <a:endParaRPr lang="en-US" b="1" dirty="0"/>
          </a:p>
        </p:txBody>
      </p:sp>
      <p:sp>
        <p:nvSpPr>
          <p:cNvPr id="4" name="Slide Number Placeholder 3"/>
          <p:cNvSpPr>
            <a:spLocks noGrp="1"/>
          </p:cNvSpPr>
          <p:nvPr>
            <p:ph type="sldNum" sz="quarter" idx="5"/>
          </p:nvPr>
        </p:nvSpPr>
        <p:spPr/>
        <p:txBody>
          <a:bodyPr/>
          <a:lstStyle/>
          <a:p>
            <a:fld id="{44B8F7FD-B04B-49C9-8695-D9B61F508A77}" type="slidenum">
              <a:rPr lang="en-US" smtClean="0"/>
              <a:t>60</a:t>
            </a:fld>
            <a:endParaRPr lang="en-US"/>
          </a:p>
        </p:txBody>
      </p:sp>
    </p:spTree>
    <p:extLst>
      <p:ext uri="{BB962C8B-B14F-4D97-AF65-F5344CB8AC3E}">
        <p14:creationId xmlns:p14="http://schemas.microsoft.com/office/powerpoint/2010/main" val="12602977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If you would like to read more on any of the topics we've covered today, please explore the following resources.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61</a:t>
            </a:fld>
            <a:endParaRPr lang="en-US"/>
          </a:p>
        </p:txBody>
      </p:sp>
    </p:spTree>
    <p:extLst>
      <p:ext uri="{BB962C8B-B14F-4D97-AF65-F5344CB8AC3E}">
        <p14:creationId xmlns:p14="http://schemas.microsoft.com/office/powerpoint/2010/main" val="309245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a:latin typeface="Arial" panose="020B0604020202020204" pitchFamily="34" charset="0"/>
              </a:rPr>
              <a:t>We’ll get started by talking about the media. This part of the presentation is to help our CSO participants understand the media better, especially the unique needs and limitations of media. During this discussion, there will be opportunities for our journalist participants to weigh in with their perspectives.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a:latin typeface="Arial" panose="020B0604020202020204" pitchFamily="34" charset="0"/>
              </a:rPr>
              <a:t>As CSOs know, one of the ways civil society can gain attention for important topics is through the media. So, before we go any further, what is the 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Arial" panose="020B0604020202020204" pitchFamily="34" charset="0"/>
              </a:rPr>
              <a:t>[</a:t>
            </a:r>
            <a:r>
              <a:rPr lang="en-US" b="1" i="1" baseline="0" dirty="0">
                <a:latin typeface="Arial" panose="020B0604020202020204" pitchFamily="34" charset="0"/>
              </a:rPr>
              <a:t>Ask for participant contributions from 3-4 people.]</a:t>
            </a:r>
            <a:endParaRPr lang="en-US" b="1" i="1" dirty="0"/>
          </a:p>
        </p:txBody>
      </p:sp>
      <p:sp>
        <p:nvSpPr>
          <p:cNvPr id="4" name="Slide Number Placeholder 3"/>
          <p:cNvSpPr>
            <a:spLocks noGrp="1"/>
          </p:cNvSpPr>
          <p:nvPr>
            <p:ph type="sldNum" sz="quarter" idx="5"/>
          </p:nvPr>
        </p:nvSpPr>
        <p:spPr/>
        <p:txBody>
          <a:bodyPr/>
          <a:lstStyle/>
          <a:p>
            <a:fld id="{44B8F7FD-B04B-49C9-8695-D9B61F508A77}" type="slidenum">
              <a:rPr lang="en-US" smtClean="0"/>
              <a:t>7</a:t>
            </a:fld>
            <a:endParaRPr lang="en-US"/>
          </a:p>
        </p:txBody>
      </p:sp>
    </p:spTree>
    <p:extLst>
      <p:ext uri="{BB962C8B-B14F-4D97-AF65-F5344CB8AC3E}">
        <p14:creationId xmlns:p14="http://schemas.microsoft.com/office/powerpoint/2010/main" val="208710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pPr>
            <a:r>
              <a:rPr lang="en-US" altLang="en-US" dirty="0">
                <a:latin typeface="Arial" panose="020B0604020202020204" pitchFamily="34" charset="0"/>
              </a:rPr>
              <a:t>When</a:t>
            </a:r>
            <a:r>
              <a:rPr lang="en-US" altLang="en-US" baseline="0" dirty="0">
                <a:latin typeface="Arial" panose="020B0604020202020204" pitchFamily="34" charset="0"/>
              </a:rPr>
              <a:t> we talk about the</a:t>
            </a:r>
            <a:r>
              <a:rPr lang="en-US" altLang="en-US" dirty="0">
                <a:latin typeface="Arial" panose="020B0604020202020204" pitchFamily="34" charset="0"/>
              </a:rPr>
              <a:t> media, we are referring to means of communication used to share information with a large audience at once. </a:t>
            </a:r>
          </a:p>
          <a:p>
            <a:pPr lvl="0">
              <a:lnSpc>
                <a:spcPct val="90000"/>
              </a:lnSpc>
            </a:pPr>
            <a:endParaRPr lang="en-US" altLang="en-US" dirty="0">
              <a:latin typeface="Arial" panose="020B0604020202020204" pitchFamily="34" charset="0"/>
            </a:endParaRPr>
          </a:p>
          <a:p>
            <a:pPr lvl="0">
              <a:lnSpc>
                <a:spcPct val="90000"/>
              </a:lnSpc>
            </a:pPr>
            <a:r>
              <a:rPr lang="en-US" altLang="en-US" dirty="0">
                <a:latin typeface="Arial" panose="020B0604020202020204" pitchFamily="34" charset="0"/>
              </a:rPr>
              <a:t>The media collects and publicizes information and disseminates it through newspapers, radio, television, the internet and other channels.</a:t>
            </a:r>
            <a:r>
              <a:rPr lang="en-US" altLang="en-US" baseline="0" dirty="0">
                <a:latin typeface="Arial" panose="020B0604020202020204" pitchFamily="34" charset="0"/>
              </a:rPr>
              <a:t> The print and broadcast media, and their online equivalents, are </a:t>
            </a:r>
            <a:r>
              <a:rPr lang="en-US" altLang="en-US" dirty="0">
                <a:latin typeface="Arial" panose="020B0604020202020204" pitchFamily="34" charset="0"/>
              </a:rPr>
              <a:t>often referred to as “traditional media” or “mainstream media.”</a:t>
            </a:r>
            <a:endParaRPr lang="en-US" altLang="en-US" baseline="0" dirty="0">
              <a:latin typeface="Arial" panose="020B0604020202020204" pitchFamily="34" charset="0"/>
            </a:endParaRPr>
          </a:p>
          <a:p>
            <a:pPr lvl="0">
              <a:lnSpc>
                <a:spcPct val="90000"/>
              </a:lnSpc>
            </a:pPr>
            <a:endParaRPr lang="en-US" altLang="en-US" dirty="0">
              <a:latin typeface="Arial" panose="020B0604020202020204" pitchFamily="34" charset="0"/>
            </a:endParaRPr>
          </a:p>
          <a:p>
            <a:pPr lvl="0">
              <a:lnSpc>
                <a:spcPct val="90000"/>
              </a:lnSpc>
            </a:pPr>
            <a:r>
              <a:rPr lang="en-US" altLang="en-US" dirty="0">
                <a:latin typeface="Arial" panose="020B0604020202020204" pitchFamily="34" charset="0"/>
              </a:rPr>
              <a:t>There are also various social media such as blogs and online platforms including Twitter, YouTube, and Facebook. This workshop focuses</a:t>
            </a:r>
            <a:r>
              <a:rPr lang="en-US" altLang="en-US" baseline="0" dirty="0">
                <a:latin typeface="Arial" panose="020B0604020202020204" pitchFamily="34" charset="0"/>
              </a:rPr>
              <a:t> only on traditional media. </a:t>
            </a:r>
          </a:p>
          <a:p>
            <a:pPr lvl="0">
              <a:lnSpc>
                <a:spcPct val="90000"/>
              </a:lnSpc>
            </a:pPr>
            <a:endParaRPr lang="en-US" altLang="en-US" baseline="0" dirty="0">
              <a:latin typeface="Arial" panose="020B0604020202020204" pitchFamily="34" charset="0"/>
            </a:endParaRPr>
          </a:p>
          <a:p>
            <a:pPr lvl="0">
              <a:lnSpc>
                <a:spcPct val="90000"/>
              </a:lnSpc>
            </a:pPr>
            <a:r>
              <a:rPr lang="en-US" altLang="en-US" baseline="0" dirty="0">
                <a:latin typeface="Arial" panose="020B0604020202020204" pitchFamily="34" charset="0"/>
              </a:rPr>
              <a:t>The important difference is that traditional media include news collected, investigated, and reported by journalists who are tasked with covering the facts. Journalists, editors, fact checkers, and reporters have specific skills and often training that equips them to gather information and follow ethical and professional guidelines. Social media have broad reach but can be used by anyone at any time and do not require journalistic skills or a commitment to public information. </a:t>
            </a:r>
            <a:endParaRPr lang="en-US" dirty="0"/>
          </a:p>
        </p:txBody>
      </p:sp>
      <p:sp>
        <p:nvSpPr>
          <p:cNvPr id="4" name="Slide Number Placeholder 3"/>
          <p:cNvSpPr>
            <a:spLocks noGrp="1"/>
          </p:cNvSpPr>
          <p:nvPr>
            <p:ph type="sldNum" sz="quarter" idx="5"/>
          </p:nvPr>
        </p:nvSpPr>
        <p:spPr/>
        <p:txBody>
          <a:bodyPr/>
          <a:lstStyle/>
          <a:p>
            <a:fld id="{44B8F7FD-B04B-49C9-8695-D9B61F508A77}" type="slidenum">
              <a:rPr lang="en-US" smtClean="0"/>
              <a:t>8</a:t>
            </a:fld>
            <a:endParaRPr lang="en-US"/>
          </a:p>
        </p:txBody>
      </p:sp>
    </p:spTree>
    <p:extLst>
      <p:ext uri="{BB962C8B-B14F-4D97-AF65-F5344CB8AC3E}">
        <p14:creationId xmlns:p14="http://schemas.microsoft.com/office/powerpoint/2010/main" val="229400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Not all stories pitched to media organizations are considered newsworthy. In fact, many are turned down. Has anyone had that experience – you’ve pitched a story to a journalist,</a:t>
            </a:r>
            <a:r>
              <a:rPr lang="en-US" altLang="en-US" baseline="0" dirty="0">
                <a:latin typeface="Arial" panose="020B0604020202020204" pitchFamily="34" charset="0"/>
              </a:rPr>
              <a:t> but no story came of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rPr>
              <a:t>[</a:t>
            </a:r>
            <a:r>
              <a:rPr lang="en-US" altLang="en-US" b="1" i="1" baseline="0" dirty="0">
                <a:latin typeface="Arial" panose="020B0604020202020204" pitchFamily="34" charset="0"/>
              </a:rPr>
              <a:t>Generate responses from CSO participants.</a:t>
            </a:r>
            <a:r>
              <a:rPr lang="en-US" altLang="en-US" b="1" baseline="0" dirty="0">
                <a:latin typeface="Arial" panose="020B0604020202020204" pitchFamily="34" charset="0"/>
              </a:rPr>
              <a:t>]</a:t>
            </a:r>
            <a:endParaRPr lang="en-US" altLang="en-US" baseline="0" dirty="0">
              <a:latin typeface="Arial" panose="020B0604020202020204" pitchFamily="34" charset="0"/>
            </a:endParaRPr>
          </a:p>
          <a:p>
            <a:endParaRPr lang="en-US" altLang="en-US" baseline="0" dirty="0">
              <a:latin typeface="Arial" panose="020B0604020202020204" pitchFamily="34" charset="0"/>
            </a:endParaRPr>
          </a:p>
          <a:p>
            <a:r>
              <a:rPr lang="en-US" altLang="en-US" dirty="0">
                <a:latin typeface="Arial" panose="020B0604020202020204" pitchFamily="34" charset="0"/>
              </a:rPr>
              <a:t>Whether or not a story is newsworthy is critical to gaining a journalist’s interest and getting your story published. There are specific elements of a story that makes it newsworthy such as:</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i="0" dirty="0">
                <a:latin typeface="Arial" panose="020B0604020202020204" pitchFamily="34" charset="0"/>
              </a:rPr>
              <a:t>The timeliness of the news. </a:t>
            </a:r>
            <a:r>
              <a:rPr lang="en-US" altLang="en-US" i="0" dirty="0">
                <a:latin typeface="Arial" panose="020B0604020202020204" pitchFamily="34" charset="0"/>
              </a:rPr>
              <a:t>While a feature story may or may not cover a story that happened awhile ago, most news focuses on topics that are currently relevant in our society. Specific examples related to reproductive health may be a story that discusses how access to comprehensive reproductive health services is a key to helping countries reach the Sustainable Development Goals by 2030, or a new reproductive health clinic that provides access to safe abortion services has opened up in the nearby town, or a new report released by the World Health Organization launches a new guideline </a:t>
            </a:r>
            <a:r>
              <a:rPr lang="en-US" sz="1200" b="0" i="0" kern="1200" dirty="0">
                <a:solidFill>
                  <a:schemeClr val="tx1"/>
                </a:solidFill>
                <a:effectLst/>
                <a:latin typeface="Arial" charset="0"/>
                <a:ea typeface="MS PGothic" pitchFamily="34" charset="-128"/>
                <a:cs typeface="ＭＳ Ｐゴシック" charset="-128"/>
              </a:rPr>
              <a:t>to help health care workers ensure safe medical abortion care.</a:t>
            </a:r>
          </a:p>
          <a:p>
            <a:endParaRPr lang="en-US" altLang="en-US" b="1" i="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0" dirty="0">
                <a:latin typeface="Arial" panose="020B0604020202020204" pitchFamily="34" charset="0"/>
              </a:rPr>
              <a:t>The involvement of a prominent figure, </a:t>
            </a:r>
            <a:r>
              <a:rPr lang="en-US" altLang="en-US" i="0" dirty="0">
                <a:latin typeface="Arial" panose="020B0604020202020204" pitchFamily="34" charset="0"/>
              </a:rPr>
              <a:t>whether that is a celebrity or local government official, also helps ensure that your story will make the news </a:t>
            </a:r>
            <a:r>
              <a:rPr lang="en-US" altLang="en-US" i="0" baseline="0" dirty="0">
                <a:latin typeface="Arial" panose="020B0604020202020204" pitchFamily="34" charset="0"/>
              </a:rPr>
              <a:t>because what they do is considered inherently newsworthy</a:t>
            </a:r>
            <a:r>
              <a:rPr lang="en-US" altLang="en-US" i="0" dirty="0">
                <a:latin typeface="Arial" panose="020B0604020202020204" pitchFamily="34" charset="0"/>
              </a:rPr>
              <a:t>. When a well-known public official participates in a press conference or is quoted in the paper or on television, people pay attention to the story. When the prime minister, health minister, or other government official kicks off an event, the news media will be there to cover it. </a:t>
            </a:r>
          </a:p>
          <a:p>
            <a:endParaRPr lang="en-US" altLang="en-US" i="0" dirty="0">
              <a:latin typeface="Arial" panose="020B0604020202020204" pitchFamily="34" charset="0"/>
            </a:endParaRPr>
          </a:p>
          <a:p>
            <a:r>
              <a:rPr lang="en-US" altLang="en-US" b="0" i="0" dirty="0">
                <a:latin typeface="Arial" panose="020B0604020202020204" pitchFamily="34" charset="0"/>
              </a:rPr>
              <a:t>The more people affected by a specific topic, </a:t>
            </a:r>
            <a:r>
              <a:rPr lang="en-US" altLang="en-US" i="0" dirty="0">
                <a:latin typeface="Arial" panose="020B0604020202020204" pitchFamily="34" charset="0"/>
              </a:rPr>
              <a:t>the more interested the media will be. For example, and a sad reality, if only a handful of people experience complications from unsafe abortion in country X, the media will probably not pay that much attention. But if this is an issue impacting a high proportion of women in country X and depending on the type of governance of country X, the media will more than likely cover the issue. Journalists are also interested in population trends such as increases or decreases in teenage pregnancies and their consequences, for example. </a:t>
            </a:r>
          </a:p>
          <a:p>
            <a:endParaRPr lang="en-US" altLang="en-US" b="1" i="0" dirty="0">
              <a:latin typeface="Arial" panose="020B0604020202020204" pitchFamily="34" charset="0"/>
            </a:endParaRPr>
          </a:p>
          <a:p>
            <a:r>
              <a:rPr lang="en-US" altLang="en-US" i="0" dirty="0">
                <a:latin typeface="Arial" panose="020B0604020202020204" pitchFamily="34" charset="0"/>
              </a:rPr>
              <a:t>If you look closely at the stories that make news in any given day, chances are most of them will have some </a:t>
            </a:r>
            <a:r>
              <a:rPr lang="en-US" altLang="en-US" b="0" i="0" dirty="0">
                <a:latin typeface="Arial" panose="020B0604020202020204" pitchFamily="34" charset="0"/>
              </a:rPr>
              <a:t>element of conflict</a:t>
            </a:r>
            <a:r>
              <a:rPr lang="en-US" altLang="en-US" i="0" dirty="0">
                <a:latin typeface="Arial" panose="020B0604020202020204" pitchFamily="34" charset="0"/>
              </a:rPr>
              <a:t>. Whether it’s a dispute over legalizing access to safe abortion or bickering within the Ministry of Health about budgets for comprehensive reproductive health services, conflict is newsworthy. </a:t>
            </a:r>
          </a:p>
          <a:p>
            <a:endParaRPr lang="en-US" altLang="en-US" i="0" dirty="0">
              <a:latin typeface="Arial" panose="020B0604020202020204" pitchFamily="34" charset="0"/>
            </a:endParaRPr>
          </a:p>
          <a:p>
            <a:r>
              <a:rPr lang="en-US" altLang="en-US" b="0" i="0" dirty="0">
                <a:latin typeface="Arial" panose="020B0604020202020204" pitchFamily="34" charset="0"/>
              </a:rPr>
              <a:t>Proximity</a:t>
            </a:r>
            <a:r>
              <a:rPr lang="en-US" altLang="en-US" i="0" dirty="0">
                <a:latin typeface="Arial" panose="020B0604020202020204" pitchFamily="34" charset="0"/>
              </a:rPr>
              <a:t> has to do with how close an event or story is geographically to your readers or viewers. News from afar can also have a “local angle”. For example, when a United Nations report on a global issue is released, you can help journalists localize the story by putting them in touch with a local program or person directly affected by the issue. </a:t>
            </a:r>
          </a:p>
          <a:p>
            <a:endParaRPr lang="en-US" altLang="en-US" b="1" i="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rPr>
              <a:t>[</a:t>
            </a:r>
            <a:r>
              <a:rPr lang="en-US" altLang="en-US" b="1" i="1" baseline="0" dirty="0">
                <a:latin typeface="Arial" panose="020B0604020202020204" pitchFamily="34" charset="0"/>
              </a:rPr>
              <a:t>Ask journalist participants if they want to add anything.</a:t>
            </a:r>
            <a:r>
              <a:rPr lang="en-US" altLang="en-US" b="1" i="0" baseline="0" dirty="0">
                <a:latin typeface="Arial" panose="020B0604020202020204" pitchFamily="34" charset="0"/>
              </a:rPr>
              <a:t>]</a:t>
            </a:r>
            <a:endParaRPr lang="en-US" altLang="en-US" i="0" baseline="0" dirty="0">
              <a:latin typeface="Arial" panose="020B0604020202020204" pitchFamily="34" charset="0"/>
            </a:endParaRPr>
          </a:p>
          <a:p>
            <a:endParaRPr lang="en-US" altLang="en-US" b="1" i="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4B8F7FD-B04B-49C9-8695-D9B61F508A77}" type="slidenum">
              <a:rPr lang="en-US" smtClean="0"/>
              <a:t>9</a:t>
            </a:fld>
            <a:endParaRPr lang="en-US"/>
          </a:p>
        </p:txBody>
      </p:sp>
    </p:spTree>
    <p:extLst>
      <p:ext uri="{BB962C8B-B14F-4D97-AF65-F5344CB8AC3E}">
        <p14:creationId xmlns:p14="http://schemas.microsoft.com/office/powerpoint/2010/main" val="351385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BC73-7471-4FEE-9078-CDDD2A003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7A1CBE-2CD5-43F5-A72D-024224E1B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C46CF3-33D5-4903-954F-F3AF6992C51F}"/>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5" name="Footer Placeholder 4">
            <a:extLst>
              <a:ext uri="{FF2B5EF4-FFF2-40B4-BE49-F238E27FC236}">
                <a16:creationId xmlns:a16="http://schemas.microsoft.com/office/drawing/2014/main" id="{C7EEE3CA-4537-4B4A-8935-FC0D8B9E8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35F9E-16C8-4714-89D3-B574CB5EF845}"/>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172742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20F4-96C9-4948-97CA-6D427EFEF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8BC3AD-A3A7-4B14-86D0-AE99164B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1E643-7134-414E-98B6-BB0CCD09B196}"/>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5" name="Footer Placeholder 4">
            <a:extLst>
              <a:ext uri="{FF2B5EF4-FFF2-40B4-BE49-F238E27FC236}">
                <a16:creationId xmlns:a16="http://schemas.microsoft.com/office/drawing/2014/main" id="{44081EB7-90C0-4FCD-84A4-203170E0A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B56B5-EA69-4E1D-8E8C-36F29F8CF849}"/>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295230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B587F-F2B8-4A6B-A6CF-D74FF23568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8F6C9-960C-4589-AF15-5C0A430FC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F4AED-A1FC-4F3F-A252-0F6744644DED}"/>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5" name="Footer Placeholder 4">
            <a:extLst>
              <a:ext uri="{FF2B5EF4-FFF2-40B4-BE49-F238E27FC236}">
                <a16:creationId xmlns:a16="http://schemas.microsoft.com/office/drawing/2014/main" id="{4A50BDA4-0184-4EBE-8B22-C250BAEDA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301DF-D15C-4DBF-8AFB-7F4B13830A0B}"/>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16498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754-141D-4805-984E-0D57D5BEA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39240-AC4F-4A25-AFE8-A33E4EC36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6AE34-D570-4E91-AA2D-4EFCA2EC28B2}"/>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5" name="Footer Placeholder 4">
            <a:extLst>
              <a:ext uri="{FF2B5EF4-FFF2-40B4-BE49-F238E27FC236}">
                <a16:creationId xmlns:a16="http://schemas.microsoft.com/office/drawing/2014/main" id="{DBFA77DF-0B20-489A-B474-597D994F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E10E1-33C5-4C57-A7BB-2F6F10328B05}"/>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426795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E1AA-932D-4A31-BB50-41D75C9AC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5128A1-9486-46F3-A76B-D0B156464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68AC1-B266-4113-B457-C27305682E4F}"/>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5" name="Footer Placeholder 4">
            <a:extLst>
              <a:ext uri="{FF2B5EF4-FFF2-40B4-BE49-F238E27FC236}">
                <a16:creationId xmlns:a16="http://schemas.microsoft.com/office/drawing/2014/main" id="{5B67DDEC-3B9E-46AA-B061-BB138560A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1F61B-38A9-472E-8516-4080DE8BCCF6}"/>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329328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A75B-7B13-4CA8-85E9-D9E62A567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86A79-2A89-4BDF-8DA1-B6A787B46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43A07-4E05-4780-8C6E-B1174EB1D5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F26B09-2AE3-4F98-8B1A-C48F18DD0896}"/>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6" name="Footer Placeholder 5">
            <a:extLst>
              <a:ext uri="{FF2B5EF4-FFF2-40B4-BE49-F238E27FC236}">
                <a16:creationId xmlns:a16="http://schemas.microsoft.com/office/drawing/2014/main" id="{E5AD8842-9B06-4C69-812C-A07D6F218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64680-34BB-4763-B028-14EB1F5B0F50}"/>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305423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0362-F2BD-4E4E-873C-9EDBC37DBD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03EEC-5A34-45C3-9496-EC2D95CD2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ECFBA-B13D-4A13-8D23-FDA9388DFF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981EB-FBC6-41B4-805D-AA79C1CA6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F96044-FE89-4873-97D7-CEFC9B729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89494F-27E5-4A49-A5E1-D4B18BF65941}"/>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8" name="Footer Placeholder 7">
            <a:extLst>
              <a:ext uri="{FF2B5EF4-FFF2-40B4-BE49-F238E27FC236}">
                <a16:creationId xmlns:a16="http://schemas.microsoft.com/office/drawing/2014/main" id="{16550941-742D-497A-90BB-6A7767FE46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0CCEF4-7867-4C5D-950C-7014E3E2087D}"/>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409969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93EE-B69C-449D-8FFB-8705F197C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E49A9-192F-4BA2-B81D-27A637FD06C8}"/>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4" name="Footer Placeholder 3">
            <a:extLst>
              <a:ext uri="{FF2B5EF4-FFF2-40B4-BE49-F238E27FC236}">
                <a16:creationId xmlns:a16="http://schemas.microsoft.com/office/drawing/2014/main" id="{7D0BF8B6-986C-43BE-B38E-D9CDDDBE91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61B7B-EFA5-486E-9064-6254E80EF414}"/>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182526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5275A8-8BCA-4F91-B43A-CEBD55EF3151}"/>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3" name="Footer Placeholder 2">
            <a:extLst>
              <a:ext uri="{FF2B5EF4-FFF2-40B4-BE49-F238E27FC236}">
                <a16:creationId xmlns:a16="http://schemas.microsoft.com/office/drawing/2014/main" id="{C9F5E196-70D2-49C0-952B-AEA3F7DB4D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D17192-77AB-4B2B-99E6-D02EEA9AE054}"/>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253590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2FD7-3691-4299-87C4-6774AC65E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11072-B7B8-48D5-953E-67310881A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AFAE04-82A7-4764-929B-A06FB9017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61155-8D9D-4BCA-B1DA-6186741F03DF}"/>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6" name="Footer Placeholder 5">
            <a:extLst>
              <a:ext uri="{FF2B5EF4-FFF2-40B4-BE49-F238E27FC236}">
                <a16:creationId xmlns:a16="http://schemas.microsoft.com/office/drawing/2014/main" id="{2E0D039A-9FFF-4214-99D2-2A80D5A86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11BAE-6AA5-46E2-B009-E15046AE0792}"/>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97970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4045-5785-482F-979C-C82F75BAD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EC6911-D977-48DE-AE25-296F4DE3A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27A73-0030-4A69-9939-FE5BDA84F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34305-B54F-4FF4-B047-8603B7328155}"/>
              </a:ext>
            </a:extLst>
          </p:cNvPr>
          <p:cNvSpPr>
            <a:spLocks noGrp="1"/>
          </p:cNvSpPr>
          <p:nvPr>
            <p:ph type="dt" sz="half" idx="10"/>
          </p:nvPr>
        </p:nvSpPr>
        <p:spPr/>
        <p:txBody>
          <a:bodyPr/>
          <a:lstStyle/>
          <a:p>
            <a:fld id="{21E6028E-6F54-40BE-8CD6-DFE8B22F7F5F}" type="datetimeFigureOut">
              <a:rPr lang="en-US" smtClean="0"/>
              <a:t>11/23/21</a:t>
            </a:fld>
            <a:endParaRPr lang="en-US"/>
          </a:p>
        </p:txBody>
      </p:sp>
      <p:sp>
        <p:nvSpPr>
          <p:cNvPr id="6" name="Footer Placeholder 5">
            <a:extLst>
              <a:ext uri="{FF2B5EF4-FFF2-40B4-BE49-F238E27FC236}">
                <a16:creationId xmlns:a16="http://schemas.microsoft.com/office/drawing/2014/main" id="{0D5DFB82-5C15-448D-984A-89A8AC08E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CB409-625F-4992-B920-58ABB7C6835D}"/>
              </a:ext>
            </a:extLst>
          </p:cNvPr>
          <p:cNvSpPr>
            <a:spLocks noGrp="1"/>
          </p:cNvSpPr>
          <p:nvPr>
            <p:ph type="sldNum" sz="quarter" idx="12"/>
          </p:nvPr>
        </p:nvSpPr>
        <p:spPr/>
        <p:txBody>
          <a:bodyPr/>
          <a:lstStyle/>
          <a:p>
            <a:fld id="{C049B8E9-73B7-41FF-A768-FB4E99A742AA}" type="slidenum">
              <a:rPr lang="en-US" smtClean="0"/>
              <a:t>‹#›</a:t>
            </a:fld>
            <a:endParaRPr lang="en-US"/>
          </a:p>
        </p:txBody>
      </p:sp>
    </p:spTree>
    <p:extLst>
      <p:ext uri="{BB962C8B-B14F-4D97-AF65-F5344CB8AC3E}">
        <p14:creationId xmlns:p14="http://schemas.microsoft.com/office/powerpoint/2010/main" val="247215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48C2F-BF52-47B3-8024-A5228B4C0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AAECD6-02BA-46F6-BD0C-0C08B84D1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DAB7E-0305-4FF8-8857-F572267C3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6028E-6F54-40BE-8CD6-DFE8B22F7F5F}" type="datetimeFigureOut">
              <a:rPr lang="en-US" smtClean="0"/>
              <a:t>11/23/21</a:t>
            </a:fld>
            <a:endParaRPr lang="en-US"/>
          </a:p>
        </p:txBody>
      </p:sp>
      <p:sp>
        <p:nvSpPr>
          <p:cNvPr id="5" name="Footer Placeholder 4">
            <a:extLst>
              <a:ext uri="{FF2B5EF4-FFF2-40B4-BE49-F238E27FC236}">
                <a16:creationId xmlns:a16="http://schemas.microsoft.com/office/drawing/2014/main" id="{C20AC780-53E8-46F4-B817-EB8ED0ED6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8568B-0A9A-4AD3-8689-74D062F96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9B8E9-73B7-41FF-A768-FB4E99A742AA}" type="slidenum">
              <a:rPr lang="en-US" smtClean="0"/>
              <a:t>‹#›</a:t>
            </a:fld>
            <a:endParaRPr lang="en-US"/>
          </a:p>
        </p:txBody>
      </p:sp>
    </p:spTree>
    <p:extLst>
      <p:ext uri="{BB962C8B-B14F-4D97-AF65-F5344CB8AC3E}">
        <p14:creationId xmlns:p14="http://schemas.microsoft.com/office/powerpoint/2010/main" val="134915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ipas.org/wp-content/uploads/2020/06/VALCLARE14-VCATAbortionAttitudeTransformation.pdf" TargetMode="External"/><Relationship Id="rId3" Type="http://schemas.openxmlformats.org/officeDocument/2006/relationships/hyperlink" Target="https://www.guttmacher.org/sites/default/files/factsheet/fb_iaw.pdf" TargetMode="External"/><Relationship Id="rId7" Type="http://schemas.openxmlformats.org/officeDocument/2006/relationships/hyperlink" Target="https://www.ippf.org/sites/default/files/2018-08/ippf_abortion_messaging_guide_web_0.pdf"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hyperlink" Target="https://www.ipas.org/wp-content/uploads/2020/07/TIPJN-E19.pdf" TargetMode="External"/><Relationship Id="rId11" Type="http://schemas.openxmlformats.org/officeDocument/2006/relationships/hyperlink" Target="https://apps.who.int/iris/bitstream/handle/10665/100626/9789241506687_eng.pdf;jsessionid=7174BD9C66EF1B812628B97552F750DC?sequence=1" TargetMode="External"/><Relationship Id="rId5" Type="http://schemas.openxmlformats.org/officeDocument/2006/relationships/hyperlink" Target="https://www.safeabortionwomensright.org/wp-content/uploads/2020/09/how-to-report-on-abortion.pdf" TargetMode="External"/><Relationship Id="rId10" Type="http://schemas.openxmlformats.org/officeDocument/2006/relationships/hyperlink" Target="https://assets.prb.org/pdf16/PACE%20Toolkit/8%20Working%20with%20the%20Media%20(WM)/WM1L/WM1L_WhatIsMediaWhyWorkWithThem.pptx" TargetMode="External"/><Relationship Id="rId4" Type="http://schemas.openxmlformats.org/officeDocument/2006/relationships/hyperlink" Target="https://www.safeabortionwomensright.org/wp-content/uploads/2020/09/Sharing-personal-stories-.pdf" TargetMode="External"/><Relationship Id="rId9" Type="http://schemas.openxmlformats.org/officeDocument/2006/relationships/hyperlink" Target="https://assets.prb.org/pdf16/PACE%20Toolkit/8%20alternate/WM2LNewsRelease.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6B0F64-9563-3B45-84A8-1182C83362D9}"/>
              </a:ext>
            </a:extLst>
          </p:cNvPr>
          <p:cNvSpPr/>
          <p:nvPr/>
        </p:nvSpPr>
        <p:spPr>
          <a:xfrm>
            <a:off x="211470" y="157651"/>
            <a:ext cx="11901355" cy="541282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4811E2B-D9ED-BC47-9DBB-15AF4CD2853A}"/>
              </a:ext>
            </a:extLst>
          </p:cNvPr>
          <p:cNvSpPr/>
          <p:nvPr/>
        </p:nvSpPr>
        <p:spPr>
          <a:xfrm>
            <a:off x="0" y="0"/>
            <a:ext cx="11901355" cy="5315292"/>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2" name="Title 1">
            <a:extLst>
              <a:ext uri="{FF2B5EF4-FFF2-40B4-BE49-F238E27FC236}">
                <a16:creationId xmlns:a16="http://schemas.microsoft.com/office/drawing/2014/main" id="{8ABB9FE8-2B05-4F0C-BB92-079B16059E21}"/>
              </a:ext>
            </a:extLst>
          </p:cNvPr>
          <p:cNvSpPr>
            <a:spLocks noGrp="1"/>
          </p:cNvSpPr>
          <p:nvPr>
            <p:ph type="ctrTitle"/>
          </p:nvPr>
        </p:nvSpPr>
        <p:spPr>
          <a:xfrm>
            <a:off x="1292352" y="-142875"/>
            <a:ext cx="10817760" cy="4788447"/>
          </a:xfrm>
        </p:spPr>
        <p:txBody>
          <a:bodyPr>
            <a:normAutofit/>
          </a:bodyPr>
          <a:lstStyle/>
          <a:p>
            <a:pPr algn="l">
              <a:lnSpc>
                <a:spcPct val="107000"/>
              </a:lnSpc>
              <a:spcBef>
                <a:spcPts val="0"/>
              </a:spcBef>
              <a:spcAft>
                <a:spcPts val="800"/>
              </a:spcAft>
            </a:pPr>
            <a:r>
              <a:rPr lang="en-US" sz="4800" b="1"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t>Bridging the Gap for </a:t>
            </a:r>
            <a:br>
              <a:rPr lang="en-US" sz="4800" b="1"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en-US" sz="4800" b="1"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t>Enhanced News Coverage of </a:t>
            </a:r>
            <a:br>
              <a:rPr lang="en-US" sz="4800" b="1"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en-US" sz="4800" b="1"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t>Reproductive Health </a:t>
            </a:r>
            <a:br>
              <a:rPr lang="en-US" sz="4800" b="1" dirty="0">
                <a:solidFill>
                  <a:schemeClr val="bg1"/>
                </a:solidFill>
                <a:effectLst/>
                <a:latin typeface="ROBOTO CONDENSED LIGHT" panose="02000000000000000000" pitchFamily="2" charset="0"/>
                <a:ea typeface="ROBOTO CONDENSED LIGHT" panose="02000000000000000000" pitchFamily="2" charset="0"/>
                <a:cs typeface="ROBOTO CONDENSED LIGHT" panose="02000000000000000000" pitchFamily="2" charset="0"/>
              </a:rPr>
            </a:br>
            <a:br>
              <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rPr>
              <a:t>Engagement Training for Media and Civil Society Organizations (CSOs)</a:t>
            </a:r>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endParaRPr lang="en-US" sz="2400" dirty="0">
              <a:solidFill>
                <a:schemeClr val="bg1"/>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0958CDC0-4A72-E144-A411-339DF3C97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81" y="5871005"/>
            <a:ext cx="1109717" cy="707249"/>
          </a:xfrm>
          <a:prstGeom prst="rect">
            <a:avLst/>
          </a:prstGeom>
        </p:spPr>
      </p:pic>
    </p:spTree>
    <p:extLst>
      <p:ext uri="{BB962C8B-B14F-4D97-AF65-F5344CB8AC3E}">
        <p14:creationId xmlns:p14="http://schemas.microsoft.com/office/powerpoint/2010/main" val="145598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5E67F-F5DB-5D44-9E52-03157E6BA85C}"/>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Why Work With the Media?</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0"/>
            <a:ext cx="10515600" cy="4843985"/>
          </a:xfrm>
        </p:spPr>
        <p:txBody>
          <a:bodyPr anchor="ctr" anchorCtr="0"/>
          <a:lstStyle/>
          <a:p>
            <a:r>
              <a:rPr lang="en-US" altLang="en-US" sz="2200" b="1" dirty="0">
                <a:solidFill>
                  <a:srgbClr val="0E487E"/>
                </a:solidFill>
                <a:latin typeface="Source Sans Pro Semibold" panose="020B0503030403020204" pitchFamily="34" charset="0"/>
                <a:ea typeface="Source Sans Pro Semibold" panose="020B0503030403020204" pitchFamily="34" charset="0"/>
              </a:rPr>
              <a:t>Important change agents</a:t>
            </a:r>
          </a:p>
          <a:p>
            <a:pPr marL="457200" lvl="1" indent="0">
              <a:buNone/>
            </a:pPr>
            <a:r>
              <a:rPr lang="en-US" altLang="en-US" sz="2000" dirty="0">
                <a:latin typeface="Source Sans Pro" panose="020B0503030403020204" pitchFamily="34" charset="0"/>
                <a:ea typeface="Source Sans Pro" panose="020B0503030403020204" pitchFamily="34" charset="0"/>
              </a:rPr>
              <a:t>Start new conversations, inform existing debates, prompt change</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Reach vast and influential audiences</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Cost effective</a:t>
            </a:r>
          </a:p>
          <a:p>
            <a:pPr marL="457200" lvl="1" indent="0">
              <a:buNone/>
            </a:pPr>
            <a:r>
              <a:rPr lang="en-US" altLang="en-US" sz="2000" dirty="0">
                <a:latin typeface="Source Sans Pro" panose="020B0503030403020204" pitchFamily="34" charset="0"/>
                <a:ea typeface="Source Sans Pro" panose="020B0503030403020204" pitchFamily="34" charset="0"/>
              </a:rPr>
              <a:t>Far-reaching and highly visible coverage of issues and interests</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Attention focusing</a:t>
            </a:r>
          </a:p>
          <a:p>
            <a:pPr marL="457200" lvl="1" indent="0">
              <a:buNone/>
            </a:pPr>
            <a:r>
              <a:rPr lang="en-US" altLang="en-US" sz="2000" dirty="0">
                <a:latin typeface="Source Sans Pro" panose="020B0503030403020204" pitchFamily="34" charset="0"/>
                <a:ea typeface="Source Sans Pro" panose="020B0503030403020204" pitchFamily="34" charset="0"/>
              </a:rPr>
              <a:t>Draws public attention to a topic or event</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Credible</a:t>
            </a:r>
          </a:p>
          <a:p>
            <a:pPr marL="457200" lvl="1" indent="0">
              <a:buNone/>
            </a:pPr>
            <a:r>
              <a:rPr lang="en-US" altLang="en-US" sz="2000" dirty="0">
                <a:latin typeface="Source Sans Pro" panose="020B0503030403020204" pitchFamily="34" charset="0"/>
                <a:ea typeface="Source Sans Pro" panose="020B0503030403020204" pitchFamily="34" charset="0"/>
              </a:rPr>
              <a:t>Sources of information and not opinions</a:t>
            </a:r>
          </a:p>
        </p:txBody>
      </p:sp>
      <p:sp>
        <p:nvSpPr>
          <p:cNvPr id="6" name="Rectangle 5">
            <a:extLst>
              <a:ext uri="{FF2B5EF4-FFF2-40B4-BE49-F238E27FC236}">
                <a16:creationId xmlns:a16="http://schemas.microsoft.com/office/drawing/2014/main" id="{9429544C-988A-F142-8F67-4C2AC7B5769D}"/>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440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6DBDD-CCAB-E447-9FF8-FA62C6F8BE41}"/>
              </a:ext>
            </a:extLst>
          </p:cNvPr>
          <p:cNvSpPr/>
          <p:nvPr/>
        </p:nvSpPr>
        <p:spPr>
          <a:xfrm>
            <a:off x="159543" y="159816"/>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59817"/>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The Media as Change Agents</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85379"/>
            <a:ext cx="10515600" cy="4829696"/>
          </a:xfrm>
        </p:spPr>
        <p:txBody>
          <a:bodyPr anchor="ctr" anchorCtr="0"/>
          <a:lstStyle/>
          <a:p>
            <a:r>
              <a:rPr lang="en-US" sz="2200" b="1" dirty="0">
                <a:solidFill>
                  <a:srgbClr val="0E487E"/>
                </a:solidFill>
                <a:latin typeface="Source Sans Pro Semibold" panose="020B0503030403020204" pitchFamily="34" charset="0"/>
                <a:ea typeface="Source Sans Pro Semibold" panose="020B0503030403020204" pitchFamily="34" charset="0"/>
              </a:rPr>
              <a:t>Generate discussion of issues</a:t>
            </a:r>
          </a:p>
          <a:p>
            <a:r>
              <a:rPr lang="en-US" sz="2200" b="1" dirty="0">
                <a:solidFill>
                  <a:srgbClr val="0E487E"/>
                </a:solidFill>
                <a:latin typeface="Source Sans Pro Semibold" panose="020B0503030403020204" pitchFamily="34" charset="0"/>
                <a:ea typeface="Source Sans Pro Semibold" panose="020B0503030403020204" pitchFamily="34" charset="0"/>
              </a:rPr>
              <a:t>Inform policy debate</a:t>
            </a:r>
          </a:p>
          <a:p>
            <a:r>
              <a:rPr lang="en-US" sz="2200" b="1" dirty="0">
                <a:solidFill>
                  <a:srgbClr val="0E487E"/>
                </a:solidFill>
                <a:latin typeface="Source Sans Pro Semibold" panose="020B0503030403020204" pitchFamily="34" charset="0"/>
                <a:ea typeface="Source Sans Pro Semibold" panose="020B0503030403020204" pitchFamily="34" charset="0"/>
              </a:rPr>
              <a:t>Stimulate policy action</a:t>
            </a:r>
          </a:p>
          <a:p>
            <a:r>
              <a:rPr lang="en-US" sz="2200" b="1" dirty="0">
                <a:solidFill>
                  <a:srgbClr val="0E487E"/>
                </a:solidFill>
                <a:latin typeface="Source Sans Pro Semibold" panose="020B0503030403020204" pitchFamily="34" charset="0"/>
                <a:ea typeface="Source Sans Pro Semibold" panose="020B0503030403020204" pitchFamily="34" charset="0"/>
              </a:rPr>
              <a:t>Shape public opinion</a:t>
            </a:r>
          </a:p>
          <a:p>
            <a:r>
              <a:rPr lang="en-US" sz="2200" b="1" dirty="0">
                <a:solidFill>
                  <a:srgbClr val="0E487E"/>
                </a:solidFill>
                <a:latin typeface="Source Sans Pro Semibold" panose="020B0503030403020204" pitchFamily="34" charset="0"/>
                <a:ea typeface="Source Sans Pro Semibold" panose="020B0503030403020204" pitchFamily="34" charset="0"/>
              </a:rPr>
              <a:t>Increase public awareness</a:t>
            </a:r>
          </a:p>
          <a:p>
            <a:endParaRPr lang="en-US" dirty="0"/>
          </a:p>
        </p:txBody>
      </p:sp>
      <p:sp>
        <p:nvSpPr>
          <p:cNvPr id="6" name="Rectangle 5">
            <a:extLst>
              <a:ext uri="{FF2B5EF4-FFF2-40B4-BE49-F238E27FC236}">
                <a16:creationId xmlns:a16="http://schemas.microsoft.com/office/drawing/2014/main" id="{2F1FC619-49DA-AE4B-8EF2-FE48F8D26645}"/>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019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517E37-E044-224B-986C-0CD3C9B09EB1}"/>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The Media Help Set the Agenda</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pPr marL="0" indent="0">
              <a:buFont typeface="Wingdings" panose="05000000000000000000" pitchFamily="2" charset="2"/>
              <a:buNone/>
            </a:pPr>
            <a:r>
              <a:rPr lang="en-US" altLang="en-US" sz="2400" b="1" dirty="0">
                <a:solidFill>
                  <a:srgbClr val="0E487E"/>
                </a:solidFill>
                <a:latin typeface="Source Sans Pro Semibold" panose="020B0503030403020204" pitchFamily="34" charset="0"/>
                <a:ea typeface="Source Sans Pro Semibold" panose="020B0503030403020204" pitchFamily="34" charset="0"/>
              </a:rPr>
              <a:t>“The media may not tell people what to think, but they tell people what to think about.”</a:t>
            </a:r>
          </a:p>
          <a:p>
            <a:pPr marL="0" indent="0">
              <a:buFont typeface="Wingdings" panose="05000000000000000000" pitchFamily="2" charset="2"/>
              <a:buNone/>
            </a:pPr>
            <a:r>
              <a:rPr lang="en-US" altLang="en-US" sz="2000" i="1" dirty="0">
                <a:latin typeface="Source Sans Pro" panose="020B0503030403020204" pitchFamily="34" charset="0"/>
                <a:ea typeface="Source Sans Pro" panose="020B0503030403020204" pitchFamily="34" charset="0"/>
              </a:rPr>
              <a:t>—Carl E. Van Horn, Donald C. </a:t>
            </a:r>
            <a:r>
              <a:rPr lang="en-US" altLang="en-US" sz="2000" i="1" dirty="0" err="1">
                <a:latin typeface="Source Sans Pro" panose="020B0503030403020204" pitchFamily="34" charset="0"/>
                <a:ea typeface="Source Sans Pro" panose="020B0503030403020204" pitchFamily="34" charset="0"/>
              </a:rPr>
              <a:t>Baumer</a:t>
            </a:r>
            <a:r>
              <a:rPr lang="en-US" altLang="en-US" sz="2000" i="1" dirty="0">
                <a:latin typeface="Source Sans Pro" panose="020B0503030403020204" pitchFamily="34" charset="0"/>
                <a:ea typeface="Source Sans Pro" panose="020B0503030403020204" pitchFamily="34" charset="0"/>
              </a:rPr>
              <a:t>, and William T. Gormley, Politics and Public Policy: Strategic Actors and Policy Domains, 2d ed. (Washington, DC: CQ Press, 1992).</a:t>
            </a:r>
            <a:endParaRPr lang="en-US" altLang="en-US" sz="2000" i="1" dirty="0">
              <a:latin typeface="Source Sans Pro" panose="020B0503030403020204" pitchFamily="34" charset="0"/>
              <a:ea typeface="Source Sans Pro" panose="020B0503030403020204" pitchFamily="34" charset="0"/>
              <a:cs typeface="Calibri"/>
            </a:endParaRPr>
          </a:p>
        </p:txBody>
      </p:sp>
      <p:sp>
        <p:nvSpPr>
          <p:cNvPr id="6" name="Rectangle 5">
            <a:extLst>
              <a:ext uri="{FF2B5EF4-FFF2-40B4-BE49-F238E27FC236}">
                <a16:creationId xmlns:a16="http://schemas.microsoft.com/office/drawing/2014/main" id="{7542C1D9-77C2-B344-90B3-01741C0507AB}"/>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935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17E482-C370-CE4D-8FE6-C38A49770B13}"/>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4866" name="Rectangle 2"/>
          <p:cNvSpPr>
            <a:spLocks noGrp="1" noChangeArrowheads="1"/>
          </p:cNvSpPr>
          <p:nvPr>
            <p:ph type="title"/>
          </p:nvPr>
        </p:nvSpPr>
        <p:spPr>
          <a:xfrm>
            <a:off x="495300" y="145528"/>
            <a:ext cx="11412448" cy="1325563"/>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eaLnBrk="1" hangingPunct="1">
              <a:defRPr/>
            </a:pPr>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The Media Increase Accountability and Awareness</a:t>
            </a:r>
          </a:p>
        </p:txBody>
      </p:sp>
      <p:pic>
        <p:nvPicPr>
          <p:cNvPr id="12" name="Picture 11">
            <a:extLst>
              <a:ext uri="{FF2B5EF4-FFF2-40B4-BE49-F238E27FC236}">
                <a16:creationId xmlns:a16="http://schemas.microsoft.com/office/drawing/2014/main" id="{7D8D5D4C-BAC6-EE49-ABA9-02C5CB056A0C}"/>
              </a:ext>
            </a:extLst>
          </p:cNvPr>
          <p:cNvPicPr>
            <a:picLocks noChangeAspect="1"/>
          </p:cNvPicPr>
          <p:nvPr/>
        </p:nvPicPr>
        <p:blipFill>
          <a:blip r:embed="rId3"/>
          <a:stretch>
            <a:fillRect/>
          </a:stretch>
        </p:blipFill>
        <p:spPr>
          <a:xfrm>
            <a:off x="3739636" y="1532822"/>
            <a:ext cx="4923775" cy="4917989"/>
          </a:xfrm>
          <a:prstGeom prst="rect">
            <a:avLst/>
          </a:prstGeom>
        </p:spPr>
      </p:pic>
    </p:spTree>
    <p:extLst>
      <p:ext uri="{BB962C8B-B14F-4D97-AF65-F5344CB8AC3E}">
        <p14:creationId xmlns:p14="http://schemas.microsoft.com/office/powerpoint/2010/main" val="109542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F5FF0D-DEA4-CA46-B223-8FA880DBA987}"/>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4866" name="Rectangle 2"/>
          <p:cNvSpPr>
            <a:spLocks noGrp="1" noChangeArrowheads="1"/>
          </p:cNvSpPr>
          <p:nvPr>
            <p:ph type="title"/>
          </p:nvPr>
        </p:nvSpPr>
        <p:spPr>
          <a:xfrm>
            <a:off x="749860" y="145527"/>
            <a:ext cx="9003740" cy="1325563"/>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eaLnBrk="1" hangingPunct="1">
              <a:defRPr/>
            </a:pPr>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The Media Provide Cost-Effective Visibility</a:t>
            </a:r>
          </a:p>
        </p:txBody>
      </p:sp>
      <p:pic>
        <p:nvPicPr>
          <p:cNvPr id="2" name="Picture 1">
            <a:extLst>
              <a:ext uri="{FF2B5EF4-FFF2-40B4-BE49-F238E27FC236}">
                <a16:creationId xmlns:a16="http://schemas.microsoft.com/office/drawing/2014/main" id="{54D4609E-A97C-7F4D-B3F9-7D396B7F6241}"/>
              </a:ext>
            </a:extLst>
          </p:cNvPr>
          <p:cNvPicPr>
            <a:picLocks noChangeAspect="1"/>
          </p:cNvPicPr>
          <p:nvPr/>
        </p:nvPicPr>
        <p:blipFill>
          <a:blip r:embed="rId3"/>
          <a:stretch>
            <a:fillRect/>
          </a:stretch>
        </p:blipFill>
        <p:spPr>
          <a:xfrm>
            <a:off x="1051213" y="3026192"/>
            <a:ext cx="10089573" cy="15272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AB06F-DBCF-2543-82DA-2973FA02B6E5}"/>
              </a:ext>
            </a:extLst>
          </p:cNvPr>
          <p:cNvSpPr/>
          <p:nvPr/>
        </p:nvSpPr>
        <p:spPr>
          <a:xfrm>
            <a:off x="159543" y="17200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1906A1-4400-4537-96EC-EE202BB8162B}"/>
              </a:ext>
            </a:extLst>
          </p:cNvPr>
          <p:cNvSpPr>
            <a:spLocks noGrp="1"/>
          </p:cNvSpPr>
          <p:nvPr>
            <p:ph type="title"/>
          </p:nvPr>
        </p:nvSpPr>
        <p:spPr>
          <a:xfrm>
            <a:off x="838200" y="159817"/>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What Are Journalists’ Potential Challenges?</a:t>
            </a:r>
          </a:p>
        </p:txBody>
      </p:sp>
      <p:sp>
        <p:nvSpPr>
          <p:cNvPr id="3" name="Content Placeholder 2">
            <a:extLst>
              <a:ext uri="{FF2B5EF4-FFF2-40B4-BE49-F238E27FC236}">
                <a16:creationId xmlns:a16="http://schemas.microsoft.com/office/drawing/2014/main" id="{ABC6F6F9-9CE0-4BED-B66D-4D8D1793BB2B}"/>
              </a:ext>
            </a:extLst>
          </p:cNvPr>
          <p:cNvSpPr>
            <a:spLocks noGrp="1"/>
          </p:cNvSpPr>
          <p:nvPr>
            <p:ph idx="1"/>
          </p:nvPr>
        </p:nvSpPr>
        <p:spPr>
          <a:xfrm>
            <a:off x="838200" y="1623491"/>
            <a:ext cx="10515600" cy="4691584"/>
          </a:xfrm>
        </p:spPr>
        <p:txBody>
          <a:bodyPr anchor="ctr" anchorCtr="0">
            <a:normAutofit/>
          </a:bodyPr>
          <a:lstStyle/>
          <a:p>
            <a:r>
              <a:rPr lang="en-US" sz="2200" b="1" dirty="0">
                <a:solidFill>
                  <a:srgbClr val="0E487E"/>
                </a:solidFill>
                <a:latin typeface="Source Sans Pro Semibold" panose="020B0503030403020204" pitchFamily="34" charset="0"/>
                <a:ea typeface="Source Sans Pro Semibold" panose="020B0503030403020204" pitchFamily="34" charset="0"/>
              </a:rPr>
              <a:t>Not in complete control of their work</a:t>
            </a:r>
          </a:p>
          <a:p>
            <a:r>
              <a:rPr lang="en-US" sz="2200" b="1" dirty="0">
                <a:solidFill>
                  <a:srgbClr val="0E487E"/>
                </a:solidFill>
                <a:latin typeface="Source Sans Pro Semibold" panose="020B0503030403020204" pitchFamily="34" charset="0"/>
                <a:ea typeface="Source Sans Pro Semibold" panose="020B0503030403020204" pitchFamily="34" charset="0"/>
              </a:rPr>
              <a:t>Work against deadlines</a:t>
            </a:r>
          </a:p>
          <a:p>
            <a:r>
              <a:rPr lang="en-US" sz="2200" b="1" dirty="0">
                <a:solidFill>
                  <a:srgbClr val="0E487E"/>
                </a:solidFill>
                <a:latin typeface="Source Sans Pro Semibold" panose="020B0503030403020204" pitchFamily="34" charset="0"/>
                <a:ea typeface="Source Sans Pro Semibold" panose="020B0503030403020204" pitchFamily="34" charset="0"/>
              </a:rPr>
              <a:t>Report on many diverse issues, and may not have deep technical knowledge of </a:t>
            </a:r>
            <a:br>
              <a:rPr lang="en-US" sz="2200" b="1" dirty="0">
                <a:solidFill>
                  <a:srgbClr val="0E487E"/>
                </a:solidFill>
                <a:latin typeface="Source Sans Pro Semibold" panose="020B0503030403020204" pitchFamily="34" charset="0"/>
                <a:ea typeface="Source Sans Pro Semibold" panose="020B0503030403020204" pitchFamily="34" charset="0"/>
              </a:rPr>
            </a:br>
            <a:r>
              <a:rPr lang="en-US" sz="2200" b="1" dirty="0">
                <a:solidFill>
                  <a:srgbClr val="0E487E"/>
                </a:solidFill>
                <a:latin typeface="Source Sans Pro Semibold" panose="020B0503030403020204" pitchFamily="34" charset="0"/>
                <a:ea typeface="Source Sans Pro Semibold" panose="020B0503030403020204" pitchFamily="34" charset="0"/>
              </a:rPr>
              <a:t>each one</a:t>
            </a:r>
          </a:p>
          <a:p>
            <a:r>
              <a:rPr lang="en-US" sz="2200" b="1" dirty="0">
                <a:solidFill>
                  <a:srgbClr val="0E487E"/>
                </a:solidFill>
                <a:latin typeface="Source Sans Pro Semibold" panose="020B0503030403020204" pitchFamily="34" charset="0"/>
                <a:ea typeface="Source Sans Pro Semibold" panose="020B0503030403020204" pitchFamily="34" charset="0"/>
              </a:rPr>
              <a:t>Rely on editor/producer buy-in for their story ideas</a:t>
            </a:r>
          </a:p>
          <a:p>
            <a:r>
              <a:rPr lang="en-US" sz="2200" b="1" dirty="0">
                <a:solidFill>
                  <a:srgbClr val="0E487E"/>
                </a:solidFill>
                <a:latin typeface="Source Sans Pro Semibold" panose="020B0503030403020204" pitchFamily="34" charset="0"/>
                <a:ea typeface="Source Sans Pro Semibold" panose="020B0503030403020204" pitchFamily="34" charset="0"/>
              </a:rPr>
              <a:t>Limited budget to report stories</a:t>
            </a:r>
          </a:p>
          <a:p>
            <a:r>
              <a:rPr lang="en-US" sz="2200" b="1" dirty="0">
                <a:solidFill>
                  <a:srgbClr val="0E487E"/>
                </a:solidFill>
                <a:latin typeface="Source Sans Pro Semibold" panose="020B0503030403020204" pitchFamily="34" charset="0"/>
                <a:ea typeface="Source Sans Pro Semibold" panose="020B0503030403020204" pitchFamily="34" charset="0"/>
              </a:rPr>
              <a:t>Potential bias in media ownership or special interests, or government control </a:t>
            </a:r>
            <a:br>
              <a:rPr lang="en-US" sz="2200" b="1" dirty="0">
                <a:solidFill>
                  <a:srgbClr val="0E487E"/>
                </a:solidFill>
                <a:latin typeface="Source Sans Pro Semibold" panose="020B0503030403020204" pitchFamily="34" charset="0"/>
                <a:ea typeface="Source Sans Pro Semibold" panose="020B0503030403020204" pitchFamily="34" charset="0"/>
              </a:rPr>
            </a:br>
            <a:r>
              <a:rPr lang="en-US" sz="2200" b="1" dirty="0">
                <a:solidFill>
                  <a:srgbClr val="0E487E"/>
                </a:solidFill>
                <a:latin typeface="Source Sans Pro Semibold" panose="020B0503030403020204" pitchFamily="34" charset="0"/>
                <a:ea typeface="Source Sans Pro Semibold" panose="020B0503030403020204" pitchFamily="34" charset="0"/>
              </a:rPr>
              <a:t>of the press</a:t>
            </a:r>
            <a:endParaRPr lang="en-US" sz="2200" dirty="0">
              <a:latin typeface="Roboto" panose="02000000000000000000"/>
            </a:endParaRPr>
          </a:p>
          <a:p>
            <a:endParaRPr lang="en-US" dirty="0"/>
          </a:p>
        </p:txBody>
      </p:sp>
      <p:sp>
        <p:nvSpPr>
          <p:cNvPr id="5" name="Rectangle 4">
            <a:extLst>
              <a:ext uri="{FF2B5EF4-FFF2-40B4-BE49-F238E27FC236}">
                <a16:creationId xmlns:a16="http://schemas.microsoft.com/office/drawing/2014/main" id="{1B9CBB85-8A8E-FE4C-8728-C75FD50D0951}"/>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917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DAF856-15B9-2340-AC86-AC2F81CD8495}"/>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What Should CSOs Keep in Mind When Working With the Media?</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1"/>
            <a:ext cx="10515600" cy="4843984"/>
          </a:xfrm>
        </p:spPr>
        <p:txBody>
          <a:bodyPr anchor="ctr" anchorCtr="0">
            <a:normAutofit/>
          </a:bodyPr>
          <a:lstStyle/>
          <a:p>
            <a:r>
              <a:rPr lang="en-US" sz="2200" b="1" dirty="0">
                <a:solidFill>
                  <a:srgbClr val="0E487E"/>
                </a:solidFill>
                <a:latin typeface="Source Sans Pro Semibold" panose="020B0503030403020204" pitchFamily="34" charset="0"/>
                <a:ea typeface="Source Sans Pro Semibold" panose="020B0503030403020204" pitchFamily="34" charset="0"/>
              </a:rPr>
              <a:t>Lose some control of message</a:t>
            </a:r>
          </a:p>
          <a:p>
            <a:r>
              <a:rPr lang="en-US" sz="2200" b="1" dirty="0">
                <a:solidFill>
                  <a:srgbClr val="0E487E"/>
                </a:solidFill>
                <a:latin typeface="Source Sans Pro Semibold" panose="020B0503030403020204" pitchFamily="34" charset="0"/>
                <a:ea typeface="Source Sans Pro Semibold" panose="020B0503030403020204" pitchFamily="34" charset="0"/>
              </a:rPr>
              <a:t>Lose some control of audience</a:t>
            </a:r>
          </a:p>
          <a:p>
            <a:r>
              <a:rPr lang="en-US" sz="2200" b="1" dirty="0">
                <a:solidFill>
                  <a:srgbClr val="0E487E"/>
                </a:solidFill>
                <a:latin typeface="Source Sans Pro Semibold" panose="020B0503030403020204" pitchFamily="34" charset="0"/>
                <a:ea typeface="Source Sans Pro Semibold" panose="020B0503030403020204" pitchFamily="34" charset="0"/>
              </a:rPr>
              <a:t>May receive negative reactions or feedback</a:t>
            </a:r>
          </a:p>
          <a:p>
            <a:endParaRPr lang="en-US" dirty="0"/>
          </a:p>
        </p:txBody>
      </p:sp>
      <p:sp>
        <p:nvSpPr>
          <p:cNvPr id="5" name="Rectangle 4">
            <a:extLst>
              <a:ext uri="{FF2B5EF4-FFF2-40B4-BE49-F238E27FC236}">
                <a16:creationId xmlns:a16="http://schemas.microsoft.com/office/drawing/2014/main" id="{05945ED6-B5B4-E641-A9CC-93341A49CE47}"/>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50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446D8B-E9A6-DA43-A5C1-54A264DF3B01}"/>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What the Media Can’t Do for CSOs</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838200" y="1471091"/>
            <a:ext cx="10515600" cy="4843984"/>
          </a:xfrm>
        </p:spPr>
        <p:txBody>
          <a:bodyPr anchor="ctr" anchorCtr="0">
            <a:normAutofit/>
          </a:bodyPr>
          <a:lstStyle/>
          <a:p>
            <a:r>
              <a:rPr lang="en-US" altLang="en-US" sz="2200" b="1" dirty="0">
                <a:solidFill>
                  <a:srgbClr val="0E487E"/>
                </a:solidFill>
                <a:latin typeface="Source Sans Pro Semibold" panose="020B0503030403020204" pitchFamily="34" charset="0"/>
                <a:ea typeface="Source Sans Pro Semibold" panose="020B0503030403020204" pitchFamily="34" charset="0"/>
              </a:rPr>
              <a:t>Provide marketing/advertising for CSOs or specific projects</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Promise that your message will be communicated in the way that you want</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Ensure an influx of funding for your organization or project</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Create change overnight</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Secure sustained interest in your issue</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Guarantee a universally positive response</a:t>
            </a:r>
          </a:p>
          <a:p>
            <a:endParaRPr lang="en-US" dirty="0"/>
          </a:p>
        </p:txBody>
      </p:sp>
      <p:sp>
        <p:nvSpPr>
          <p:cNvPr id="5" name="Rectangle 4">
            <a:extLst>
              <a:ext uri="{FF2B5EF4-FFF2-40B4-BE49-F238E27FC236}">
                <a16:creationId xmlns:a16="http://schemas.microsoft.com/office/drawing/2014/main" id="{4682461B-EF7D-6544-8DE0-6586B971EE9B}"/>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79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60DEC9-459F-A442-876E-A45153473EB4}"/>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6048515-8A10-EE43-B7C0-B23EAB145E08}"/>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8" name="Title 1">
            <a:extLst>
              <a:ext uri="{FF2B5EF4-FFF2-40B4-BE49-F238E27FC236}">
                <a16:creationId xmlns:a16="http://schemas.microsoft.com/office/drawing/2014/main" id="{C0239DDE-51EA-C349-BB11-FF1A00765F4D}"/>
              </a:ext>
            </a:extLst>
          </p:cNvPr>
          <p:cNvSpPr txBox="1">
            <a:spLocks/>
          </p:cNvSpPr>
          <p:nvPr/>
        </p:nvSpPr>
        <p:spPr>
          <a:xfrm>
            <a:off x="1964296" y="1063679"/>
            <a:ext cx="8233327"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Why Should the Media Collaborate With CSOs?</a:t>
            </a:r>
          </a:p>
        </p:txBody>
      </p:sp>
      <p:sp>
        <p:nvSpPr>
          <p:cNvPr id="9" name="Rectangle 8">
            <a:extLst>
              <a:ext uri="{FF2B5EF4-FFF2-40B4-BE49-F238E27FC236}">
                <a16:creationId xmlns:a16="http://schemas.microsoft.com/office/drawing/2014/main" id="{8C47A427-7C9D-124D-867C-DDEF75BFD412}"/>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10;&#10;Description automatically generated">
            <a:extLst>
              <a:ext uri="{FF2B5EF4-FFF2-40B4-BE49-F238E27FC236}">
                <a16:creationId xmlns:a16="http://schemas.microsoft.com/office/drawing/2014/main" id="{E3BF481E-481E-B74C-91AD-066C0CF28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65" y="3239310"/>
            <a:ext cx="6051803" cy="3988294"/>
          </a:xfrm>
          <a:prstGeom prst="rect">
            <a:avLst/>
          </a:prstGeom>
        </p:spPr>
      </p:pic>
    </p:spTree>
    <p:extLst>
      <p:ext uri="{BB962C8B-B14F-4D97-AF65-F5344CB8AC3E}">
        <p14:creationId xmlns:p14="http://schemas.microsoft.com/office/powerpoint/2010/main" val="20057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085D6F-04DF-004E-9D20-4A6EF8139464}"/>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A803B7-7997-4432-9365-F3259902BCB9}"/>
              </a:ext>
            </a:extLst>
          </p:cNvPr>
          <p:cNvSpPr>
            <a:spLocks noGrp="1"/>
          </p:cNvSpPr>
          <p:nvPr>
            <p:ph type="title"/>
          </p:nvPr>
        </p:nvSpPr>
        <p:spPr>
          <a:xfrm>
            <a:off x="850321" y="145528"/>
            <a:ext cx="10515600" cy="1325563"/>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What Are Civil Society Organizations?</a:t>
            </a:r>
          </a:p>
        </p:txBody>
      </p:sp>
      <p:sp>
        <p:nvSpPr>
          <p:cNvPr id="3" name="Content Placeholder 2">
            <a:extLst>
              <a:ext uri="{FF2B5EF4-FFF2-40B4-BE49-F238E27FC236}">
                <a16:creationId xmlns:a16="http://schemas.microsoft.com/office/drawing/2014/main" id="{35058C0F-D9D0-441C-8C40-BDE1F95CA2CA}"/>
              </a:ext>
            </a:extLst>
          </p:cNvPr>
          <p:cNvSpPr>
            <a:spLocks noGrp="1"/>
          </p:cNvSpPr>
          <p:nvPr>
            <p:ph idx="1"/>
          </p:nvPr>
        </p:nvSpPr>
        <p:spPr>
          <a:xfrm>
            <a:off x="838199" y="1471091"/>
            <a:ext cx="10539845" cy="4843983"/>
          </a:xfrm>
        </p:spPr>
        <p:txBody>
          <a:bodyPr anchor="ctr" anchorCtr="0"/>
          <a:lstStyle/>
          <a:p>
            <a:pPr marL="0" indent="0">
              <a:buNone/>
            </a:pPr>
            <a:r>
              <a:rPr lang="en-US" sz="2200" b="1" dirty="0">
                <a:solidFill>
                  <a:srgbClr val="0E487E"/>
                </a:solidFill>
                <a:latin typeface="Source Sans Pro" panose="020B0503030403020204" pitchFamily="34" charset="0"/>
                <a:ea typeface="Source Sans Pro" panose="020B0503030403020204" pitchFamily="34" charset="0"/>
              </a:rPr>
              <a:t>Civil society organizations (CSOs) </a:t>
            </a:r>
            <a:r>
              <a:rPr lang="en-US" sz="2200" dirty="0">
                <a:latin typeface="Source Sans Pro" panose="020B0503030403020204" pitchFamily="34" charset="0"/>
                <a:ea typeface="Source Sans Pro" panose="020B0503030403020204" pitchFamily="34" charset="0"/>
              </a:rPr>
              <a:t>include groups, associations, or movements that work toward collective action. Civil society is not part of the government or for-profit business. Examples include:</a:t>
            </a:r>
          </a:p>
          <a:p>
            <a:pPr marL="0" indent="0">
              <a:buNone/>
            </a:pPr>
            <a:endParaRPr lang="en-US" sz="2400" dirty="0">
              <a:latin typeface="Source Sans Pro" panose="020B0503030403020204" pitchFamily="34" charset="0"/>
              <a:ea typeface="Source Sans Pro" panose="020B0503030403020204" pitchFamily="34" charset="0"/>
            </a:endParaRPr>
          </a:p>
          <a:p>
            <a:pPr lvl="1"/>
            <a:r>
              <a:rPr lang="en-US" sz="2000" dirty="0">
                <a:latin typeface="Source Sans Pro" panose="020B0503030403020204" pitchFamily="34" charset="0"/>
                <a:ea typeface="Source Sans Pro" panose="020B0503030403020204" pitchFamily="34" charset="0"/>
              </a:rPr>
              <a:t>Advocacy or nonprofit groups</a:t>
            </a:r>
          </a:p>
          <a:p>
            <a:pPr lvl="1"/>
            <a:r>
              <a:rPr lang="en-US" sz="2000" dirty="0">
                <a:latin typeface="Source Sans Pro" panose="020B0503030403020204" pitchFamily="34" charset="0"/>
                <a:ea typeface="Source Sans Pro" panose="020B0503030403020204" pitchFamily="34" charset="0"/>
              </a:rPr>
              <a:t>Professional associations (such as medical associations)</a:t>
            </a:r>
          </a:p>
          <a:p>
            <a:pPr lvl="1"/>
            <a:r>
              <a:rPr lang="en-US" sz="2000" dirty="0">
                <a:latin typeface="Source Sans Pro" panose="020B0503030403020204" pitchFamily="34" charset="0"/>
                <a:ea typeface="Source Sans Pro" panose="020B0503030403020204" pitchFamily="34" charset="0"/>
              </a:rPr>
              <a:t>Schools</a:t>
            </a:r>
          </a:p>
          <a:p>
            <a:pPr lvl="1"/>
            <a:r>
              <a:rPr lang="en-US" sz="2000" dirty="0">
                <a:latin typeface="Source Sans Pro" panose="020B0503030403020204" pitchFamily="34" charset="0"/>
                <a:ea typeface="Source Sans Pro" panose="020B0503030403020204" pitchFamily="34" charset="0"/>
              </a:rPr>
              <a:t>Religious or cultural institutions</a:t>
            </a:r>
          </a:p>
          <a:p>
            <a:pPr lvl="1"/>
            <a:r>
              <a:rPr lang="en-US" sz="2000" dirty="0">
                <a:latin typeface="Source Sans Pro" panose="020B0503030403020204" pitchFamily="34" charset="0"/>
                <a:ea typeface="Source Sans Pro" panose="020B0503030403020204" pitchFamily="34" charset="0"/>
              </a:rPr>
              <a:t>Charities</a:t>
            </a:r>
          </a:p>
        </p:txBody>
      </p:sp>
      <p:sp>
        <p:nvSpPr>
          <p:cNvPr id="5" name="Rectangle 4">
            <a:extLst>
              <a:ext uri="{FF2B5EF4-FFF2-40B4-BE49-F238E27FC236}">
                <a16:creationId xmlns:a16="http://schemas.microsoft.com/office/drawing/2014/main" id="{1F39C8B5-86BB-634B-870B-22FAE6AE2C7B}"/>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61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BC68DA-DC65-D942-9650-2FA8B41E41EB}"/>
              </a:ext>
            </a:extLst>
          </p:cNvPr>
          <p:cNvSpPr/>
          <p:nvPr/>
        </p:nvSpPr>
        <p:spPr>
          <a:xfrm>
            <a:off x="159543" y="145528"/>
            <a:ext cx="11872913" cy="1325563"/>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8E3149-4183-43B7-92EE-D0902D3ADC6C}"/>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How Will We Spend Our Day? </a:t>
            </a:r>
          </a:p>
        </p:txBody>
      </p:sp>
      <p:sp>
        <p:nvSpPr>
          <p:cNvPr id="3" name="Content Placeholder 2">
            <a:extLst>
              <a:ext uri="{FF2B5EF4-FFF2-40B4-BE49-F238E27FC236}">
                <a16:creationId xmlns:a16="http://schemas.microsoft.com/office/drawing/2014/main" id="{2A03480F-D894-4096-8A2E-B2D812A20693}"/>
              </a:ext>
            </a:extLst>
          </p:cNvPr>
          <p:cNvSpPr>
            <a:spLocks noGrp="1"/>
          </p:cNvSpPr>
          <p:nvPr>
            <p:ph idx="1"/>
          </p:nvPr>
        </p:nvSpPr>
        <p:spPr>
          <a:xfrm>
            <a:off x="838200" y="1631733"/>
            <a:ext cx="10515600" cy="4843984"/>
          </a:xfrm>
        </p:spPr>
        <p:txBody>
          <a:bodyPr anchor="ctr" anchorCtr="0">
            <a:noAutofit/>
          </a:bodyPr>
          <a:lstStyle/>
          <a:p>
            <a:pPr marL="0" indent="0">
              <a:lnSpc>
                <a:spcPct val="100000"/>
              </a:lnSpc>
              <a:spcBef>
                <a:spcPts val="0"/>
              </a:spcBef>
              <a:buNone/>
            </a:pPr>
            <a:r>
              <a:rPr lang="en-US" sz="2200" b="1" dirty="0">
                <a:solidFill>
                  <a:srgbClr val="90ADC5"/>
                </a:solidFill>
                <a:latin typeface="Source Sans Pro Semibold" panose="020B0503030403020204" pitchFamily="34" charset="0"/>
                <a:ea typeface="Source Sans Pro Semibold" panose="020B0503030403020204" pitchFamily="34" charset="0"/>
              </a:rPr>
              <a:t>GOALS</a:t>
            </a:r>
          </a:p>
          <a:p>
            <a:pPr marL="0" indent="0">
              <a:lnSpc>
                <a:spcPct val="100000"/>
              </a:lnSpc>
              <a:spcBef>
                <a:spcPts val="0"/>
              </a:spcBef>
              <a:buNone/>
            </a:pPr>
            <a:endParaRPr lang="en-US" sz="1200" b="1" dirty="0">
              <a:solidFill>
                <a:schemeClr val="bg1"/>
              </a:solidFill>
              <a:latin typeface="Source Sans Pro Semibold" panose="020B0503030403020204" pitchFamily="34" charset="0"/>
              <a:ea typeface="Source Sans Pro Semibold" panose="020B0503030403020204" pitchFamily="34" charset="0"/>
            </a:endParaRPr>
          </a:p>
          <a:p>
            <a:pPr>
              <a:lnSpc>
                <a:spcPct val="100000"/>
              </a:lnSpc>
              <a:spcBef>
                <a:spcPts val="0"/>
              </a:spcBef>
            </a:pPr>
            <a:r>
              <a:rPr lang="en-US" sz="2000" b="1" dirty="0">
                <a:solidFill>
                  <a:srgbClr val="0E487E"/>
                </a:solidFill>
                <a:latin typeface="Source Sans Pro Semibold" panose="020B0503030403020204" pitchFamily="34" charset="0"/>
                <a:ea typeface="Source Sans Pro Semibold" panose="020B0503030403020204" pitchFamily="34" charset="0"/>
              </a:rPr>
              <a:t>Getting to know each other</a:t>
            </a:r>
          </a:p>
          <a:p>
            <a:pPr>
              <a:lnSpc>
                <a:spcPct val="100000"/>
              </a:lnSpc>
              <a:spcBef>
                <a:spcPts val="0"/>
              </a:spcBef>
            </a:pPr>
            <a:r>
              <a:rPr lang="en-US" sz="2000" b="1" dirty="0">
                <a:solidFill>
                  <a:srgbClr val="0E487E"/>
                </a:solidFill>
                <a:latin typeface="Source Sans Pro Semibold" panose="020B0503030403020204" pitchFamily="34" charset="0"/>
                <a:ea typeface="Source Sans Pro Semibold" panose="020B0503030403020204" pitchFamily="34" charset="0"/>
              </a:rPr>
              <a:t>Setting expectations</a:t>
            </a:r>
          </a:p>
          <a:p>
            <a:pPr>
              <a:lnSpc>
                <a:spcPct val="100000"/>
              </a:lnSpc>
              <a:spcBef>
                <a:spcPts val="0"/>
              </a:spcBef>
            </a:pPr>
            <a:r>
              <a:rPr lang="en-US" sz="2000" b="1" dirty="0">
                <a:solidFill>
                  <a:srgbClr val="0E487E"/>
                </a:solidFill>
                <a:latin typeface="Source Sans Pro Semibold" panose="020B0503030403020204" pitchFamily="34" charset="0"/>
                <a:ea typeface="Source Sans Pro Semibold" panose="020B0503030403020204" pitchFamily="34" charset="0"/>
              </a:rPr>
              <a:t>Reviewing survey results: understanding your needs</a:t>
            </a:r>
          </a:p>
          <a:p>
            <a:pPr marL="0" indent="0">
              <a:lnSpc>
                <a:spcPct val="100000"/>
              </a:lnSpc>
              <a:spcBef>
                <a:spcPts val="0"/>
              </a:spcBef>
              <a:buNone/>
            </a:pPr>
            <a:endParaRPr lang="en-US" sz="1600" dirty="0">
              <a:latin typeface="Source Sans Pro" panose="020B0503030403020204" pitchFamily="34" charset="0"/>
              <a:ea typeface="Source Sans Pro" panose="020B0503030403020204" pitchFamily="34" charset="0"/>
            </a:endParaRPr>
          </a:p>
          <a:p>
            <a:pPr marL="0" indent="0">
              <a:lnSpc>
                <a:spcPct val="100000"/>
              </a:lnSpc>
              <a:spcBef>
                <a:spcPts val="0"/>
              </a:spcBef>
              <a:buNone/>
            </a:pPr>
            <a:r>
              <a:rPr lang="en-US" sz="2200" b="1" dirty="0">
                <a:solidFill>
                  <a:srgbClr val="90ADC5"/>
                </a:solidFill>
                <a:latin typeface="Source Sans Pro Semibold" panose="020B0503030403020204" pitchFamily="34" charset="0"/>
                <a:ea typeface="Source Sans Pro Semibold" panose="020B0503030403020204" pitchFamily="34" charset="0"/>
              </a:rPr>
              <a:t>AGENDA</a:t>
            </a:r>
            <a:r>
              <a:rPr lang="en-US" sz="2400" b="1" dirty="0">
                <a:solidFill>
                  <a:schemeClr val="bg1"/>
                </a:solidFill>
                <a:latin typeface="Source Sans Pro Semibold" panose="020B0503030403020204" pitchFamily="34" charset="0"/>
                <a:ea typeface="Source Sans Pro Semibold" panose="020B0503030403020204" pitchFamily="34" charset="0"/>
              </a:rPr>
              <a:t>.</a:t>
            </a:r>
          </a:p>
          <a:p>
            <a:pPr marL="0" indent="0">
              <a:lnSpc>
                <a:spcPct val="100000"/>
              </a:lnSpc>
              <a:spcBef>
                <a:spcPts val="0"/>
              </a:spcBef>
              <a:buNone/>
            </a:pPr>
            <a:endParaRPr lang="en-US" sz="1200" b="1" dirty="0">
              <a:solidFill>
                <a:schemeClr val="bg1"/>
              </a:solidFill>
              <a:latin typeface="Source Sans Pro Semibold" panose="020B0503030403020204" pitchFamily="34" charset="0"/>
              <a:ea typeface="Source Sans Pro Semibold" panose="020B0503030403020204" pitchFamily="34" charset="0"/>
            </a:endParaRPr>
          </a:p>
          <a:p>
            <a:pPr>
              <a:lnSpc>
                <a:spcPct val="100000"/>
              </a:lnSpc>
              <a:spcBef>
                <a:spcPts val="0"/>
              </a:spcBef>
            </a:pPr>
            <a:r>
              <a:rPr lang="en-US" sz="2000" b="1" dirty="0">
                <a:solidFill>
                  <a:srgbClr val="00467F"/>
                </a:solidFill>
                <a:latin typeface="Source Sans Pro Semibold" panose="020B0503030403020204" pitchFamily="34" charset="0"/>
                <a:ea typeface="Source Sans Pro Semibold" panose="020B0503030403020204" pitchFamily="34" charset="0"/>
              </a:rPr>
              <a:t>Part One: </a:t>
            </a:r>
            <a:r>
              <a:rPr lang="en-US" sz="1600" dirty="0">
                <a:latin typeface="Source Sans Pro" panose="020B0503030403020204" pitchFamily="34" charset="0"/>
                <a:ea typeface="Source Sans Pro" panose="020B0503030403020204" pitchFamily="34" charset="0"/>
              </a:rPr>
              <a:t>Fostering Understanding: How Journalists and Civil Society Organizations (CSOs) Are Unique</a:t>
            </a:r>
          </a:p>
          <a:p>
            <a:pPr>
              <a:lnSpc>
                <a:spcPct val="100000"/>
              </a:lnSpc>
              <a:spcBef>
                <a:spcPts val="0"/>
              </a:spcBef>
            </a:pPr>
            <a:r>
              <a:rPr lang="en-US" sz="2000" b="1" dirty="0">
                <a:solidFill>
                  <a:srgbClr val="00467F"/>
                </a:solidFill>
                <a:latin typeface="Source Sans Pro Semibold" panose="020B0503030403020204" pitchFamily="34" charset="0"/>
                <a:ea typeface="Source Sans Pro Semibold" panose="020B0503030403020204" pitchFamily="34" charset="0"/>
              </a:rPr>
              <a:t>Part Two: </a:t>
            </a:r>
            <a:r>
              <a:rPr lang="en-US" sz="1600" dirty="0">
                <a:latin typeface="Source Sans Pro" panose="020B0503030403020204" pitchFamily="34" charset="0"/>
                <a:ea typeface="Source Sans Pro" panose="020B0503030403020204" pitchFamily="34" charset="0"/>
              </a:rPr>
              <a:t>Respecting Our Differences: Forming a Productive Partnership</a:t>
            </a:r>
          </a:p>
          <a:p>
            <a:pPr>
              <a:lnSpc>
                <a:spcPct val="100000"/>
              </a:lnSpc>
              <a:spcBef>
                <a:spcPts val="0"/>
              </a:spcBef>
            </a:pPr>
            <a:endParaRPr lang="en-US" sz="1100" kern="900" dirty="0">
              <a:latin typeface="Source Sans Pro" panose="020B0503030403020204" pitchFamily="34" charset="0"/>
              <a:ea typeface="Source Sans Pro" panose="020B0503030403020204" pitchFamily="34" charset="0"/>
            </a:endParaRPr>
          </a:p>
          <a:p>
            <a:pPr marL="0" indent="0">
              <a:lnSpc>
                <a:spcPct val="100000"/>
              </a:lnSpc>
              <a:spcBef>
                <a:spcPts val="0"/>
              </a:spcBef>
              <a:buNone/>
            </a:pPr>
            <a:r>
              <a:rPr lang="en-US" sz="2000" b="1" i="1" kern="900" dirty="0">
                <a:solidFill>
                  <a:srgbClr val="00467F"/>
                </a:solidFill>
                <a:latin typeface="Source Sans Pro Semibold" panose="020B0503030403020204" pitchFamily="34" charset="0"/>
                <a:ea typeface="Source Sans Pro Semibold" panose="020B0503030403020204" pitchFamily="34" charset="0"/>
              </a:rPr>
              <a:t>     Lunch</a:t>
            </a:r>
          </a:p>
          <a:p>
            <a:pPr>
              <a:lnSpc>
                <a:spcPct val="100000"/>
              </a:lnSpc>
              <a:spcBef>
                <a:spcPts val="0"/>
              </a:spcBef>
            </a:pPr>
            <a:endParaRPr lang="en-US" sz="1100" b="1" i="1" dirty="0">
              <a:solidFill>
                <a:srgbClr val="00467F"/>
              </a:solidFill>
              <a:latin typeface="Source Sans Pro Semibold" panose="020B0503030403020204" pitchFamily="34" charset="0"/>
              <a:ea typeface="Source Sans Pro Semibold" panose="020B0503030403020204" pitchFamily="34" charset="0"/>
            </a:endParaRPr>
          </a:p>
          <a:p>
            <a:pPr>
              <a:lnSpc>
                <a:spcPct val="100000"/>
              </a:lnSpc>
              <a:spcBef>
                <a:spcPts val="0"/>
              </a:spcBef>
            </a:pPr>
            <a:r>
              <a:rPr lang="en-US" sz="2000" b="1" dirty="0">
                <a:solidFill>
                  <a:srgbClr val="00467F"/>
                </a:solidFill>
                <a:latin typeface="Source Sans Pro Semibold" panose="020B0503030403020204" pitchFamily="34" charset="0"/>
                <a:ea typeface="Source Sans Pro Semibold" panose="020B0503030403020204" pitchFamily="34" charset="0"/>
              </a:rPr>
              <a:t>Part Three: </a:t>
            </a:r>
            <a:r>
              <a:rPr lang="en-US" sz="1600" dirty="0">
                <a:latin typeface="Source Sans Pro" panose="020B0503030403020204" pitchFamily="34" charset="0"/>
                <a:ea typeface="Source Sans Pro" panose="020B0503030403020204" pitchFamily="34" charset="0"/>
              </a:rPr>
              <a:t>Speaking of Health: Providing Fact-Based Coverage of Abortion and the Women Who Experience It</a:t>
            </a:r>
          </a:p>
          <a:p>
            <a:pPr>
              <a:lnSpc>
                <a:spcPct val="100000"/>
              </a:lnSpc>
              <a:spcBef>
                <a:spcPts val="0"/>
              </a:spcBef>
            </a:pPr>
            <a:r>
              <a:rPr lang="en-US" sz="2000" b="1" dirty="0">
                <a:solidFill>
                  <a:srgbClr val="00467F"/>
                </a:solidFill>
                <a:latin typeface="Source Sans Pro Semibold" panose="020B0503030403020204" pitchFamily="34" charset="0"/>
                <a:ea typeface="Source Sans Pro Semibold" panose="020B0503030403020204" pitchFamily="34" charset="0"/>
              </a:rPr>
              <a:t>Part Four: </a:t>
            </a:r>
            <a:r>
              <a:rPr lang="en-US" sz="1600" dirty="0">
                <a:latin typeface="Source Sans Pro" panose="020B0503030403020204" pitchFamily="34" charset="0"/>
                <a:ea typeface="Source Sans Pro" panose="020B0503030403020204" pitchFamily="34" charset="0"/>
              </a:rPr>
              <a:t>Learning From Each Other: Interactive Exercises</a:t>
            </a:r>
            <a:br>
              <a:rPr lang="en-US" sz="1600" dirty="0">
                <a:latin typeface="Source Sans Pro" panose="020B0503030403020204" pitchFamily="34" charset="0"/>
                <a:ea typeface="Source Sans Pro" panose="020B0503030403020204" pitchFamily="34" charset="0"/>
              </a:rPr>
            </a:br>
            <a:endParaRPr lang="en-US" sz="1600" dirty="0">
              <a:latin typeface="Source Sans Pro" panose="020B0503030403020204" pitchFamily="34" charset="0"/>
              <a:ea typeface="Source Sans Pro" panose="020B0503030403020204" pitchFamily="34" charset="0"/>
            </a:endParaRPr>
          </a:p>
          <a:p>
            <a:pPr marL="0" indent="0">
              <a:lnSpc>
                <a:spcPct val="100000"/>
              </a:lnSpc>
              <a:spcBef>
                <a:spcPts val="0"/>
              </a:spcBef>
              <a:buNone/>
            </a:pPr>
            <a:r>
              <a:rPr lang="en-US" sz="1000" i="1" dirty="0">
                <a:latin typeface="Source Sans Pro ExtraLight" panose="020B0303030403020204" pitchFamily="34" charset="0"/>
                <a:ea typeface="Source Sans Pro ExtraLight" panose="020B0303030403020204" pitchFamily="34" charset="0"/>
              </a:rPr>
              <a:t>*The SAFE ENGAGE Project recognizes that access to safe abortion is critical for all individuals regardless of gender identity. </a:t>
            </a:r>
            <a:br>
              <a:rPr lang="en-US" sz="1000" i="1" dirty="0">
                <a:latin typeface="Source Sans Pro ExtraLight" panose="020B0303030403020204" pitchFamily="34" charset="0"/>
                <a:ea typeface="Source Sans Pro ExtraLight" panose="020B0303030403020204" pitchFamily="34" charset="0"/>
              </a:rPr>
            </a:br>
            <a:r>
              <a:rPr lang="en-US" sz="1000" i="1" dirty="0">
                <a:latin typeface="Source Sans Pro ExtraLight" panose="020B0303030403020204" pitchFamily="34" charset="0"/>
                <a:ea typeface="Source Sans Pro ExtraLight" panose="020B0303030403020204" pitchFamily="34" charset="0"/>
              </a:rPr>
              <a:t>The use of woman/women throughout this guide should be interpreted to be inclusive of all identities</a:t>
            </a:r>
          </a:p>
        </p:txBody>
      </p:sp>
      <p:sp>
        <p:nvSpPr>
          <p:cNvPr id="5" name="Rectangle 4">
            <a:extLst>
              <a:ext uri="{FF2B5EF4-FFF2-40B4-BE49-F238E27FC236}">
                <a16:creationId xmlns:a16="http://schemas.microsoft.com/office/drawing/2014/main" id="{D3780AE1-BC5D-BB49-9C31-F64BBB1C8FB9}"/>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10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BA891D-1387-8340-85A1-B681DADD575C}"/>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6CF32-0121-4B5C-98B9-EE963E055286}"/>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Why Work With CSOs?</a:t>
            </a:r>
          </a:p>
        </p:txBody>
      </p:sp>
      <p:sp>
        <p:nvSpPr>
          <p:cNvPr id="3" name="Content Placeholder 2">
            <a:extLst>
              <a:ext uri="{FF2B5EF4-FFF2-40B4-BE49-F238E27FC236}">
                <a16:creationId xmlns:a16="http://schemas.microsoft.com/office/drawing/2014/main" id="{F2D79F58-BD29-4B8E-A35F-6DEADFDF1802}"/>
              </a:ext>
            </a:extLst>
          </p:cNvPr>
          <p:cNvSpPr>
            <a:spLocks noGrp="1"/>
          </p:cNvSpPr>
          <p:nvPr>
            <p:ph idx="1"/>
          </p:nvPr>
        </p:nvSpPr>
        <p:spPr>
          <a:xfrm>
            <a:off x="838200" y="1471091"/>
            <a:ext cx="10515600" cy="4843984"/>
          </a:xfrm>
        </p:spPr>
        <p:txBody>
          <a:bodyPr anchor="ctr" anchorCtr="0">
            <a:normAutofit/>
          </a:bodyPr>
          <a:lstStyle/>
          <a:p>
            <a:r>
              <a:rPr lang="en-US" sz="2200" b="1" dirty="0">
                <a:solidFill>
                  <a:srgbClr val="0E487E"/>
                </a:solidFill>
                <a:latin typeface="Source Sans Pro Semibold" panose="020B0503030403020204" pitchFamily="34" charset="0"/>
                <a:ea typeface="Source Sans Pro Semibold" panose="020B0503030403020204" pitchFamily="34" charset="0"/>
              </a:rPr>
              <a:t>CSOs are change agents</a:t>
            </a:r>
          </a:p>
          <a:p>
            <a:r>
              <a:rPr lang="en-US" sz="2200" b="1" dirty="0">
                <a:solidFill>
                  <a:srgbClr val="0E487E"/>
                </a:solidFill>
                <a:latin typeface="Source Sans Pro Semibold" panose="020B0503030403020204" pitchFamily="34" charset="0"/>
                <a:ea typeface="Source Sans Pro Semibold" panose="020B0503030403020204" pitchFamily="34" charset="0"/>
              </a:rPr>
              <a:t>Maintain deep subject-matter expertise and understand how to speak about sensitive or complex topics</a:t>
            </a:r>
          </a:p>
          <a:p>
            <a:r>
              <a:rPr lang="en-US" sz="2200" b="1" dirty="0">
                <a:solidFill>
                  <a:srgbClr val="0E487E"/>
                </a:solidFill>
                <a:latin typeface="Source Sans Pro Semibold" panose="020B0503030403020204" pitchFamily="34" charset="0"/>
                <a:ea typeface="Source Sans Pro Semibold" panose="020B0503030403020204" pitchFamily="34" charset="0"/>
              </a:rPr>
              <a:t>Have strong connections to the community, including a range of possible sources</a:t>
            </a:r>
          </a:p>
          <a:p>
            <a:r>
              <a:rPr lang="en-US" sz="2200" b="1" dirty="0">
                <a:solidFill>
                  <a:srgbClr val="0E487E"/>
                </a:solidFill>
                <a:latin typeface="Source Sans Pro Semibold" panose="020B0503030403020204" pitchFamily="34" charset="0"/>
                <a:ea typeface="Source Sans Pro Semibold" panose="020B0503030403020204" pitchFamily="34" charset="0"/>
              </a:rPr>
              <a:t>Can amplify the impact of your story and lend credibility to your reporting</a:t>
            </a:r>
          </a:p>
        </p:txBody>
      </p:sp>
      <p:sp>
        <p:nvSpPr>
          <p:cNvPr id="5" name="Rectangle 4">
            <a:extLst>
              <a:ext uri="{FF2B5EF4-FFF2-40B4-BE49-F238E27FC236}">
                <a16:creationId xmlns:a16="http://schemas.microsoft.com/office/drawing/2014/main" id="{03AA9127-A53A-084E-9879-7E576E330DCA}"/>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94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ADFC8C-1E0E-A54B-BFD5-DD5D5330D81A}"/>
              </a:ext>
            </a:extLst>
          </p:cNvPr>
          <p:cNvSpPr/>
          <p:nvPr/>
        </p:nvSpPr>
        <p:spPr>
          <a:xfrm>
            <a:off x="159543" y="159816"/>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74B26F-7CA8-4722-B9DC-D9E7B0B4E5AD}"/>
              </a:ext>
            </a:extLst>
          </p:cNvPr>
          <p:cNvSpPr>
            <a:spLocks noGrp="1"/>
          </p:cNvSpPr>
          <p:nvPr>
            <p:ph type="title"/>
          </p:nvPr>
        </p:nvSpPr>
        <p:spPr>
          <a:xfrm>
            <a:off x="838200" y="159817"/>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CSOs as Change Agents</a:t>
            </a:r>
          </a:p>
        </p:txBody>
      </p:sp>
      <p:sp>
        <p:nvSpPr>
          <p:cNvPr id="3" name="Content Placeholder 2">
            <a:extLst>
              <a:ext uri="{FF2B5EF4-FFF2-40B4-BE49-F238E27FC236}">
                <a16:creationId xmlns:a16="http://schemas.microsoft.com/office/drawing/2014/main" id="{09F0CBA4-42D4-402E-8F05-F1B594DC8F5A}"/>
              </a:ext>
            </a:extLst>
          </p:cNvPr>
          <p:cNvSpPr>
            <a:spLocks noGrp="1"/>
          </p:cNvSpPr>
          <p:nvPr>
            <p:ph idx="1"/>
          </p:nvPr>
        </p:nvSpPr>
        <p:spPr>
          <a:xfrm>
            <a:off x="838200" y="1485379"/>
            <a:ext cx="10515600" cy="4829696"/>
          </a:xfrm>
        </p:spPr>
        <p:txBody>
          <a:bodyPr anchor="ctr" anchorCtr="0">
            <a:normAutofit/>
          </a:bodyPr>
          <a:lstStyle/>
          <a:p>
            <a:r>
              <a:rPr lang="en-US" sz="2200" b="1" dirty="0">
                <a:solidFill>
                  <a:srgbClr val="0E487E"/>
                </a:solidFill>
                <a:latin typeface="Source Sans Pro Semibold" panose="020B0503030403020204" pitchFamily="34" charset="0"/>
                <a:ea typeface="Source Sans Pro Semibold" panose="020B0503030403020204" pitchFamily="34" charset="0"/>
              </a:rPr>
              <a:t>Inform the public</a:t>
            </a:r>
          </a:p>
          <a:p>
            <a:r>
              <a:rPr lang="en-US" sz="2200" b="1" dirty="0">
                <a:solidFill>
                  <a:srgbClr val="0E487E"/>
                </a:solidFill>
                <a:latin typeface="Source Sans Pro Semibold" panose="020B0503030403020204" pitchFamily="34" charset="0"/>
                <a:ea typeface="Source Sans Pro Semibold" panose="020B0503030403020204" pitchFamily="34" charset="0"/>
              </a:rPr>
              <a:t>Monitor government policies and actions and hold decisionmakers accountable</a:t>
            </a:r>
          </a:p>
          <a:p>
            <a:r>
              <a:rPr lang="en-US" sz="2200" b="1" dirty="0">
                <a:solidFill>
                  <a:srgbClr val="0E487E"/>
                </a:solidFill>
                <a:latin typeface="Source Sans Pro Semibold" panose="020B0503030403020204" pitchFamily="34" charset="0"/>
                <a:ea typeface="Source Sans Pro Semibold" panose="020B0503030403020204" pitchFamily="34" charset="0"/>
              </a:rPr>
              <a:t>Deliver health services </a:t>
            </a:r>
          </a:p>
          <a:p>
            <a:r>
              <a:rPr lang="en-US" sz="2200" b="1" dirty="0">
                <a:solidFill>
                  <a:srgbClr val="0E487E"/>
                </a:solidFill>
                <a:latin typeface="Source Sans Pro Semibold" panose="020B0503030403020204" pitchFamily="34" charset="0"/>
                <a:ea typeface="Source Sans Pro Semibold" panose="020B0503030403020204" pitchFamily="34" charset="0"/>
              </a:rPr>
              <a:t>Advocate for and facilitate policy change</a:t>
            </a:r>
          </a:p>
          <a:p>
            <a:r>
              <a:rPr lang="en-US" sz="2200" b="1" dirty="0">
                <a:solidFill>
                  <a:srgbClr val="0E487E"/>
                </a:solidFill>
                <a:latin typeface="Source Sans Pro Semibold" panose="020B0503030403020204" pitchFamily="34" charset="0"/>
                <a:ea typeface="Source Sans Pro Semibold" panose="020B0503030403020204" pitchFamily="34" charset="0"/>
              </a:rPr>
              <a:t>Conduct research and collect data</a:t>
            </a:r>
          </a:p>
        </p:txBody>
      </p:sp>
      <p:sp>
        <p:nvSpPr>
          <p:cNvPr id="5" name="Rectangle 4">
            <a:extLst>
              <a:ext uri="{FF2B5EF4-FFF2-40B4-BE49-F238E27FC236}">
                <a16:creationId xmlns:a16="http://schemas.microsoft.com/office/drawing/2014/main" id="{FFF7D791-F4A6-4943-9520-7CC9FEB6E053}"/>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235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7FDDE6-56FA-6B45-95A1-5FC7CA77E91A}"/>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7E8948-B62B-4577-9D45-211D309CE858}"/>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CSOs Have Deep Knowledge of Data and Research</a:t>
            </a:r>
          </a:p>
        </p:txBody>
      </p:sp>
      <p:sp>
        <p:nvSpPr>
          <p:cNvPr id="3" name="Content Placeholder 2">
            <a:extLst>
              <a:ext uri="{FF2B5EF4-FFF2-40B4-BE49-F238E27FC236}">
                <a16:creationId xmlns:a16="http://schemas.microsoft.com/office/drawing/2014/main" id="{F6EA4E3A-BFE1-4148-AE83-636E52882D47}"/>
              </a:ext>
            </a:extLst>
          </p:cNvPr>
          <p:cNvSpPr>
            <a:spLocks noGrp="1"/>
          </p:cNvSpPr>
          <p:nvPr>
            <p:ph idx="1"/>
          </p:nvPr>
        </p:nvSpPr>
        <p:spPr>
          <a:xfrm>
            <a:off x="838200" y="1471091"/>
            <a:ext cx="10515600" cy="4860112"/>
          </a:xfrm>
        </p:spPr>
        <p:txBody>
          <a:bodyPr anchor="ctr" anchorCtr="0"/>
          <a:lstStyle/>
          <a:p>
            <a:r>
              <a:rPr lang="en-US" sz="2200" b="1" dirty="0">
                <a:solidFill>
                  <a:srgbClr val="0E487E"/>
                </a:solidFill>
                <a:latin typeface="Source Sans Pro Semibold" panose="020B0503030403020204" pitchFamily="34" charset="0"/>
                <a:ea typeface="Source Sans Pro Semibold" panose="020B0503030403020204" pitchFamily="34" charset="0"/>
              </a:rPr>
              <a:t>Understand the latest and most accurate data and research</a:t>
            </a:r>
          </a:p>
          <a:p>
            <a:r>
              <a:rPr lang="en-US" sz="2200" b="1" dirty="0">
                <a:solidFill>
                  <a:srgbClr val="0E487E"/>
                </a:solidFill>
                <a:latin typeface="Source Sans Pro Semibold" panose="020B0503030403020204" pitchFamily="34" charset="0"/>
                <a:ea typeface="Source Sans Pro Semibold" panose="020B0503030403020204" pitchFamily="34" charset="0"/>
              </a:rPr>
              <a:t>Help with interpretation and important context</a:t>
            </a:r>
          </a:p>
          <a:p>
            <a:r>
              <a:rPr lang="en-US" sz="2200" b="1" dirty="0">
                <a:solidFill>
                  <a:srgbClr val="0E487E"/>
                </a:solidFill>
                <a:latin typeface="Source Sans Pro Semibold" panose="020B0503030403020204" pitchFamily="34" charset="0"/>
                <a:ea typeface="Source Sans Pro Semibold" panose="020B0503030403020204" pitchFamily="34" charset="0"/>
              </a:rPr>
              <a:t>Understand limitations of data </a:t>
            </a:r>
          </a:p>
        </p:txBody>
      </p:sp>
      <p:sp>
        <p:nvSpPr>
          <p:cNvPr id="5" name="Rectangle 4">
            <a:extLst>
              <a:ext uri="{FF2B5EF4-FFF2-40B4-BE49-F238E27FC236}">
                <a16:creationId xmlns:a16="http://schemas.microsoft.com/office/drawing/2014/main" id="{E03889C8-1439-5C48-AD53-1D0BE3B184AF}"/>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620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263AB-3716-154D-896F-9A45C9D5E43E}"/>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2" name="Title 1">
            <a:extLst>
              <a:ext uri="{FF2B5EF4-FFF2-40B4-BE49-F238E27FC236}">
                <a16:creationId xmlns:a16="http://schemas.microsoft.com/office/drawing/2014/main" id="{BDB4FA7B-3230-46BD-AC2B-CF296E77FE30}"/>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CSOs Are Well Connected to Stakeholders</a:t>
            </a:r>
          </a:p>
        </p:txBody>
      </p:sp>
      <p:sp>
        <p:nvSpPr>
          <p:cNvPr id="3" name="Content Placeholder 2">
            <a:extLst>
              <a:ext uri="{FF2B5EF4-FFF2-40B4-BE49-F238E27FC236}">
                <a16:creationId xmlns:a16="http://schemas.microsoft.com/office/drawing/2014/main" id="{12D94DE5-3C28-47FF-8F46-D47BF036B224}"/>
              </a:ext>
            </a:extLst>
          </p:cNvPr>
          <p:cNvSpPr>
            <a:spLocks noGrp="1"/>
          </p:cNvSpPr>
          <p:nvPr>
            <p:ph idx="1"/>
          </p:nvPr>
        </p:nvSpPr>
        <p:spPr>
          <a:xfrm>
            <a:off x="838200" y="1471091"/>
            <a:ext cx="10515600" cy="4856176"/>
          </a:xfrm>
        </p:spPr>
        <p:txBody>
          <a:bodyPr anchor="ctr" anchorCtr="0">
            <a:normAutofit/>
          </a:bodyPr>
          <a:lstStyle/>
          <a:p>
            <a:r>
              <a:rPr lang="en-US" sz="2200" b="1" dirty="0">
                <a:solidFill>
                  <a:srgbClr val="0E487E"/>
                </a:solidFill>
                <a:latin typeface="Source Sans Pro Semibold" panose="020B0503030403020204" pitchFamily="34" charset="0"/>
                <a:ea typeface="Source Sans Pro Semibold" panose="020B0503030403020204" pitchFamily="34" charset="0"/>
              </a:rPr>
              <a:t>Serve as links to hard-to-reach stories and sources</a:t>
            </a:r>
          </a:p>
          <a:p>
            <a:r>
              <a:rPr lang="en-US" sz="2200" b="1" dirty="0">
                <a:solidFill>
                  <a:srgbClr val="0E487E"/>
                </a:solidFill>
                <a:latin typeface="Source Sans Pro Semibold" panose="020B0503030403020204" pitchFamily="34" charset="0"/>
                <a:ea typeface="Source Sans Pro Semibold" panose="020B0503030403020204" pitchFamily="34" charset="0"/>
              </a:rPr>
              <a:t>Facilitate access to a range of stakeholders, including health care providers </a:t>
            </a:r>
          </a:p>
          <a:p>
            <a:pPr marL="0" indent="0">
              <a:buNone/>
            </a:pPr>
            <a:r>
              <a:rPr lang="en-US" sz="2200" b="1" dirty="0">
                <a:solidFill>
                  <a:srgbClr val="0E487E"/>
                </a:solidFill>
                <a:latin typeface="Source Sans Pro Semibold" panose="020B0503030403020204" pitchFamily="34" charset="0"/>
                <a:ea typeface="Source Sans Pro Semibold" panose="020B0503030403020204" pitchFamily="34" charset="0"/>
              </a:rPr>
              <a:t>    and women who have had an abortion </a:t>
            </a:r>
          </a:p>
        </p:txBody>
      </p:sp>
      <p:sp>
        <p:nvSpPr>
          <p:cNvPr id="5" name="Rectangle 4">
            <a:extLst>
              <a:ext uri="{FF2B5EF4-FFF2-40B4-BE49-F238E27FC236}">
                <a16:creationId xmlns:a16="http://schemas.microsoft.com/office/drawing/2014/main" id="{F42230AA-3774-A04B-B694-AC125C55578E}"/>
              </a:ext>
            </a:extLst>
          </p:cNvPr>
          <p:cNvSpPr/>
          <p:nvPr/>
        </p:nvSpPr>
        <p:spPr>
          <a:xfrm>
            <a:off x="9041605" y="6327267"/>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493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B9F12-2D13-DB4D-94EE-2F7F852FAC75}"/>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FBABBF-1219-4F9B-AA13-9F1919FCDA7D}"/>
              </a:ext>
            </a:extLst>
          </p:cNvPr>
          <p:cNvSpPr>
            <a:spLocks noGrp="1"/>
          </p:cNvSpPr>
          <p:nvPr>
            <p:ph type="title"/>
          </p:nvPr>
        </p:nvSpPr>
        <p:spPr>
          <a:xfrm>
            <a:off x="838199" y="145527"/>
            <a:ext cx="10515600" cy="1325564"/>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CSOs Amplify the Impact of a News Story</a:t>
            </a:r>
          </a:p>
        </p:txBody>
      </p:sp>
      <p:sp>
        <p:nvSpPr>
          <p:cNvPr id="3" name="Content Placeholder 2">
            <a:extLst>
              <a:ext uri="{FF2B5EF4-FFF2-40B4-BE49-F238E27FC236}">
                <a16:creationId xmlns:a16="http://schemas.microsoft.com/office/drawing/2014/main" id="{FDD38098-DBB7-4732-ABCE-F774CD27F485}"/>
              </a:ext>
            </a:extLst>
          </p:cNvPr>
          <p:cNvSpPr>
            <a:spLocks noGrp="1"/>
          </p:cNvSpPr>
          <p:nvPr>
            <p:ph idx="1"/>
          </p:nvPr>
        </p:nvSpPr>
        <p:spPr>
          <a:xfrm>
            <a:off x="838200" y="1471091"/>
            <a:ext cx="10515600" cy="4843984"/>
          </a:xfrm>
        </p:spPr>
        <p:txBody>
          <a:bodyPr anchor="ctr" anchorCtr="0"/>
          <a:lstStyle/>
          <a:p>
            <a:r>
              <a:rPr lang="en-US" sz="2200" b="1" dirty="0">
                <a:solidFill>
                  <a:srgbClr val="0E487E"/>
                </a:solidFill>
                <a:effectLst/>
                <a:latin typeface="Source Sans Pro Semibold" panose="020B0503030403020204" pitchFamily="34" charset="0"/>
                <a:ea typeface="Source Sans Pro Semibold" panose="020B0503030403020204" pitchFamily="34" charset="0"/>
              </a:rPr>
              <a:t>Through advocacy, community organizing, education, and fundraising,</a:t>
            </a:r>
          </a:p>
          <a:p>
            <a:pPr marL="0" indent="0">
              <a:buNone/>
            </a:pPr>
            <a:r>
              <a:rPr lang="en-US" sz="2200" b="1" dirty="0">
                <a:solidFill>
                  <a:srgbClr val="0E487E"/>
                </a:solidFill>
                <a:latin typeface="Source Sans Pro Semibold" panose="020B0503030403020204" pitchFamily="34" charset="0"/>
                <a:ea typeface="Source Sans Pro Semibold" panose="020B0503030403020204" pitchFamily="34" charset="0"/>
              </a:rPr>
              <a:t>    </a:t>
            </a:r>
            <a:r>
              <a:rPr lang="en-US" sz="2200" b="1" dirty="0">
                <a:solidFill>
                  <a:srgbClr val="0E487E"/>
                </a:solidFill>
                <a:effectLst/>
                <a:latin typeface="Source Sans Pro Semibold" panose="020B0503030403020204" pitchFamily="34" charset="0"/>
                <a:ea typeface="Source Sans Pro Semibold" panose="020B0503030403020204" pitchFamily="34" charset="0"/>
              </a:rPr>
              <a:t>CSOs can convert media attention into action</a:t>
            </a:r>
          </a:p>
          <a:p>
            <a:endParaRPr lang="en-US" dirty="0"/>
          </a:p>
        </p:txBody>
      </p:sp>
      <p:sp>
        <p:nvSpPr>
          <p:cNvPr id="5" name="Rectangle 4">
            <a:extLst>
              <a:ext uri="{FF2B5EF4-FFF2-40B4-BE49-F238E27FC236}">
                <a16:creationId xmlns:a16="http://schemas.microsoft.com/office/drawing/2014/main" id="{38790BE2-3C50-5344-9E3F-45E0EC2A2ACA}"/>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07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FD4D2-FCDC-3A4B-958C-99F9124164CD}"/>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88D302-F918-4577-A617-5FA253F5922D}"/>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What Should Journalists Keep In Mind When Collaborating With CSOs?</a:t>
            </a:r>
          </a:p>
        </p:txBody>
      </p:sp>
      <p:sp>
        <p:nvSpPr>
          <p:cNvPr id="3" name="Content Placeholder 2">
            <a:extLst>
              <a:ext uri="{FF2B5EF4-FFF2-40B4-BE49-F238E27FC236}">
                <a16:creationId xmlns:a16="http://schemas.microsoft.com/office/drawing/2014/main" id="{32472882-DB42-413A-A387-0A0E137DD9C4}"/>
              </a:ext>
            </a:extLst>
          </p:cNvPr>
          <p:cNvSpPr>
            <a:spLocks noGrp="1"/>
          </p:cNvSpPr>
          <p:nvPr>
            <p:ph idx="1"/>
          </p:nvPr>
        </p:nvSpPr>
        <p:spPr>
          <a:xfrm>
            <a:off x="838200" y="1471091"/>
            <a:ext cx="10515600" cy="4843984"/>
          </a:xfrm>
        </p:spPr>
        <p:txBody>
          <a:bodyPr anchor="ctr" anchorCtr="0">
            <a:normAutofit/>
          </a:bodyPr>
          <a:lstStyle/>
          <a:p>
            <a:r>
              <a:rPr lang="en-US" sz="2200" b="1" dirty="0">
                <a:solidFill>
                  <a:srgbClr val="0E487E"/>
                </a:solidFill>
                <a:effectLst/>
                <a:latin typeface="Source Sans Pro Semibold" panose="020B0503030403020204" pitchFamily="34" charset="0"/>
                <a:ea typeface="Source Sans Pro Semibold" panose="020B0503030403020204" pitchFamily="34" charset="0"/>
              </a:rPr>
              <a:t>CSOs want to promote their work and message through the media</a:t>
            </a:r>
          </a:p>
          <a:p>
            <a:r>
              <a:rPr lang="en-US" sz="2200" b="1" dirty="0">
                <a:solidFill>
                  <a:srgbClr val="0E487E"/>
                </a:solidFill>
                <a:latin typeface="Source Sans Pro Semibold" panose="020B0503030403020204" pitchFamily="34" charset="0"/>
                <a:ea typeface="Source Sans Pro Semibold" panose="020B0503030403020204" pitchFamily="34" charset="0"/>
              </a:rPr>
              <a:t>Ready-made content from CSOs should be used as a starting point for reporting, </a:t>
            </a:r>
          </a:p>
          <a:p>
            <a:pPr marL="0" indent="0">
              <a:buNone/>
            </a:pPr>
            <a:r>
              <a:rPr lang="en-US" sz="2200" b="1" dirty="0">
                <a:solidFill>
                  <a:srgbClr val="0E487E"/>
                </a:solidFill>
                <a:latin typeface="Source Sans Pro Semibold" panose="020B0503030403020204" pitchFamily="34" charset="0"/>
                <a:ea typeface="Source Sans Pro Semibold" panose="020B0503030403020204" pitchFamily="34" charset="0"/>
              </a:rPr>
              <a:t>     not as a news story</a:t>
            </a:r>
          </a:p>
          <a:p>
            <a:r>
              <a:rPr lang="en-US" sz="2200" b="1" dirty="0">
                <a:solidFill>
                  <a:srgbClr val="0E487E"/>
                </a:solidFill>
                <a:latin typeface="Source Sans Pro Semibold" panose="020B0503030403020204" pitchFamily="34" charset="0"/>
                <a:ea typeface="Source Sans Pro Semibold" panose="020B0503030403020204" pitchFamily="34" charset="0"/>
              </a:rPr>
              <a:t>CSOs may have limitations due to the priorities or concerns of their donors</a:t>
            </a:r>
          </a:p>
          <a:p>
            <a:r>
              <a:rPr lang="en-US" sz="2200" b="1" dirty="0">
                <a:solidFill>
                  <a:srgbClr val="0E487E"/>
                </a:solidFill>
                <a:latin typeface="Source Sans Pro Semibold" panose="020B0503030403020204" pitchFamily="34" charset="0"/>
                <a:ea typeface="Source Sans Pro Semibold" panose="020B0503030403020204" pitchFamily="34" charset="0"/>
              </a:rPr>
              <a:t>CSOs may have biases and be guided by opinions rather than facts</a:t>
            </a:r>
          </a:p>
        </p:txBody>
      </p:sp>
      <p:sp>
        <p:nvSpPr>
          <p:cNvPr id="5" name="Rectangle 4">
            <a:extLst>
              <a:ext uri="{FF2B5EF4-FFF2-40B4-BE49-F238E27FC236}">
                <a16:creationId xmlns:a16="http://schemas.microsoft.com/office/drawing/2014/main" id="{A775ECCF-41E2-2140-9BF3-8831E2DD022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674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B5E5B7-CA51-1943-B352-34122681BA0A}"/>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6A723F-37F3-4A65-BD6F-005C64BBC8A4}"/>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Small Group Discussion</a:t>
            </a:r>
          </a:p>
        </p:txBody>
      </p:sp>
      <p:sp>
        <p:nvSpPr>
          <p:cNvPr id="3" name="Content Placeholder 2">
            <a:extLst>
              <a:ext uri="{FF2B5EF4-FFF2-40B4-BE49-F238E27FC236}">
                <a16:creationId xmlns:a16="http://schemas.microsoft.com/office/drawing/2014/main" id="{E2DB9128-F642-4F0C-AC35-45D0ACE091F8}"/>
              </a:ext>
            </a:extLst>
          </p:cNvPr>
          <p:cNvSpPr>
            <a:spLocks noGrp="1"/>
          </p:cNvSpPr>
          <p:nvPr>
            <p:ph idx="1"/>
          </p:nvPr>
        </p:nvSpPr>
        <p:spPr>
          <a:xfrm>
            <a:off x="838200" y="1471091"/>
            <a:ext cx="10515600" cy="4843984"/>
          </a:xfrm>
        </p:spPr>
        <p:txBody>
          <a:bodyPr anchor="ctr" anchorCtr="0"/>
          <a:lstStyle/>
          <a:p>
            <a:pPr>
              <a:lnSpc>
                <a:spcPct val="107000"/>
              </a:lnSpc>
              <a:spcBef>
                <a:spcPts val="0"/>
              </a:spcBef>
            </a:pPr>
            <a:r>
              <a:rPr lang="en-US" sz="2200" b="1"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Question for journalists: </a:t>
            </a:r>
          </a:p>
          <a:p>
            <a:pPr marL="0" indent="0">
              <a:lnSpc>
                <a:spcPct val="107000"/>
              </a:lnSpc>
              <a:spcBef>
                <a:spcPts val="0"/>
              </a:spcBef>
              <a:buNone/>
            </a:pPr>
            <a:r>
              <a:rPr lang="en-US" sz="2400" b="1" dirty="0">
                <a:solidFill>
                  <a:srgbClr val="0E487E"/>
                </a:solidFill>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What do you wish CSOs understood about your work?</a:t>
            </a:r>
          </a:p>
          <a:p>
            <a:pPr marL="0" indent="0">
              <a:lnSpc>
                <a:spcPct val="107000"/>
              </a:lnSpc>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b="1"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Question </a:t>
            </a:r>
            <a:r>
              <a:rPr lang="en-US" sz="2200" b="1" dirty="0">
                <a:solidFill>
                  <a:srgbClr val="0E487E"/>
                </a:solidFill>
                <a:latin typeface="Calibri" panose="020F0502020204030204" pitchFamily="34" charset="0"/>
                <a:ea typeface="Calibri" panose="020F0502020204030204" pitchFamily="34" charset="0"/>
                <a:cs typeface="Times New Roman" panose="02020603050405020304" pitchFamily="18" charset="0"/>
              </a:rPr>
              <a:t>for </a:t>
            </a:r>
            <a:r>
              <a:rPr lang="en-US" sz="2200" b="1"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CSOs: </a:t>
            </a:r>
          </a:p>
          <a:p>
            <a:pPr marL="0" indent="0">
              <a:lnSpc>
                <a:spcPct val="107000"/>
              </a:lnSpc>
              <a:spcBef>
                <a:spcPts val="0"/>
              </a:spcBef>
              <a:buNone/>
            </a:pPr>
            <a:r>
              <a:rPr lang="en-US" sz="2400" b="1" dirty="0">
                <a:solidFill>
                  <a:srgbClr val="0E487E"/>
                </a:solidFill>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What do you wish journalists understood about your work?</a:t>
            </a:r>
          </a:p>
          <a:p>
            <a:pPr marL="0" indent="0">
              <a:lnSpc>
                <a:spcPct val="107000"/>
              </a:lnSpc>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b="1"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Question </a:t>
            </a:r>
            <a:r>
              <a:rPr lang="en-US" sz="2200" b="1" dirty="0">
                <a:solidFill>
                  <a:srgbClr val="0E487E"/>
                </a:solidFill>
                <a:latin typeface="Calibri" panose="020F0502020204030204" pitchFamily="34" charset="0"/>
                <a:ea typeface="Calibri" panose="020F0502020204030204" pitchFamily="34" charset="0"/>
                <a:cs typeface="Times New Roman" panose="02020603050405020304" pitchFamily="18" charset="0"/>
              </a:rPr>
              <a:t>for</a:t>
            </a:r>
            <a:r>
              <a:rPr lang="en-US" sz="2200" b="1" dirty="0">
                <a:solidFill>
                  <a:srgbClr val="0E487E"/>
                </a:solidFill>
                <a:effectLst/>
                <a:latin typeface="Calibri" panose="020F0502020204030204" pitchFamily="34" charset="0"/>
                <a:ea typeface="Calibri" panose="020F0502020204030204" pitchFamily="34" charset="0"/>
                <a:cs typeface="Times New Roman" panose="02020603050405020304" pitchFamily="18" charset="0"/>
              </a:rPr>
              <a:t> both: </a:t>
            </a:r>
          </a:p>
          <a:p>
            <a:pPr marL="0" indent="0">
              <a:lnSpc>
                <a:spcPct val="107000"/>
              </a:lnSpc>
              <a:spcBef>
                <a:spcPts val="0"/>
              </a:spcBef>
              <a:buNone/>
            </a:pPr>
            <a:r>
              <a:rPr lang="en-US" sz="2400" b="1" dirty="0">
                <a:solidFill>
                  <a:srgbClr val="0E487E"/>
                </a:solidFill>
                <a:latin typeface="Calibri" panose="020F0502020204030204" pitchFamily="34" charset="0"/>
                <a:cs typeface="Times New Roman" panose="02020603050405020304" pitchFamily="18" charset="0"/>
              </a:rPr>
              <a:t>    </a:t>
            </a:r>
            <a:r>
              <a:rPr lang="en-US" sz="2000" dirty="0">
                <a:effectLst/>
              </a:rPr>
              <a:t>What goals do journalists and CSOs share?</a:t>
            </a:r>
          </a:p>
        </p:txBody>
      </p:sp>
      <p:sp>
        <p:nvSpPr>
          <p:cNvPr id="5" name="Rectangle 4">
            <a:extLst>
              <a:ext uri="{FF2B5EF4-FFF2-40B4-BE49-F238E27FC236}">
                <a16:creationId xmlns:a16="http://schemas.microsoft.com/office/drawing/2014/main" id="{4D104AD4-63BD-8649-9ABB-3500B5793A6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chair&#10;&#10;Description automatically generated">
            <a:extLst>
              <a:ext uri="{FF2B5EF4-FFF2-40B4-BE49-F238E27FC236}">
                <a16:creationId xmlns:a16="http://schemas.microsoft.com/office/drawing/2014/main" id="{06DDECF4-705E-BA45-B2FC-3D71B3E69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582" y="3666564"/>
            <a:ext cx="3678973" cy="2429809"/>
          </a:xfrm>
          <a:prstGeom prst="rect">
            <a:avLst/>
          </a:prstGeom>
        </p:spPr>
      </p:pic>
    </p:spTree>
    <p:extLst>
      <p:ext uri="{BB962C8B-B14F-4D97-AF65-F5344CB8AC3E}">
        <p14:creationId xmlns:p14="http://schemas.microsoft.com/office/powerpoint/2010/main" val="106815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1E6E65-6947-F24D-91DA-2E4A90F2D62C}"/>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E485BF3-BEBD-914A-A7C3-BB14E0673852}"/>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5" name="Title 1">
            <a:extLst>
              <a:ext uri="{FF2B5EF4-FFF2-40B4-BE49-F238E27FC236}">
                <a16:creationId xmlns:a16="http://schemas.microsoft.com/office/drawing/2014/main" id="{365083CD-D550-2849-8D19-B82E0A7F5B7A}"/>
              </a:ext>
            </a:extLst>
          </p:cNvPr>
          <p:cNvSpPr txBox="1">
            <a:spLocks/>
          </p:cNvSpPr>
          <p:nvPr/>
        </p:nvSpPr>
        <p:spPr>
          <a:xfrm>
            <a:off x="1806838" y="2266416"/>
            <a:ext cx="8233327" cy="2214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Respecting Our Differences: </a:t>
            </a:r>
            <a:b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Forming a Productive Partnership</a:t>
            </a:r>
          </a:p>
        </p:txBody>
      </p:sp>
      <p:sp>
        <p:nvSpPr>
          <p:cNvPr id="6" name="Rectangle 5">
            <a:extLst>
              <a:ext uri="{FF2B5EF4-FFF2-40B4-BE49-F238E27FC236}">
                <a16:creationId xmlns:a16="http://schemas.microsoft.com/office/drawing/2014/main" id="{2432AE70-6A01-7E42-AF52-B2902DC7E357}"/>
              </a:ext>
            </a:extLst>
          </p:cNvPr>
          <p:cNvSpPr/>
          <p:nvPr/>
        </p:nvSpPr>
        <p:spPr>
          <a:xfrm>
            <a:off x="504825" y="626520"/>
            <a:ext cx="1781482"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B3693E8-7511-3945-9F93-6CEEE2AAC606}"/>
              </a:ext>
            </a:extLst>
          </p:cNvPr>
          <p:cNvSpPr/>
          <p:nvPr/>
        </p:nvSpPr>
        <p:spPr>
          <a:xfrm>
            <a:off x="504824" y="718071"/>
            <a:ext cx="1781482" cy="369332"/>
          </a:xfrm>
          <a:prstGeom prst="rect">
            <a:avLst/>
          </a:prstGeom>
        </p:spPr>
        <p:txBody>
          <a:bodyPr wrap="square">
            <a:spAutoFit/>
          </a:bodyPr>
          <a:lstStyle/>
          <a:p>
            <a:pPr algn="ctr"/>
            <a:r>
              <a:rPr lang="en-US" b="1"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PART TWO</a:t>
            </a:r>
            <a:endParaRPr lang="en-US"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11" name="Rectangle 10">
            <a:extLst>
              <a:ext uri="{FF2B5EF4-FFF2-40B4-BE49-F238E27FC236}">
                <a16:creationId xmlns:a16="http://schemas.microsoft.com/office/drawing/2014/main" id="{AADEFC5C-11F0-C740-BBB8-7EA24615E8CA}"/>
              </a:ext>
            </a:extLst>
          </p:cNvPr>
          <p:cNvSpPr/>
          <p:nvPr/>
        </p:nvSpPr>
        <p:spPr>
          <a:xfrm>
            <a:off x="7727970" y="4816965"/>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70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430B4-CF75-AE4C-A15C-62DA27B0589A}"/>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8D3A144-5150-9243-B2ED-2BC4F1EB3420}"/>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5" name="Title 1">
            <a:extLst>
              <a:ext uri="{FF2B5EF4-FFF2-40B4-BE49-F238E27FC236}">
                <a16:creationId xmlns:a16="http://schemas.microsoft.com/office/drawing/2014/main" id="{837BB0B8-1958-B64D-9682-CDAF74448FF3}"/>
              </a:ext>
            </a:extLst>
          </p:cNvPr>
          <p:cNvSpPr txBox="1">
            <a:spLocks/>
          </p:cNvSpPr>
          <p:nvPr/>
        </p:nvSpPr>
        <p:spPr>
          <a:xfrm>
            <a:off x="1964296" y="1063679"/>
            <a:ext cx="8233327"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How Can CSOs Work Effectively With the Media?</a:t>
            </a:r>
          </a:p>
        </p:txBody>
      </p:sp>
      <p:sp>
        <p:nvSpPr>
          <p:cNvPr id="8" name="Rectangle 7">
            <a:extLst>
              <a:ext uri="{FF2B5EF4-FFF2-40B4-BE49-F238E27FC236}">
                <a16:creationId xmlns:a16="http://schemas.microsoft.com/office/drawing/2014/main" id="{37ED12E6-3858-1641-A165-8A214FD864AF}"/>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10BBF29-0B30-6A46-B964-D5AC1F7CE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2759550"/>
            <a:ext cx="6015540" cy="3964396"/>
          </a:xfrm>
          <a:prstGeom prst="rect">
            <a:avLst/>
          </a:prstGeom>
        </p:spPr>
      </p:pic>
    </p:spTree>
    <p:extLst>
      <p:ext uri="{BB962C8B-B14F-4D97-AF65-F5344CB8AC3E}">
        <p14:creationId xmlns:p14="http://schemas.microsoft.com/office/powerpoint/2010/main" val="112495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5E909A-4A00-F640-842F-9E1389210349}"/>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FD10C1-BA7E-4CB9-A039-381EB21B4A57}"/>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Learn the Media Landscape</a:t>
            </a:r>
          </a:p>
        </p:txBody>
      </p:sp>
      <p:sp>
        <p:nvSpPr>
          <p:cNvPr id="3" name="Content Placeholder 2">
            <a:extLst>
              <a:ext uri="{FF2B5EF4-FFF2-40B4-BE49-F238E27FC236}">
                <a16:creationId xmlns:a16="http://schemas.microsoft.com/office/drawing/2014/main" id="{7014BFF6-AD11-4B48-955C-2A1A2EEB6BF9}"/>
              </a:ext>
            </a:extLst>
          </p:cNvPr>
          <p:cNvSpPr>
            <a:spLocks noGrp="1"/>
          </p:cNvSpPr>
          <p:nvPr>
            <p:ph idx="1"/>
          </p:nvPr>
        </p:nvSpPr>
        <p:spPr>
          <a:xfrm>
            <a:off x="838200" y="1471092"/>
            <a:ext cx="10515600" cy="4843984"/>
          </a:xfrm>
        </p:spPr>
        <p:txBody>
          <a:bodyPr anchor="ctr" anchorCtr="0">
            <a:normAutofit/>
          </a:bodyPr>
          <a:lstStyle/>
          <a:p>
            <a:r>
              <a:rPr lang="en-US" sz="2000" b="1" dirty="0">
                <a:solidFill>
                  <a:srgbClr val="0E487E"/>
                </a:solidFill>
                <a:latin typeface="Source Sans Pro Semibold" panose="020B0503030403020204" pitchFamily="34" charset="0"/>
                <a:ea typeface="Source Sans Pro Semibold" panose="020B0503030403020204" pitchFamily="34" charset="0"/>
              </a:rPr>
              <a:t>Not all media are the same. Study different media outlets and learn what they </a:t>
            </a:r>
          </a:p>
          <a:p>
            <a:pPr marL="0" indent="0">
              <a:buNone/>
            </a:pPr>
            <a:r>
              <a:rPr lang="en-US" sz="2000" b="1" dirty="0">
                <a:solidFill>
                  <a:srgbClr val="0E487E"/>
                </a:solidFill>
                <a:latin typeface="Source Sans Pro Semibold" panose="020B0503030403020204" pitchFamily="34" charset="0"/>
                <a:ea typeface="Source Sans Pro Semibold" panose="020B0503030403020204" pitchFamily="34" charset="0"/>
              </a:rPr>
              <a:t>     cover and who their audience includes</a:t>
            </a:r>
          </a:p>
          <a:p>
            <a:pPr marL="0" indent="0">
              <a:buNone/>
            </a:pPr>
            <a:endParaRPr lang="en-US" sz="2200" b="1" dirty="0">
              <a:solidFill>
                <a:srgbClr val="0E487E"/>
              </a:solidFill>
              <a:latin typeface="Source Sans Pro Semibold" panose="020B0503030403020204" pitchFamily="34" charset="0"/>
              <a:ea typeface="Source Sans Pro Semibold" panose="020B0503030403020204" pitchFamily="34" charset="0"/>
            </a:endParaRPr>
          </a:p>
          <a:p>
            <a:r>
              <a:rPr lang="en-US" sz="2000" b="1" dirty="0">
                <a:solidFill>
                  <a:srgbClr val="0E487E"/>
                </a:solidFill>
                <a:latin typeface="Source Sans Pro Semibold" panose="020B0503030403020204" pitchFamily="34" charset="0"/>
                <a:ea typeface="Source Sans Pro Semibold" panose="020B0503030403020204" pitchFamily="34" charset="0"/>
              </a:rPr>
              <a:t>Build a media database:</a:t>
            </a:r>
          </a:p>
          <a:p>
            <a:pPr lvl="1"/>
            <a:r>
              <a:rPr lang="en-US" sz="1800" dirty="0">
                <a:latin typeface="Source Sans Pro" panose="020B0503030403020204" pitchFamily="34" charset="0"/>
                <a:ea typeface="Source Sans Pro" panose="020B0503030403020204" pitchFamily="34" charset="0"/>
              </a:rPr>
              <a:t>Determine which media outlets are most relevant to your target audience</a:t>
            </a:r>
          </a:p>
          <a:p>
            <a:pPr lvl="1"/>
            <a:r>
              <a:rPr lang="en-US" sz="1800" dirty="0">
                <a:latin typeface="Source Sans Pro" panose="020B0503030403020204" pitchFamily="34" charset="0"/>
                <a:ea typeface="Source Sans Pro" panose="020B0503030403020204" pitchFamily="34" charset="0"/>
              </a:rPr>
              <a:t>Identify journalists or programs that cover topics related to your work</a:t>
            </a:r>
          </a:p>
          <a:p>
            <a:pPr marL="914400" lvl="2" indent="0">
              <a:buNone/>
            </a:pPr>
            <a:endParaRPr lang="en-US" sz="1800" i="1" dirty="0">
              <a:latin typeface="Source Sans Pro" panose="020B0503030403020204" pitchFamily="34" charset="0"/>
              <a:ea typeface="Source Sans Pro" panose="020B0503030403020204" pitchFamily="34" charset="0"/>
            </a:endParaRPr>
          </a:p>
          <a:p>
            <a:pPr marL="914400" lvl="2" indent="0">
              <a:buNone/>
            </a:pPr>
            <a:r>
              <a:rPr lang="en-US" sz="1800" i="1" dirty="0">
                <a:latin typeface="Source Sans Pro" panose="020B0503030403020204" pitchFamily="34" charset="0"/>
                <a:ea typeface="Source Sans Pro" panose="020B0503030403020204" pitchFamily="34" charset="0"/>
              </a:rPr>
              <a:t>For example, if you work around health care advocacy, identify credible and </a:t>
            </a:r>
            <a:br>
              <a:rPr lang="en-US" sz="1800" i="1" dirty="0">
                <a:latin typeface="Source Sans Pro" panose="020B0503030403020204" pitchFamily="34" charset="0"/>
                <a:ea typeface="Source Sans Pro" panose="020B0503030403020204" pitchFamily="34" charset="0"/>
              </a:rPr>
            </a:br>
            <a:r>
              <a:rPr lang="en-US" sz="1800" i="1" dirty="0">
                <a:latin typeface="Source Sans Pro" panose="020B0503030403020204" pitchFamily="34" charset="0"/>
                <a:ea typeface="Source Sans Pro" panose="020B0503030403020204" pitchFamily="34" charset="0"/>
              </a:rPr>
              <a:t>fair-minded health reporters or target a radio show about health</a:t>
            </a:r>
          </a:p>
          <a:p>
            <a:pPr marL="914400" lvl="2" indent="0">
              <a:buNone/>
            </a:pPr>
            <a:endParaRPr lang="en-US" sz="1800" i="1" dirty="0">
              <a:latin typeface="Source Sans Pro" panose="020B0503030403020204" pitchFamily="34" charset="0"/>
              <a:ea typeface="Source Sans Pro" panose="020B0503030403020204" pitchFamily="34" charset="0"/>
            </a:endParaRPr>
          </a:p>
          <a:p>
            <a:pPr lvl="1"/>
            <a:r>
              <a:rPr lang="en-US" sz="1800" dirty="0">
                <a:latin typeface="Source Sans Pro" panose="020B0503030403020204" pitchFamily="34" charset="0"/>
                <a:ea typeface="Source Sans Pro" panose="020B0503030403020204" pitchFamily="34" charset="0"/>
              </a:rPr>
              <a:t>Ascertain whether any outlets have a perceived–or actual–bias. Will this bias affect whether your topic receives fair or accurate coverage?</a:t>
            </a:r>
            <a:endParaRPr lang="en-US" sz="1800" dirty="0"/>
          </a:p>
        </p:txBody>
      </p:sp>
      <p:sp>
        <p:nvSpPr>
          <p:cNvPr id="5" name="Rectangle 4">
            <a:extLst>
              <a:ext uri="{FF2B5EF4-FFF2-40B4-BE49-F238E27FC236}">
                <a16:creationId xmlns:a16="http://schemas.microsoft.com/office/drawing/2014/main" id="{AE15D04A-A62F-2E44-9EAA-78365B7C7578}"/>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899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6A768-FA78-7D40-B9D8-F1904A76CE12}"/>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E92C06-3025-4E74-9AD0-DA71B956FED8}"/>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Hopes and Hesitations Activity</a:t>
            </a:r>
          </a:p>
        </p:txBody>
      </p:sp>
      <p:sp>
        <p:nvSpPr>
          <p:cNvPr id="3" name="Content Placeholder 2">
            <a:extLst>
              <a:ext uri="{FF2B5EF4-FFF2-40B4-BE49-F238E27FC236}">
                <a16:creationId xmlns:a16="http://schemas.microsoft.com/office/drawing/2014/main" id="{61DF595C-0F7A-48F0-8C3E-40469231D0BD}"/>
              </a:ext>
            </a:extLst>
          </p:cNvPr>
          <p:cNvSpPr>
            <a:spLocks noGrp="1"/>
          </p:cNvSpPr>
          <p:nvPr>
            <p:ph idx="1"/>
          </p:nvPr>
        </p:nvSpPr>
        <p:spPr>
          <a:xfrm>
            <a:off x="838200" y="1471092"/>
            <a:ext cx="10515600" cy="4843984"/>
          </a:xfrm>
        </p:spPr>
        <p:txBody>
          <a:bodyPr anchor="ctr" anchorCtr="0">
            <a:noAutofit/>
          </a:bodyPr>
          <a:lstStyle/>
          <a:p>
            <a:r>
              <a:rPr lang="en-US" sz="1900" b="1" dirty="0">
                <a:solidFill>
                  <a:srgbClr val="0E487E"/>
                </a:solidFill>
                <a:latin typeface="Source Sans Pro Semibold" panose="020B0503030403020204" pitchFamily="34" charset="0"/>
                <a:ea typeface="Source Sans Pro Semibold" panose="020B0503030403020204" pitchFamily="34" charset="0"/>
              </a:rPr>
              <a:t>My overall hope or goal for this workshop is… </a:t>
            </a:r>
          </a:p>
          <a:p>
            <a:r>
              <a:rPr lang="en-US" sz="1900" b="1" dirty="0">
                <a:solidFill>
                  <a:srgbClr val="0E487E"/>
                </a:solidFill>
                <a:latin typeface="Source Sans Pro Semibold" panose="020B0503030403020204" pitchFamily="34" charset="0"/>
                <a:ea typeface="Source Sans Pro Semibold" panose="020B0503030403020204" pitchFamily="34" charset="0"/>
              </a:rPr>
              <a:t>Right now, I feel hesitant about… </a:t>
            </a:r>
          </a:p>
          <a:p>
            <a:r>
              <a:rPr lang="en-US" sz="1900" b="1" dirty="0">
                <a:solidFill>
                  <a:srgbClr val="0E487E"/>
                </a:solidFill>
                <a:latin typeface="Source Sans Pro Semibold" panose="020B0503030403020204" pitchFamily="34" charset="0"/>
                <a:ea typeface="Source Sans Pro Semibold" panose="020B0503030403020204" pitchFamily="34" charset="0"/>
              </a:rPr>
              <a:t>I am concerned about being asked… </a:t>
            </a:r>
          </a:p>
          <a:p>
            <a:r>
              <a:rPr lang="en-US" sz="1900" b="1" dirty="0">
                <a:solidFill>
                  <a:srgbClr val="0E487E"/>
                </a:solidFill>
                <a:latin typeface="Source Sans Pro Semibold" panose="020B0503030403020204" pitchFamily="34" charset="0"/>
                <a:ea typeface="Source Sans Pro Semibold" panose="020B0503030403020204" pitchFamily="34" charset="0"/>
              </a:rPr>
              <a:t>I feel uncomfortable discussing… </a:t>
            </a:r>
          </a:p>
          <a:p>
            <a:r>
              <a:rPr lang="en-US" sz="1900" b="1" dirty="0">
                <a:solidFill>
                  <a:srgbClr val="0E487E"/>
                </a:solidFill>
                <a:latin typeface="Source Sans Pro Semibold" panose="020B0503030403020204" pitchFamily="34" charset="0"/>
                <a:ea typeface="Source Sans Pro Semibold" panose="020B0503030403020204" pitchFamily="34" charset="0"/>
              </a:rPr>
              <a:t>During the workshop, I hope that I will be able to… </a:t>
            </a:r>
          </a:p>
          <a:p>
            <a:r>
              <a:rPr lang="en-US" sz="1900" b="1" dirty="0">
                <a:solidFill>
                  <a:srgbClr val="0E487E"/>
                </a:solidFill>
                <a:latin typeface="Source Sans Pro Semibold" panose="020B0503030403020204" pitchFamily="34" charset="0"/>
                <a:ea typeface="Source Sans Pro Semibold" panose="020B0503030403020204" pitchFamily="34" charset="0"/>
              </a:rPr>
              <a:t>At the end of this workshop, I hope that I… </a:t>
            </a:r>
          </a:p>
        </p:txBody>
      </p:sp>
      <p:sp>
        <p:nvSpPr>
          <p:cNvPr id="5" name="Rectangle 4">
            <a:extLst>
              <a:ext uri="{FF2B5EF4-FFF2-40B4-BE49-F238E27FC236}">
                <a16:creationId xmlns:a16="http://schemas.microsoft.com/office/drawing/2014/main" id="{BBEB1137-35AD-9B48-8BDA-45F3DBE0D755}"/>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202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B45953-AF40-C242-AD8B-6FE9A077DA8D}"/>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FD10C1-BA7E-4CB9-A039-381EB21B4A57}"/>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Learn How to Evaluate News Sources</a:t>
            </a:r>
          </a:p>
        </p:txBody>
      </p:sp>
      <p:sp>
        <p:nvSpPr>
          <p:cNvPr id="3" name="Content Placeholder 2">
            <a:extLst>
              <a:ext uri="{FF2B5EF4-FFF2-40B4-BE49-F238E27FC236}">
                <a16:creationId xmlns:a16="http://schemas.microsoft.com/office/drawing/2014/main" id="{7014BFF6-AD11-4B48-955C-2A1A2EEB6BF9}"/>
              </a:ext>
            </a:extLst>
          </p:cNvPr>
          <p:cNvSpPr>
            <a:spLocks noGrp="1"/>
          </p:cNvSpPr>
          <p:nvPr>
            <p:ph idx="1"/>
          </p:nvPr>
        </p:nvSpPr>
        <p:spPr>
          <a:xfrm>
            <a:off x="838200" y="1471091"/>
            <a:ext cx="10515600" cy="4843984"/>
          </a:xfrm>
        </p:spPr>
        <p:txBody>
          <a:bodyPr anchor="ctr" anchorCtr="0"/>
          <a:lstStyle/>
          <a:p>
            <a:r>
              <a:rPr lang="en-US" sz="2200" b="1" dirty="0">
                <a:solidFill>
                  <a:srgbClr val="0E487E"/>
                </a:solidFill>
                <a:latin typeface="Source Sans Pro Semibold" panose="020B0503030403020204" pitchFamily="34" charset="0"/>
                <a:ea typeface="Source Sans Pro Semibold" panose="020B0503030403020204" pitchFamily="34" charset="0"/>
              </a:rPr>
              <a:t>Verify that the source is credible</a:t>
            </a:r>
          </a:p>
          <a:p>
            <a:r>
              <a:rPr lang="en-US" sz="2200" b="1" dirty="0">
                <a:solidFill>
                  <a:srgbClr val="0E487E"/>
                </a:solidFill>
                <a:latin typeface="Source Sans Pro Semibold" panose="020B0503030403020204" pitchFamily="34" charset="0"/>
                <a:ea typeface="Source Sans Pro Semibold" panose="020B0503030403020204" pitchFamily="34" charset="0"/>
              </a:rPr>
              <a:t>Read beyond the headline</a:t>
            </a:r>
          </a:p>
          <a:p>
            <a:r>
              <a:rPr lang="en-US" sz="2200" b="1" dirty="0">
                <a:solidFill>
                  <a:srgbClr val="0E487E"/>
                </a:solidFill>
                <a:latin typeface="Source Sans Pro Semibold" panose="020B0503030403020204" pitchFamily="34" charset="0"/>
                <a:ea typeface="Source Sans Pro Semibold" panose="020B0503030403020204" pitchFamily="34" charset="0"/>
              </a:rPr>
              <a:t>Corroborate with other sources</a:t>
            </a:r>
          </a:p>
          <a:p>
            <a:r>
              <a:rPr lang="en-US" sz="2200" b="1" dirty="0">
                <a:solidFill>
                  <a:srgbClr val="0E487E"/>
                </a:solidFill>
                <a:latin typeface="Source Sans Pro Semibold" panose="020B0503030403020204" pitchFamily="34" charset="0"/>
                <a:ea typeface="Source Sans Pro Semibold" panose="020B0503030403020204" pitchFamily="34" charset="0"/>
              </a:rPr>
              <a:t>Check the date</a:t>
            </a:r>
          </a:p>
          <a:p>
            <a:r>
              <a:rPr lang="en-US" sz="2200" b="1" dirty="0">
                <a:solidFill>
                  <a:srgbClr val="0E487E"/>
                </a:solidFill>
                <a:latin typeface="Source Sans Pro Semibold" panose="020B0503030403020204" pitchFamily="34" charset="0"/>
                <a:ea typeface="Source Sans Pro Semibold" panose="020B0503030403020204" pitchFamily="34" charset="0"/>
              </a:rPr>
              <a:t>Research the author</a:t>
            </a:r>
          </a:p>
          <a:p>
            <a:r>
              <a:rPr lang="en-US" sz="2200" b="1" dirty="0">
                <a:solidFill>
                  <a:srgbClr val="0E487E"/>
                </a:solidFill>
                <a:latin typeface="Source Sans Pro Semibold" panose="020B0503030403020204" pitchFamily="34" charset="0"/>
                <a:ea typeface="Source Sans Pro Semibold" panose="020B0503030403020204" pitchFamily="34" charset="0"/>
              </a:rPr>
              <a:t>Consult with colleagues who work on the same topic</a:t>
            </a:r>
          </a:p>
        </p:txBody>
      </p:sp>
      <p:sp>
        <p:nvSpPr>
          <p:cNvPr id="5" name="Rectangle 4">
            <a:extLst>
              <a:ext uri="{FF2B5EF4-FFF2-40B4-BE49-F238E27FC236}">
                <a16:creationId xmlns:a16="http://schemas.microsoft.com/office/drawing/2014/main" id="{1E6B3CF0-C982-BB44-8EF0-BB4057165ADF}"/>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5569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4D53B1-0776-5B40-B6AD-2689FCBF8EC1}"/>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FD10C1-BA7E-4CB9-A039-381EB21B4A57}"/>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Know Why Your Work Is Newsworthy</a:t>
            </a:r>
          </a:p>
        </p:txBody>
      </p:sp>
      <p:sp>
        <p:nvSpPr>
          <p:cNvPr id="3" name="Content Placeholder 2">
            <a:extLst>
              <a:ext uri="{FF2B5EF4-FFF2-40B4-BE49-F238E27FC236}">
                <a16:creationId xmlns:a16="http://schemas.microsoft.com/office/drawing/2014/main" id="{7014BFF6-AD11-4B48-955C-2A1A2EEB6BF9}"/>
              </a:ext>
            </a:extLst>
          </p:cNvPr>
          <p:cNvSpPr>
            <a:spLocks noGrp="1"/>
          </p:cNvSpPr>
          <p:nvPr>
            <p:ph idx="1"/>
          </p:nvPr>
        </p:nvSpPr>
        <p:spPr>
          <a:xfrm>
            <a:off x="838200" y="1471091"/>
            <a:ext cx="10515600" cy="4843984"/>
          </a:xfrm>
        </p:spPr>
        <p:txBody>
          <a:bodyPr anchor="ctr" anchorCtr="0"/>
          <a:lstStyle/>
          <a:p>
            <a:r>
              <a:rPr lang="en-US" sz="2200" b="1" dirty="0">
                <a:solidFill>
                  <a:srgbClr val="0E487E"/>
                </a:solidFill>
                <a:latin typeface="Source Sans Pro Semibold" panose="020B0503030403020204" pitchFamily="34" charset="0"/>
                <a:ea typeface="Source Sans Pro Semibold" panose="020B0503030403020204" pitchFamily="34" charset="0"/>
              </a:rPr>
              <a:t>Significantly impacts people’s lives today</a:t>
            </a:r>
          </a:p>
          <a:p>
            <a:pPr marL="457200" lvl="1" indent="0">
              <a:buNone/>
            </a:pPr>
            <a:r>
              <a:rPr lang="en-US" sz="2000" dirty="0">
                <a:latin typeface="Source Sans Pro" panose="020B0503030403020204" pitchFamily="34" charset="0"/>
                <a:ea typeface="Source Sans Pro" panose="020B0503030403020204" pitchFamily="34" charset="0"/>
              </a:rPr>
              <a:t>New: discoveries, developments, changes</a:t>
            </a:r>
          </a:p>
          <a:p>
            <a:r>
              <a:rPr lang="en-US" sz="2200" b="1" dirty="0">
                <a:solidFill>
                  <a:srgbClr val="0E487E"/>
                </a:solidFill>
                <a:latin typeface="Source Sans Pro Semibold" panose="020B0503030403020204" pitchFamily="34" charset="0"/>
                <a:ea typeface="Source Sans Pro Semibold" panose="020B0503030403020204" pitchFamily="34" charset="0"/>
              </a:rPr>
              <a:t>Involves or affects leaders</a:t>
            </a:r>
          </a:p>
          <a:p>
            <a:r>
              <a:rPr lang="en-US" sz="2200" b="1" dirty="0">
                <a:solidFill>
                  <a:srgbClr val="0E487E"/>
                </a:solidFill>
                <a:latin typeface="Source Sans Pro Semibold" panose="020B0503030403020204" pitchFamily="34" charset="0"/>
                <a:ea typeface="Source Sans Pro Semibold" panose="020B0503030403020204" pitchFamily="34" charset="0"/>
              </a:rPr>
              <a:t>Deals with human interest </a:t>
            </a:r>
          </a:p>
          <a:p>
            <a:pPr marL="457200" lvl="1" indent="0">
              <a:buNone/>
            </a:pPr>
            <a:r>
              <a:rPr lang="en-US" sz="2000" dirty="0">
                <a:latin typeface="Source Sans Pro" panose="020B0503030403020204" pitchFamily="34" charset="0"/>
                <a:ea typeface="Source Sans Pro" panose="020B0503030403020204" pitchFamily="34" charset="0"/>
              </a:rPr>
              <a:t>Focuses on people and emotions; evokes sympathy, humor, inspiration</a:t>
            </a:r>
          </a:p>
          <a:p>
            <a:r>
              <a:rPr lang="en-US" sz="2200" b="1" dirty="0">
                <a:solidFill>
                  <a:srgbClr val="0E487E"/>
                </a:solidFill>
                <a:latin typeface="Source Sans Pro Semibold" panose="020B0503030403020204" pitchFamily="34" charset="0"/>
                <a:ea typeface="Source Sans Pro Semibold" panose="020B0503030403020204" pitchFamily="34" charset="0"/>
              </a:rPr>
              <a:t>Involves a controversial topic</a:t>
            </a:r>
          </a:p>
          <a:p>
            <a:r>
              <a:rPr lang="en-US" sz="2200" b="1" dirty="0">
                <a:solidFill>
                  <a:srgbClr val="0E487E"/>
                </a:solidFill>
                <a:latin typeface="Source Sans Pro Semibold" panose="020B0503030403020204" pitchFamily="34" charset="0"/>
                <a:ea typeface="Source Sans Pro Semibold" panose="020B0503030403020204" pitchFamily="34" charset="0"/>
              </a:rPr>
              <a:t>Affects the future</a:t>
            </a:r>
          </a:p>
        </p:txBody>
      </p:sp>
      <p:sp>
        <p:nvSpPr>
          <p:cNvPr id="5" name="Rectangle 4">
            <a:extLst>
              <a:ext uri="{FF2B5EF4-FFF2-40B4-BE49-F238E27FC236}">
                <a16:creationId xmlns:a16="http://schemas.microsoft.com/office/drawing/2014/main" id="{A757B461-FB40-6642-BD02-1CEC44C62D58}"/>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49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696FC-BBD8-C643-89DD-A2651E222241}"/>
              </a:ext>
            </a:extLst>
          </p:cNvPr>
          <p:cNvSpPr/>
          <p:nvPr/>
        </p:nvSpPr>
        <p:spPr>
          <a:xfrm>
            <a:off x="159543" y="145528"/>
            <a:ext cx="11872913" cy="1325563"/>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9AC630-8851-4215-BB8F-8B72EBA0195E}"/>
              </a:ext>
            </a:extLst>
          </p:cNvPr>
          <p:cNvSpPr>
            <a:spLocks noGrp="1"/>
          </p:cNvSpPr>
          <p:nvPr>
            <p:ph type="title"/>
          </p:nvPr>
        </p:nvSpPr>
        <p:spPr>
          <a:xfrm>
            <a:off x="733425" y="145528"/>
            <a:ext cx="10515600" cy="1325563"/>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Respect Professional Boundaries</a:t>
            </a:r>
          </a:p>
        </p:txBody>
      </p:sp>
      <p:sp>
        <p:nvSpPr>
          <p:cNvPr id="3" name="Content Placeholder 2">
            <a:extLst>
              <a:ext uri="{FF2B5EF4-FFF2-40B4-BE49-F238E27FC236}">
                <a16:creationId xmlns:a16="http://schemas.microsoft.com/office/drawing/2014/main" id="{28500752-7EF1-4442-9FA0-EE8093E47EA5}"/>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pPr marL="0" indent="0">
              <a:buNone/>
            </a:pPr>
            <a:r>
              <a:rPr lang="en-US" sz="2200" b="1" dirty="0">
                <a:solidFill>
                  <a:srgbClr val="0E487E"/>
                </a:solidFill>
                <a:latin typeface="Source Sans Pro Semibold" panose="020B0503030403020204" pitchFamily="34" charset="0"/>
                <a:ea typeface="Source Sans Pro Semibold" panose="020B0503030403020204" pitchFamily="34" charset="0"/>
                <a:cs typeface="+mj-lt"/>
              </a:rPr>
              <a:t>Why you should never pay a journalist for a story:</a:t>
            </a:r>
            <a:endParaRPr lang="en-US" sz="2200" b="1" dirty="0">
              <a:solidFill>
                <a:srgbClr val="0E487E"/>
              </a:solidFill>
              <a:latin typeface="Source Sans Pro Semibold" panose="020B0503030403020204" pitchFamily="34" charset="0"/>
              <a:ea typeface="Source Sans Pro Semibold" panose="020B0503030403020204" pitchFamily="34" charset="0"/>
            </a:endParaRPr>
          </a:p>
          <a:p>
            <a:pPr lvl="1"/>
            <a:r>
              <a:rPr lang="en-US" sz="2000" dirty="0">
                <a:latin typeface="Source Sans Pro" panose="020B0503030403020204" pitchFamily="34" charset="0"/>
                <a:ea typeface="Source Sans Pro" panose="020B0503030403020204" pitchFamily="34" charset="0"/>
              </a:rPr>
              <a:t>It violates journalistic independence</a:t>
            </a:r>
          </a:p>
          <a:p>
            <a:pPr lvl="1"/>
            <a:r>
              <a:rPr lang="en-US" sz="2000" dirty="0">
                <a:latin typeface="Source Sans Pro" panose="020B0503030403020204" pitchFamily="34" charset="0"/>
                <a:ea typeface="Source Sans Pro" panose="020B0503030403020204" pitchFamily="34" charset="0"/>
              </a:rPr>
              <a:t>It interferes with the media’s job to inform the public based on true events and not on the priorities of any one entity</a:t>
            </a:r>
          </a:p>
          <a:p>
            <a:pPr lvl="1"/>
            <a:r>
              <a:rPr lang="en-US" sz="2000" dirty="0">
                <a:latin typeface="Source Sans Pro" panose="020B0503030403020204" pitchFamily="34" charset="0"/>
                <a:ea typeface="Source Sans Pro" panose="020B0503030403020204" pitchFamily="34" charset="0"/>
              </a:rPr>
              <a:t>It hurts the reputation of both the journalist and your organization by making your information—and reporting—not credible</a:t>
            </a:r>
          </a:p>
        </p:txBody>
      </p:sp>
      <p:sp>
        <p:nvSpPr>
          <p:cNvPr id="5" name="Rectangle 4">
            <a:extLst>
              <a:ext uri="{FF2B5EF4-FFF2-40B4-BE49-F238E27FC236}">
                <a16:creationId xmlns:a16="http://schemas.microsoft.com/office/drawing/2014/main" id="{3F654A70-6F4B-BE41-809D-4D43E664BF9B}"/>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0564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D667DC-860E-A24A-B96D-BE902232A9D7}"/>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D2805E7-F7DC-8243-88A0-862AE822568C}"/>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5" name="Title 1">
            <a:extLst>
              <a:ext uri="{FF2B5EF4-FFF2-40B4-BE49-F238E27FC236}">
                <a16:creationId xmlns:a16="http://schemas.microsoft.com/office/drawing/2014/main" id="{C061C3B1-CFF0-D245-870D-DD176DB1BE5F}"/>
              </a:ext>
            </a:extLst>
          </p:cNvPr>
          <p:cNvSpPr txBox="1">
            <a:spLocks/>
          </p:cNvSpPr>
          <p:nvPr/>
        </p:nvSpPr>
        <p:spPr>
          <a:xfrm>
            <a:off x="1964296" y="1063679"/>
            <a:ext cx="8233327"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How Can the Media Work Effectively With CSOs?</a:t>
            </a:r>
          </a:p>
        </p:txBody>
      </p:sp>
      <p:sp>
        <p:nvSpPr>
          <p:cNvPr id="6" name="Rectangle 5">
            <a:extLst>
              <a:ext uri="{FF2B5EF4-FFF2-40B4-BE49-F238E27FC236}">
                <a16:creationId xmlns:a16="http://schemas.microsoft.com/office/drawing/2014/main" id="{72B2C02D-38B1-7F42-82B4-CB02C5BE2B64}"/>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eople sitting at a table&#10;&#10;Description automatically generated with low confidence">
            <a:extLst>
              <a:ext uri="{FF2B5EF4-FFF2-40B4-BE49-F238E27FC236}">
                <a16:creationId xmlns:a16="http://schemas.microsoft.com/office/drawing/2014/main" id="{CBCE2826-73B2-824F-AFD4-9B7130CE6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07" y="2419875"/>
            <a:ext cx="6556882" cy="4330548"/>
          </a:xfrm>
          <a:prstGeom prst="rect">
            <a:avLst/>
          </a:prstGeom>
        </p:spPr>
      </p:pic>
    </p:spTree>
    <p:extLst>
      <p:ext uri="{BB962C8B-B14F-4D97-AF65-F5344CB8AC3E}">
        <p14:creationId xmlns:p14="http://schemas.microsoft.com/office/powerpoint/2010/main" val="298274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6CEA80-3286-0541-B962-8BA8E5282AA8}"/>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0D500B-E486-480F-9EE0-9C7B88DF7F85}"/>
              </a:ext>
            </a:extLst>
          </p:cNvPr>
          <p:cNvSpPr>
            <a:spLocks noGrp="1"/>
          </p:cNvSpPr>
          <p:nvPr>
            <p:ph type="title"/>
          </p:nvPr>
        </p:nvSpPr>
        <p:spPr>
          <a:xfrm>
            <a:off x="838200" y="145528"/>
            <a:ext cx="10515600" cy="1325564"/>
          </a:xfrm>
        </p:spPr>
        <p:txBody>
          <a:bodyPr>
            <a:normAutofit/>
          </a:bodyPr>
          <a:lstStyle/>
          <a:p>
            <a:r>
              <a:rPr lang="en-US" sz="4000" b="1" dirty="0">
                <a:solidFill>
                  <a:srgbClr val="90ADC5"/>
                </a:solidFill>
                <a:latin typeface="Roboto Condensed" panose="02000000000000000000" pitchFamily="2" charset="0"/>
                <a:ea typeface="Roboto Condensed" panose="02000000000000000000" pitchFamily="2" charset="0"/>
                <a:cs typeface="Roboto Condensed" panose="02000000000000000000" pitchFamily="2" charset="0"/>
              </a:rPr>
              <a:t>Learn How to Navigate the CSO Landscape</a:t>
            </a:r>
          </a:p>
        </p:txBody>
      </p:sp>
      <p:sp>
        <p:nvSpPr>
          <p:cNvPr id="3" name="Content Placeholder 2">
            <a:extLst>
              <a:ext uri="{FF2B5EF4-FFF2-40B4-BE49-F238E27FC236}">
                <a16:creationId xmlns:a16="http://schemas.microsoft.com/office/drawing/2014/main" id="{D3BF92A9-75AB-4907-8155-D813FBE263A6}"/>
              </a:ext>
            </a:extLst>
          </p:cNvPr>
          <p:cNvSpPr>
            <a:spLocks noGrp="1"/>
          </p:cNvSpPr>
          <p:nvPr>
            <p:ph idx="1"/>
          </p:nvPr>
        </p:nvSpPr>
        <p:spPr>
          <a:xfrm>
            <a:off x="838200" y="1471092"/>
            <a:ext cx="10515600" cy="4843982"/>
          </a:xfrm>
        </p:spPr>
        <p:txBody>
          <a:bodyPr anchor="ctr" anchorCtr="0">
            <a:normAutofit/>
          </a:bodyPr>
          <a:lstStyle/>
          <a:p>
            <a:r>
              <a:rPr lang="en-US" sz="2000" b="1" dirty="0">
                <a:solidFill>
                  <a:srgbClr val="0E487E"/>
                </a:solidFill>
                <a:latin typeface="Source Sans Pro Semibold" panose="020B0503030403020204" pitchFamily="34" charset="0"/>
                <a:ea typeface="Source Sans Pro Semibold" panose="020B0503030403020204" pitchFamily="34" charset="0"/>
              </a:rPr>
              <a:t>Keep in mind that all CSOs are unique. Organizations have different areas of focus, priorities, and approaches</a:t>
            </a:r>
          </a:p>
          <a:p>
            <a:r>
              <a:rPr lang="en-US" sz="2000" b="1" dirty="0">
                <a:solidFill>
                  <a:srgbClr val="0E487E"/>
                </a:solidFill>
                <a:latin typeface="Source Sans Pro Semibold" panose="020B0503030403020204" pitchFamily="34" charset="0"/>
                <a:ea typeface="Source Sans Pro Semibold" panose="020B0503030403020204" pitchFamily="34" charset="0"/>
              </a:rPr>
              <a:t>Study an organization’s mission and leadership team. Get to know their work</a:t>
            </a:r>
          </a:p>
          <a:p>
            <a:r>
              <a:rPr lang="en-US" sz="2000" b="1" dirty="0">
                <a:solidFill>
                  <a:srgbClr val="0E487E"/>
                </a:solidFill>
                <a:latin typeface="Source Sans Pro Semibold" panose="020B0503030403020204" pitchFamily="34" charset="0"/>
                <a:ea typeface="Source Sans Pro Semibold" panose="020B0503030403020204" pitchFamily="34" charset="0"/>
              </a:rPr>
              <a:t>Ask around about the reputation of an organization and identify their funding sources. How they are funded can help you determine whether they might have specific motivations or biases in their work</a:t>
            </a:r>
          </a:p>
          <a:p>
            <a:r>
              <a:rPr lang="en-US" sz="2000" b="1" dirty="0">
                <a:solidFill>
                  <a:srgbClr val="0E487E"/>
                </a:solidFill>
                <a:latin typeface="Source Sans Pro Semibold" panose="020B0503030403020204" pitchFamily="34" charset="0"/>
                <a:ea typeface="Source Sans Pro Semibold" panose="020B0503030403020204" pitchFamily="34" charset="0"/>
              </a:rPr>
              <a:t>Dig deep into an organization’s history/background. Some organizations intentionally misrepresent themselves as neutral around an issue when they are not</a:t>
            </a:r>
          </a:p>
        </p:txBody>
      </p:sp>
      <p:sp>
        <p:nvSpPr>
          <p:cNvPr id="5" name="Rectangle 4">
            <a:extLst>
              <a:ext uri="{FF2B5EF4-FFF2-40B4-BE49-F238E27FC236}">
                <a16:creationId xmlns:a16="http://schemas.microsoft.com/office/drawing/2014/main" id="{CDD02014-9FBC-F041-8362-CEAB70C43E44}"/>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7709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95E54-7E51-2044-BA38-A6852106AE8C}"/>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1EDD4B-CA7E-4FDE-92D6-2E4724904850}"/>
              </a:ext>
            </a:extLst>
          </p:cNvPr>
          <p:cNvSpPr>
            <a:spLocks noGrp="1"/>
          </p:cNvSpPr>
          <p:nvPr>
            <p:ph type="title"/>
          </p:nvPr>
        </p:nvSpPr>
        <p:spPr>
          <a:xfrm>
            <a:off x="838200" y="145529"/>
            <a:ext cx="10515600" cy="1325562"/>
          </a:xfrm>
        </p:spPr>
        <p:txBody>
          <a:bodyPr>
            <a:normAutofit/>
          </a:bodyPr>
          <a:lstStyle/>
          <a:p>
            <a:r>
              <a:rPr lang="en-US" sz="4000" b="1" dirty="0">
                <a:solidFill>
                  <a:srgbClr val="90ADC5"/>
                </a:solidFill>
                <a:latin typeface="Roboto Condensed" panose="02000000000000000000" pitchFamily="2" charset="0"/>
                <a:ea typeface="Roboto Condensed" panose="02000000000000000000" pitchFamily="2" charset="0"/>
                <a:cs typeface="Roboto Condensed" panose="02000000000000000000" pitchFamily="2" charset="0"/>
              </a:rPr>
              <a:t>Ask for Help Evaluating Data and Research</a:t>
            </a:r>
          </a:p>
        </p:txBody>
      </p:sp>
      <p:sp>
        <p:nvSpPr>
          <p:cNvPr id="3" name="Content Placeholder 2">
            <a:extLst>
              <a:ext uri="{FF2B5EF4-FFF2-40B4-BE49-F238E27FC236}">
                <a16:creationId xmlns:a16="http://schemas.microsoft.com/office/drawing/2014/main" id="{5925AE81-759B-4DD7-840F-19E6004E1391}"/>
              </a:ext>
            </a:extLst>
          </p:cNvPr>
          <p:cNvSpPr>
            <a:spLocks noGrp="1"/>
          </p:cNvSpPr>
          <p:nvPr>
            <p:ph idx="1"/>
          </p:nvPr>
        </p:nvSpPr>
        <p:spPr>
          <a:xfrm>
            <a:off x="838200" y="1471091"/>
            <a:ext cx="10515600" cy="4843984"/>
          </a:xfrm>
        </p:spPr>
        <p:txBody>
          <a:bodyPr anchor="ctr" anchorCtr="0">
            <a:normAutofit/>
          </a:bodyPr>
          <a:lstStyle/>
          <a:p>
            <a:pPr marL="0" indent="0">
              <a:buNone/>
            </a:pPr>
            <a:r>
              <a:rPr lang="en-US" sz="2200" b="1" dirty="0">
                <a:solidFill>
                  <a:srgbClr val="0E487E"/>
                </a:solidFill>
                <a:effectLst/>
                <a:latin typeface="Source Sans Pro Semibold" panose="020B0503030403020204" pitchFamily="34" charset="0"/>
                <a:ea typeface="Source Sans Pro Semibold" panose="020B0503030403020204" pitchFamily="34" charset="0"/>
              </a:rPr>
              <a:t>CSOs can help you make sense of technical information and add important context</a:t>
            </a:r>
          </a:p>
          <a:p>
            <a:pPr marL="0" indent="0">
              <a:buNone/>
            </a:pPr>
            <a:br>
              <a:rPr lang="en-US" sz="2400" b="1" dirty="0">
                <a:latin typeface="Source Sans Pro Semibold" panose="020B0503030403020204" pitchFamily="34" charset="0"/>
                <a:ea typeface="Source Sans Pro Semibold" panose="020B0503030403020204" pitchFamily="34" charset="0"/>
              </a:rPr>
            </a:br>
            <a:r>
              <a:rPr lang="en-US" sz="2200" b="1" dirty="0">
                <a:solidFill>
                  <a:srgbClr val="90ADC5"/>
                </a:solidFill>
                <a:latin typeface="Source Sans Pro Semibold" panose="020B0503030403020204" pitchFamily="34" charset="0"/>
                <a:ea typeface="Source Sans Pro Semibold" panose="020B0503030403020204" pitchFamily="34" charset="0"/>
              </a:rPr>
              <a:t>TIPS:</a:t>
            </a:r>
          </a:p>
          <a:p>
            <a:pPr lvl="1"/>
            <a:r>
              <a:rPr lang="en-US" sz="1800" dirty="0">
                <a:latin typeface="Source Sans Pro" panose="020B0503030403020204" pitchFamily="34" charset="0"/>
                <a:ea typeface="Source Sans Pro" panose="020B0503030403020204" pitchFamily="34" charset="0"/>
              </a:rPr>
              <a:t>Call the CSO to confirm data and facts</a:t>
            </a:r>
          </a:p>
          <a:p>
            <a:pPr lvl="1"/>
            <a:r>
              <a:rPr lang="en-US" sz="1800" dirty="0">
                <a:latin typeface="Source Sans Pro" panose="020B0503030403020204" pitchFamily="34" charset="0"/>
                <a:ea typeface="Source Sans Pro" panose="020B0503030403020204" pitchFamily="34" charset="0"/>
              </a:rPr>
              <a:t>Ask the CSO for copies of reports and documents</a:t>
            </a:r>
          </a:p>
        </p:txBody>
      </p:sp>
      <p:sp>
        <p:nvSpPr>
          <p:cNvPr id="5" name="Rectangle 4">
            <a:extLst>
              <a:ext uri="{FF2B5EF4-FFF2-40B4-BE49-F238E27FC236}">
                <a16:creationId xmlns:a16="http://schemas.microsoft.com/office/drawing/2014/main" id="{EE950189-ADE8-3D43-AE2F-699A09DFF00C}"/>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919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F6F909-EDB1-414B-817A-1265F514E8EF}"/>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8599D33-39A9-974C-B180-842B8E4A8F71}"/>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5" name="Title 1">
            <a:extLst>
              <a:ext uri="{FF2B5EF4-FFF2-40B4-BE49-F238E27FC236}">
                <a16:creationId xmlns:a16="http://schemas.microsoft.com/office/drawing/2014/main" id="{C4DA206A-C45F-DD42-BD4F-CABE3FB2E203}"/>
              </a:ext>
            </a:extLst>
          </p:cNvPr>
          <p:cNvSpPr txBox="1">
            <a:spLocks/>
          </p:cNvSpPr>
          <p:nvPr/>
        </p:nvSpPr>
        <p:spPr>
          <a:xfrm>
            <a:off x="1964296" y="1063679"/>
            <a:ext cx="8233327"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Ground Rules for </a:t>
            </a:r>
          </a:p>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Mutual Engagement</a:t>
            </a:r>
          </a:p>
        </p:txBody>
      </p:sp>
      <p:sp>
        <p:nvSpPr>
          <p:cNvPr id="6" name="Rectangle 5">
            <a:extLst>
              <a:ext uri="{FF2B5EF4-FFF2-40B4-BE49-F238E27FC236}">
                <a16:creationId xmlns:a16="http://schemas.microsoft.com/office/drawing/2014/main" id="{0E9FE7B2-D6F5-9149-956E-7CCB1ED5E636}"/>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erson and person standing in front of a blue screen&#10;&#10;Description automatically generated with medium confidence">
            <a:extLst>
              <a:ext uri="{FF2B5EF4-FFF2-40B4-BE49-F238E27FC236}">
                <a16:creationId xmlns:a16="http://schemas.microsoft.com/office/drawing/2014/main" id="{F79DE1E0-CA17-4E48-8900-3EFB75EED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1" y="2655801"/>
            <a:ext cx="6161817" cy="4069624"/>
          </a:xfrm>
          <a:prstGeom prst="rect">
            <a:avLst/>
          </a:prstGeom>
        </p:spPr>
      </p:pic>
    </p:spTree>
    <p:extLst>
      <p:ext uri="{BB962C8B-B14F-4D97-AF65-F5344CB8AC3E}">
        <p14:creationId xmlns:p14="http://schemas.microsoft.com/office/powerpoint/2010/main" val="203479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2FD87E-910B-DB48-A2A5-1F28067F8CBF}"/>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D8974-FE4B-478B-8FDB-7EC6A9DEEDC5}"/>
              </a:ext>
            </a:extLst>
          </p:cNvPr>
          <p:cNvSpPr>
            <a:spLocks noGrp="1"/>
          </p:cNvSpPr>
          <p:nvPr>
            <p:ph type="title"/>
          </p:nvPr>
        </p:nvSpPr>
        <p:spPr>
          <a:xfrm>
            <a:off x="838200" y="165095"/>
            <a:ext cx="11194256" cy="1325563"/>
          </a:xfrm>
        </p:spPr>
        <p:txBody>
          <a:bodyPr>
            <a:normAutofit/>
          </a:bodyPr>
          <a:lstStyle/>
          <a:p>
            <a:r>
              <a:rPr lang="en-US" sz="4000" b="1" dirty="0">
                <a:solidFill>
                  <a:srgbClr val="90ADC5"/>
                </a:solidFill>
                <a:latin typeface="Roboto Condensed" panose="02000000000000000000" pitchFamily="2" charset="0"/>
                <a:ea typeface="Roboto Condensed" panose="02000000000000000000" pitchFamily="2" charset="0"/>
                <a:cs typeface="Roboto Condensed" panose="02000000000000000000" pitchFamily="2" charset="0"/>
              </a:rPr>
              <a:t>Best Practices for Building a Professional Relationship</a:t>
            </a:r>
          </a:p>
        </p:txBody>
      </p:sp>
      <p:sp>
        <p:nvSpPr>
          <p:cNvPr id="3" name="Content Placeholder 2">
            <a:extLst>
              <a:ext uri="{FF2B5EF4-FFF2-40B4-BE49-F238E27FC236}">
                <a16:creationId xmlns:a16="http://schemas.microsoft.com/office/drawing/2014/main" id="{B8353FA8-2AFB-4D5E-A919-782AA4994487}"/>
              </a:ext>
            </a:extLst>
          </p:cNvPr>
          <p:cNvSpPr>
            <a:spLocks noGrp="1"/>
          </p:cNvSpPr>
          <p:nvPr>
            <p:ph idx="1"/>
          </p:nvPr>
        </p:nvSpPr>
        <p:spPr>
          <a:xfrm>
            <a:off x="838200" y="1471090"/>
            <a:ext cx="10515600" cy="4824417"/>
          </a:xfrm>
        </p:spPr>
        <p:txBody>
          <a:bodyPr anchor="ctr" anchorCtr="0">
            <a:normAutofit/>
          </a:bodyPr>
          <a:lstStyle/>
          <a:p>
            <a:r>
              <a:rPr lang="en-US" sz="2000" b="1" dirty="0">
                <a:solidFill>
                  <a:srgbClr val="0E487E"/>
                </a:solidFill>
                <a:latin typeface="Source Sans Pro Semibold" panose="020B0503030403020204" pitchFamily="34" charset="0"/>
                <a:ea typeface="Source Sans Pro Semibold" panose="020B0503030403020204" pitchFamily="34" charset="0"/>
              </a:rPr>
              <a:t>Be cognizant of the deadlines and pressures that your colleagues in the other group face</a:t>
            </a:r>
          </a:p>
          <a:p>
            <a:r>
              <a:rPr lang="en-US" sz="2000" b="1" dirty="0">
                <a:solidFill>
                  <a:srgbClr val="0E487E"/>
                </a:solidFill>
                <a:latin typeface="Source Sans Pro Semibold" panose="020B0503030403020204" pitchFamily="34" charset="0"/>
                <a:ea typeface="Source Sans Pro Semibold" panose="020B0503030403020204" pitchFamily="34" charset="0"/>
              </a:rPr>
              <a:t>Be available and respond promptly</a:t>
            </a:r>
          </a:p>
          <a:p>
            <a:r>
              <a:rPr lang="en-US" sz="2000" b="1" dirty="0">
                <a:solidFill>
                  <a:srgbClr val="0E487E"/>
                </a:solidFill>
                <a:latin typeface="Source Sans Pro Semibold" panose="020B0503030403020204" pitchFamily="34" charset="0"/>
                <a:ea typeface="Source Sans Pro Semibold" panose="020B0503030403020204" pitchFamily="34" charset="0"/>
              </a:rPr>
              <a:t>Find ways to communicate regularly</a:t>
            </a:r>
          </a:p>
          <a:p>
            <a:r>
              <a:rPr lang="en-US" sz="2000" b="1" dirty="0">
                <a:solidFill>
                  <a:srgbClr val="0E487E"/>
                </a:solidFill>
                <a:latin typeface="Source Sans Pro Semibold" panose="020B0503030403020204" pitchFamily="34" charset="0"/>
                <a:ea typeface="Source Sans Pro Semibold" panose="020B0503030403020204" pitchFamily="34" charset="0"/>
              </a:rPr>
              <a:t>Be helpful, considerate, and honest</a:t>
            </a:r>
          </a:p>
        </p:txBody>
      </p:sp>
      <p:sp>
        <p:nvSpPr>
          <p:cNvPr id="5" name="Rectangle 4">
            <a:extLst>
              <a:ext uri="{FF2B5EF4-FFF2-40B4-BE49-F238E27FC236}">
                <a16:creationId xmlns:a16="http://schemas.microsoft.com/office/drawing/2014/main" id="{A7B1D5EE-D0DC-C44D-94DA-813504E3ED0D}"/>
              </a:ext>
            </a:extLst>
          </p:cNvPr>
          <p:cNvSpPr/>
          <p:nvPr/>
        </p:nvSpPr>
        <p:spPr>
          <a:xfrm>
            <a:off x="9041605" y="6315075"/>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2811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EDC668-2610-E74F-8D38-2B47AF0A1A82}"/>
              </a:ext>
            </a:extLst>
          </p:cNvPr>
          <p:cNvSpPr/>
          <p:nvPr/>
        </p:nvSpPr>
        <p:spPr>
          <a:xfrm>
            <a:off x="504825" y="0"/>
            <a:ext cx="11494066" cy="579432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8776653-FF39-7C46-B0E8-9009359D11DE}"/>
              </a:ext>
            </a:extLst>
          </p:cNvPr>
          <p:cNvSpPr/>
          <p:nvPr/>
        </p:nvSpPr>
        <p:spPr>
          <a:xfrm>
            <a:off x="193109" y="0"/>
            <a:ext cx="11494066" cy="5522366"/>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9" name="Title 1">
            <a:extLst>
              <a:ext uri="{FF2B5EF4-FFF2-40B4-BE49-F238E27FC236}">
                <a16:creationId xmlns:a16="http://schemas.microsoft.com/office/drawing/2014/main" id="{6AFDA4A3-4BFD-8D42-BF7C-8EA30D3630C0}"/>
              </a:ext>
            </a:extLst>
          </p:cNvPr>
          <p:cNvSpPr txBox="1">
            <a:spLocks/>
          </p:cNvSpPr>
          <p:nvPr/>
        </p:nvSpPr>
        <p:spPr>
          <a:xfrm>
            <a:off x="1964296" y="1063679"/>
            <a:ext cx="8233327"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Questions or Comments?</a:t>
            </a:r>
          </a:p>
        </p:txBody>
      </p:sp>
      <p:sp>
        <p:nvSpPr>
          <p:cNvPr id="10" name="Rectangle 9">
            <a:extLst>
              <a:ext uri="{FF2B5EF4-FFF2-40B4-BE49-F238E27FC236}">
                <a16:creationId xmlns:a16="http://schemas.microsoft.com/office/drawing/2014/main" id="{FE746CD8-5E4A-0A4D-AF07-C2AD6E7785F5}"/>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321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909B70-40BB-2442-A22F-4B98694DAD9E}"/>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B51B56-9C79-9F41-BA3D-DFE8FFF64402}"/>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5" name="Title 1">
            <a:extLst>
              <a:ext uri="{FF2B5EF4-FFF2-40B4-BE49-F238E27FC236}">
                <a16:creationId xmlns:a16="http://schemas.microsoft.com/office/drawing/2014/main" id="{585B5DD9-49DF-EB45-AFED-B0406C2564C4}"/>
              </a:ext>
            </a:extLst>
          </p:cNvPr>
          <p:cNvSpPr txBox="1">
            <a:spLocks/>
          </p:cNvSpPr>
          <p:nvPr/>
        </p:nvSpPr>
        <p:spPr>
          <a:xfrm>
            <a:off x="1792550" y="1893339"/>
            <a:ext cx="8233327" cy="28093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Speaking of Health: </a:t>
            </a:r>
            <a:b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Providing Fact-Based Coverage of Abortion and the Women Who Experience It</a:t>
            </a:r>
          </a:p>
        </p:txBody>
      </p:sp>
      <p:sp>
        <p:nvSpPr>
          <p:cNvPr id="6" name="Rectangle 5">
            <a:extLst>
              <a:ext uri="{FF2B5EF4-FFF2-40B4-BE49-F238E27FC236}">
                <a16:creationId xmlns:a16="http://schemas.microsoft.com/office/drawing/2014/main" id="{3EEF14C5-764D-FF4E-BD24-E78B01738E43}"/>
              </a:ext>
            </a:extLst>
          </p:cNvPr>
          <p:cNvSpPr/>
          <p:nvPr/>
        </p:nvSpPr>
        <p:spPr>
          <a:xfrm>
            <a:off x="504825" y="626520"/>
            <a:ext cx="1781482"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118805B-C1CF-FB45-BF4C-715F6346F5D0}"/>
              </a:ext>
            </a:extLst>
          </p:cNvPr>
          <p:cNvSpPr/>
          <p:nvPr/>
        </p:nvSpPr>
        <p:spPr>
          <a:xfrm>
            <a:off x="504824" y="718071"/>
            <a:ext cx="1781482" cy="369332"/>
          </a:xfrm>
          <a:prstGeom prst="rect">
            <a:avLst/>
          </a:prstGeom>
        </p:spPr>
        <p:txBody>
          <a:bodyPr wrap="square">
            <a:spAutoFit/>
          </a:bodyPr>
          <a:lstStyle/>
          <a:p>
            <a:pPr algn="ctr"/>
            <a:r>
              <a:rPr lang="en-US" b="1"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PART THREE</a:t>
            </a:r>
            <a:endParaRPr lang="en-US"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8" name="Rectangle 7">
            <a:extLst>
              <a:ext uri="{FF2B5EF4-FFF2-40B4-BE49-F238E27FC236}">
                <a16:creationId xmlns:a16="http://schemas.microsoft.com/office/drawing/2014/main" id="{80E9E74D-139C-834E-8F2C-0775DA99F166}"/>
              </a:ext>
            </a:extLst>
          </p:cNvPr>
          <p:cNvSpPr/>
          <p:nvPr/>
        </p:nvSpPr>
        <p:spPr>
          <a:xfrm>
            <a:off x="7713682" y="5010089"/>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19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D75A04-40CE-FE45-8586-3CDA5FF709F6}"/>
              </a:ext>
            </a:extLst>
          </p:cNvPr>
          <p:cNvSpPr/>
          <p:nvPr/>
        </p:nvSpPr>
        <p:spPr>
          <a:xfrm>
            <a:off x="159543" y="159816"/>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E92C06-3025-4E74-9AD0-DA71B956FED8}"/>
              </a:ext>
            </a:extLst>
          </p:cNvPr>
          <p:cNvSpPr>
            <a:spLocks noGrp="1"/>
          </p:cNvSpPr>
          <p:nvPr>
            <p:ph type="title"/>
          </p:nvPr>
        </p:nvSpPr>
        <p:spPr>
          <a:xfrm>
            <a:off x="819150" y="145528"/>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Workshop Values and Ground Rules</a:t>
            </a:r>
          </a:p>
        </p:txBody>
      </p:sp>
      <p:sp>
        <p:nvSpPr>
          <p:cNvPr id="3" name="Content Placeholder 2">
            <a:extLst>
              <a:ext uri="{FF2B5EF4-FFF2-40B4-BE49-F238E27FC236}">
                <a16:creationId xmlns:a16="http://schemas.microsoft.com/office/drawing/2014/main" id="{61DF595C-0F7A-48F0-8C3E-40469231D0BD}"/>
              </a:ext>
            </a:extLst>
          </p:cNvPr>
          <p:cNvSpPr>
            <a:spLocks noGrp="1"/>
          </p:cNvSpPr>
          <p:nvPr>
            <p:ph idx="1"/>
          </p:nvPr>
        </p:nvSpPr>
        <p:spPr>
          <a:xfrm>
            <a:off x="838200" y="1499666"/>
            <a:ext cx="10515600" cy="4815409"/>
          </a:xfrm>
        </p:spPr>
        <p:txBody>
          <a:bodyPr anchor="ctr" anchorCtr="0">
            <a:noAutofit/>
          </a:bodyPr>
          <a:lstStyle/>
          <a:p>
            <a:r>
              <a:rPr lang="en-US" sz="1900" b="1" dirty="0">
                <a:solidFill>
                  <a:srgbClr val="0E487E"/>
                </a:solidFill>
                <a:latin typeface="Source Sans Pro Semibold" panose="020B0503030403020204" pitchFamily="34" charset="0"/>
                <a:ea typeface="Source Sans Pro Semibold" panose="020B0503030403020204" pitchFamily="34" charset="0"/>
              </a:rPr>
              <a:t>Start and finish on time</a:t>
            </a:r>
          </a:p>
          <a:p>
            <a:r>
              <a:rPr lang="en-US" sz="1900" b="1" dirty="0">
                <a:solidFill>
                  <a:srgbClr val="0E487E"/>
                </a:solidFill>
                <a:latin typeface="Source Sans Pro Semibold" panose="020B0503030403020204" pitchFamily="34" charset="0"/>
                <a:ea typeface="Source Sans Pro Semibold" panose="020B0503030403020204" pitchFamily="34" charset="0"/>
              </a:rPr>
              <a:t>Maintain confidentiality (all participants’ comments are off the record; avoid using identifying details when giving examples)</a:t>
            </a:r>
          </a:p>
          <a:p>
            <a:r>
              <a:rPr lang="en-US" sz="1900" b="1" dirty="0">
                <a:solidFill>
                  <a:srgbClr val="0E487E"/>
                </a:solidFill>
                <a:latin typeface="Source Sans Pro Semibold" panose="020B0503030403020204" pitchFamily="34" charset="0"/>
                <a:ea typeface="Source Sans Pro Semibold" panose="020B0503030403020204" pitchFamily="34" charset="0"/>
              </a:rPr>
              <a:t>Speak one at a time</a:t>
            </a:r>
          </a:p>
          <a:p>
            <a:r>
              <a:rPr lang="en-US" sz="1900" b="1" dirty="0">
                <a:solidFill>
                  <a:srgbClr val="0E487E"/>
                </a:solidFill>
                <a:latin typeface="Source Sans Pro Semibold" panose="020B0503030403020204" pitchFamily="34" charset="0"/>
                <a:ea typeface="Source Sans Pro Semibold" panose="020B0503030403020204" pitchFamily="34" charset="0"/>
              </a:rPr>
              <a:t>Speak for yourself. Begin statements with “I”</a:t>
            </a:r>
          </a:p>
          <a:p>
            <a:r>
              <a:rPr lang="en-US" sz="1900" b="1" dirty="0">
                <a:solidFill>
                  <a:srgbClr val="0E487E"/>
                </a:solidFill>
                <a:latin typeface="Source Sans Pro Semibold" panose="020B0503030403020204" pitchFamily="34" charset="0"/>
                <a:ea typeface="Source Sans Pro Semibold" panose="020B0503030403020204" pitchFamily="34" charset="0"/>
              </a:rPr>
              <a:t>Take risks and challenge yourself</a:t>
            </a:r>
          </a:p>
          <a:p>
            <a:r>
              <a:rPr lang="en-US" sz="1900" b="1" dirty="0">
                <a:solidFill>
                  <a:srgbClr val="0E487E"/>
                </a:solidFill>
                <a:latin typeface="Source Sans Pro Semibold" panose="020B0503030403020204" pitchFamily="34" charset="0"/>
                <a:ea typeface="Source Sans Pro Semibold" panose="020B0503030403020204" pitchFamily="34" charset="0"/>
              </a:rPr>
              <a:t>Feel free to “pass” if a topic or activity makes you uncomfortable</a:t>
            </a:r>
          </a:p>
          <a:p>
            <a:r>
              <a:rPr lang="en-US" sz="1900" b="1" dirty="0">
                <a:solidFill>
                  <a:srgbClr val="0E487E"/>
                </a:solidFill>
                <a:latin typeface="Source Sans Pro Semibold" panose="020B0503030403020204" pitchFamily="34" charset="0"/>
                <a:ea typeface="Source Sans Pro Semibold" panose="020B0503030403020204" pitchFamily="34" charset="0"/>
              </a:rPr>
              <a:t>Respect each person’s unique perspectives and honor everyone’s input</a:t>
            </a:r>
          </a:p>
          <a:p>
            <a:r>
              <a:rPr lang="en-US" sz="1900" b="1" dirty="0">
                <a:solidFill>
                  <a:srgbClr val="0E487E"/>
                </a:solidFill>
                <a:latin typeface="Source Sans Pro Semibold" panose="020B0503030403020204" pitchFamily="34" charset="0"/>
                <a:ea typeface="Source Sans Pro Semibold" panose="020B0503030403020204" pitchFamily="34" charset="0"/>
              </a:rPr>
              <a:t>Speak up! This is about building relationships so you can work more productively together. Share your opinions and insights</a:t>
            </a:r>
          </a:p>
        </p:txBody>
      </p:sp>
      <p:sp>
        <p:nvSpPr>
          <p:cNvPr id="5" name="Rectangle 4">
            <a:extLst>
              <a:ext uri="{FF2B5EF4-FFF2-40B4-BE49-F238E27FC236}">
                <a16:creationId xmlns:a16="http://schemas.microsoft.com/office/drawing/2014/main" id="{AA221B65-ADB7-7945-AFD4-4E536A8269C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579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45FEAB-9C1B-614D-AED1-218C15E9B7C4}"/>
              </a:ext>
            </a:extLst>
          </p:cNvPr>
          <p:cNvSpPr/>
          <p:nvPr/>
        </p:nvSpPr>
        <p:spPr>
          <a:xfrm>
            <a:off x="504825" y="0"/>
            <a:ext cx="11494066" cy="579432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59C99FF-C4B2-8545-A7F2-AAD3B505A1E0}"/>
              </a:ext>
            </a:extLst>
          </p:cNvPr>
          <p:cNvSpPr/>
          <p:nvPr/>
        </p:nvSpPr>
        <p:spPr>
          <a:xfrm>
            <a:off x="193109" y="0"/>
            <a:ext cx="11494066" cy="5522366"/>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6" name="Title 1">
            <a:extLst>
              <a:ext uri="{FF2B5EF4-FFF2-40B4-BE49-F238E27FC236}">
                <a16:creationId xmlns:a16="http://schemas.microsoft.com/office/drawing/2014/main" id="{8297BEF4-E12C-0F46-B20E-D9459D6B91D8}"/>
              </a:ext>
            </a:extLst>
          </p:cNvPr>
          <p:cNvSpPr txBox="1">
            <a:spLocks/>
          </p:cNvSpPr>
          <p:nvPr/>
        </p:nvSpPr>
        <p:spPr>
          <a:xfrm>
            <a:off x="1511808" y="1063679"/>
            <a:ext cx="8601509"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VCAT Activity: The Last Abortion</a:t>
            </a:r>
          </a:p>
        </p:txBody>
      </p:sp>
      <p:sp>
        <p:nvSpPr>
          <p:cNvPr id="7" name="Rectangle 6">
            <a:extLst>
              <a:ext uri="{FF2B5EF4-FFF2-40B4-BE49-F238E27FC236}">
                <a16:creationId xmlns:a16="http://schemas.microsoft.com/office/drawing/2014/main" id="{88D21ECA-7747-A245-A2D9-AEBB5C94134E}"/>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9CB2DB-E450-4F53-B7FC-C4ADB4AF6B40}"/>
              </a:ext>
            </a:extLst>
          </p:cNvPr>
          <p:cNvSpPr>
            <a:spLocks noGrp="1"/>
          </p:cNvSpPr>
          <p:nvPr>
            <p:ph idx="1"/>
          </p:nvPr>
        </p:nvSpPr>
        <p:spPr>
          <a:xfrm>
            <a:off x="2072640" y="2936831"/>
            <a:ext cx="8040677" cy="850942"/>
          </a:xfrm>
        </p:spPr>
        <p:txBody>
          <a:bodyPr vert="horz" lIns="91440" tIns="45720" rIns="91440" bIns="45720" rtlCol="0" anchor="t">
            <a:normAutofit/>
          </a:bodyPr>
          <a:lstStyle/>
          <a:p>
            <a:pPr marL="0" indent="0" algn="r">
              <a:buNone/>
            </a:pPr>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Group activity to understand the complexities </a:t>
            </a:r>
            <a:b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surrounding a woman’s decision to have an abortion</a:t>
            </a:r>
          </a:p>
          <a:p>
            <a:pPr marL="0" indent="0">
              <a:buNone/>
            </a:pPr>
            <a:endParaRPr lang="en-US" dirty="0">
              <a:cs typeface="Calibri"/>
            </a:endParaRPr>
          </a:p>
        </p:txBody>
      </p:sp>
    </p:spTree>
    <p:extLst>
      <p:ext uri="{BB962C8B-B14F-4D97-AF65-F5344CB8AC3E}">
        <p14:creationId xmlns:p14="http://schemas.microsoft.com/office/powerpoint/2010/main" val="3275979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D5EDD6-17BA-E948-A6DF-8936B52D6F69}"/>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CC9B20-8015-4508-945F-BA473A663C08}"/>
              </a:ext>
            </a:extLst>
          </p:cNvPr>
          <p:cNvSpPr>
            <a:spLocks noGrp="1"/>
          </p:cNvSpPr>
          <p:nvPr>
            <p:ph type="title"/>
          </p:nvPr>
        </p:nvSpPr>
        <p:spPr>
          <a:xfrm>
            <a:off x="159543" y="145528"/>
            <a:ext cx="11872913" cy="1325564"/>
          </a:xfrm>
        </p:spPr>
        <p:txBody>
          <a:bodyPr>
            <a:normAutofit/>
          </a:bodyPr>
          <a:lstStyle/>
          <a:p>
            <a:pPr algn="ctr"/>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Why Is Better Media Coverage of Abortion Important?</a:t>
            </a:r>
          </a:p>
        </p:txBody>
      </p:sp>
      <p:sp>
        <p:nvSpPr>
          <p:cNvPr id="3" name="Content Placeholder 2">
            <a:extLst>
              <a:ext uri="{FF2B5EF4-FFF2-40B4-BE49-F238E27FC236}">
                <a16:creationId xmlns:a16="http://schemas.microsoft.com/office/drawing/2014/main" id="{C0A4EA37-D074-46D3-BAF7-C4D786E3B1F6}"/>
              </a:ext>
            </a:extLst>
          </p:cNvPr>
          <p:cNvSpPr>
            <a:spLocks noGrp="1"/>
          </p:cNvSpPr>
          <p:nvPr>
            <p:ph idx="1"/>
          </p:nvPr>
        </p:nvSpPr>
        <p:spPr>
          <a:xfrm>
            <a:off x="838200" y="1471090"/>
            <a:ext cx="10515600" cy="4843985"/>
          </a:xfrm>
        </p:spPr>
        <p:txBody>
          <a:bodyPr vert="horz" lIns="91440" tIns="45720" rIns="91440" bIns="45720" rtlCol="0" anchor="ctr" anchorCtr="0">
            <a:normAutofit/>
          </a:bodyPr>
          <a:lstStyle/>
          <a:p>
            <a:r>
              <a:rPr lang="en-US" sz="2000" b="1" dirty="0">
                <a:solidFill>
                  <a:srgbClr val="0E487E"/>
                </a:solidFill>
                <a:latin typeface="Source Sans Pro Semibold" panose="020B0503030403020204" pitchFamily="34" charset="0"/>
                <a:ea typeface="Source Sans Pro Semibold" panose="020B0503030403020204" pitchFamily="34" charset="0"/>
              </a:rPr>
              <a:t>Between 2015 and 2019, 73 million induced abortions occurred each </a:t>
            </a:r>
            <a:br>
              <a:rPr lang="en-US" sz="2000" b="1" dirty="0">
                <a:solidFill>
                  <a:srgbClr val="0E487E"/>
                </a:solidFill>
                <a:latin typeface="Source Sans Pro Semibold" panose="020B0503030403020204" pitchFamily="34" charset="0"/>
                <a:ea typeface="Source Sans Pro Semibold" panose="020B0503030403020204" pitchFamily="34" charset="0"/>
              </a:rPr>
            </a:br>
            <a:r>
              <a:rPr lang="en-US" sz="2000" b="1" dirty="0">
                <a:solidFill>
                  <a:srgbClr val="0E487E"/>
                </a:solidFill>
                <a:latin typeface="Source Sans Pro Semibold" panose="020B0503030403020204" pitchFamily="34" charset="0"/>
                <a:ea typeface="Source Sans Pro Semibold" panose="020B0503030403020204" pitchFamily="34" charset="0"/>
              </a:rPr>
              <a:t>year worldwide</a:t>
            </a:r>
            <a:endParaRPr lang="en-US" sz="2000" b="1" dirty="0">
              <a:solidFill>
                <a:srgbClr val="0E487E"/>
              </a:solidFill>
              <a:latin typeface="Source Sans Pro Semibold" panose="020B0503030403020204" pitchFamily="34" charset="0"/>
              <a:ea typeface="Source Sans Pro Semibold" panose="020B0503030403020204" pitchFamily="34" charset="0"/>
              <a:cs typeface="Calibri"/>
            </a:endParaRPr>
          </a:p>
          <a:p>
            <a:r>
              <a:rPr lang="en-US" sz="2000" b="1" dirty="0">
                <a:solidFill>
                  <a:srgbClr val="0E487E"/>
                </a:solidFill>
                <a:latin typeface="Source Sans Pro Semibold" panose="020B0503030403020204" pitchFamily="34" charset="0"/>
                <a:ea typeface="Source Sans Pro Semibold" panose="020B0503030403020204" pitchFamily="34" charset="0"/>
              </a:rPr>
              <a:t>Where access to safe abortion is restricted, complications from unsafe abortion are a major cause of maternal deaths</a:t>
            </a:r>
          </a:p>
          <a:p>
            <a:r>
              <a:rPr lang="en-US" sz="2000" b="1" dirty="0">
                <a:solidFill>
                  <a:srgbClr val="0E487E"/>
                </a:solidFill>
                <a:latin typeface="Source Sans Pro Semibold" panose="020B0503030403020204" pitchFamily="34" charset="0"/>
                <a:ea typeface="Source Sans Pro Semibold" panose="020B0503030403020204" pitchFamily="34" charset="0"/>
              </a:rPr>
              <a:t>Each year, 44,000 women and girls die from unsafe abortions and millions more suffer serious, often permanent injuries</a:t>
            </a:r>
          </a:p>
          <a:p>
            <a:r>
              <a:rPr lang="en-US" sz="2000" b="1" dirty="0">
                <a:solidFill>
                  <a:srgbClr val="0E487E"/>
                </a:solidFill>
                <a:latin typeface="Source Sans Pro Semibold" panose="020B0503030403020204" pitchFamily="34" charset="0"/>
                <a:ea typeface="Source Sans Pro Semibold" panose="020B0503030403020204" pitchFamily="34" charset="0"/>
                <a:cs typeface="Calibri"/>
              </a:rPr>
              <a:t>Where abortion is illegal, it still happens. But it is more likely to be unsafe, especially for women who are socioeconomically disadvantaged</a:t>
            </a:r>
            <a:endParaRPr lang="en-US" sz="2000" dirty="0">
              <a:cs typeface="Calibri"/>
            </a:endParaRPr>
          </a:p>
          <a:p>
            <a:pPr marL="0" indent="0">
              <a:buNone/>
            </a:pPr>
            <a:endParaRPr lang="en-US" sz="2400" dirty="0">
              <a:cs typeface="Calibri"/>
            </a:endParaRPr>
          </a:p>
          <a:p>
            <a:pPr marL="0" indent="0">
              <a:buNone/>
            </a:pPr>
            <a:r>
              <a:rPr lang="en-US" sz="1400" i="1" dirty="0">
                <a:latin typeface="Source Sans Pro" panose="020B0503030403020204" pitchFamily="34" charset="0"/>
                <a:ea typeface="Source Sans Pro" panose="020B0503030403020204" pitchFamily="34" charset="0"/>
                <a:cs typeface="Calibri"/>
              </a:rPr>
              <a:t>Sources: Guttmacher Institute, Ipas, International Planned Parenthood Federation </a:t>
            </a:r>
          </a:p>
        </p:txBody>
      </p:sp>
      <p:sp>
        <p:nvSpPr>
          <p:cNvPr id="5" name="Rectangle 4">
            <a:extLst>
              <a:ext uri="{FF2B5EF4-FFF2-40B4-BE49-F238E27FC236}">
                <a16:creationId xmlns:a16="http://schemas.microsoft.com/office/drawing/2014/main" id="{72653E9C-6632-214E-A574-D59C44FCD847}"/>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8087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D0253E-055F-0C4C-A7DF-69E08A591589}"/>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CEE39C-591B-460B-8AAD-26F3E8F322CB}"/>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The Media Can </a:t>
            </a:r>
            <a:r>
              <a:rPr lang="en-US" sz="4000" b="1" i="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Harm</a:t>
            </a:r>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 Unintentionally...</a:t>
            </a:r>
          </a:p>
        </p:txBody>
      </p:sp>
      <p:sp>
        <p:nvSpPr>
          <p:cNvPr id="3" name="Content Placeholder 2">
            <a:extLst>
              <a:ext uri="{FF2B5EF4-FFF2-40B4-BE49-F238E27FC236}">
                <a16:creationId xmlns:a16="http://schemas.microsoft.com/office/drawing/2014/main" id="{EBB46922-CAE3-433A-BE7B-48C8E4B22EA0}"/>
              </a:ext>
            </a:extLst>
          </p:cNvPr>
          <p:cNvSpPr>
            <a:spLocks noGrp="1"/>
          </p:cNvSpPr>
          <p:nvPr>
            <p:ph idx="1"/>
          </p:nvPr>
        </p:nvSpPr>
        <p:spPr>
          <a:xfrm>
            <a:off x="745733" y="1471092"/>
            <a:ext cx="10515600" cy="4843984"/>
          </a:xfrm>
        </p:spPr>
        <p:txBody>
          <a:bodyPr vert="horz" lIns="91440" tIns="45720" rIns="91440" bIns="45720" rtlCol="0" anchor="ctr" anchorCtr="0">
            <a:normAutofit/>
          </a:bodyPr>
          <a:lstStyle/>
          <a:p>
            <a:r>
              <a:rPr lang="en-US" sz="2200" b="1" dirty="0">
                <a:solidFill>
                  <a:srgbClr val="0E487E"/>
                </a:solidFill>
                <a:effectLst/>
                <a:latin typeface="Source Sans Pro Semibold" panose="020B0503030403020204" pitchFamily="34" charset="0"/>
                <a:ea typeface="Source Sans Pro Semibold" panose="020B0503030403020204" pitchFamily="34" charset="0"/>
              </a:rPr>
              <a:t>Negative and critical language, stories, and images can perpetuate stigma about abortion. Examples include the stereotyping of women who have had abortions </a:t>
            </a:r>
            <a:br>
              <a:rPr lang="en-US" sz="2200" b="1" dirty="0">
                <a:solidFill>
                  <a:srgbClr val="0E487E"/>
                </a:solidFill>
                <a:effectLst/>
                <a:latin typeface="Source Sans Pro Semibold" panose="020B0503030403020204" pitchFamily="34" charset="0"/>
                <a:ea typeface="Source Sans Pro Semibold" panose="020B0503030403020204" pitchFamily="34" charset="0"/>
              </a:rPr>
            </a:br>
            <a:r>
              <a:rPr lang="en-US" sz="2200" b="1" dirty="0">
                <a:solidFill>
                  <a:srgbClr val="0E487E"/>
                </a:solidFill>
                <a:effectLst/>
                <a:latin typeface="Source Sans Pro Semibold" panose="020B0503030403020204" pitchFamily="34" charset="0"/>
                <a:ea typeface="Source Sans Pro Semibold" panose="020B0503030403020204" pitchFamily="34" charset="0"/>
              </a:rPr>
              <a:t>and speculation about why women have abortions</a:t>
            </a:r>
            <a:endParaRPr lang="en-US" sz="2200" b="1" dirty="0">
              <a:solidFill>
                <a:srgbClr val="0E487E"/>
              </a:solidFill>
              <a:latin typeface="Source Sans Pro Semibold" panose="020B0503030403020204" pitchFamily="34" charset="0"/>
              <a:ea typeface="Source Sans Pro Semibold" panose="020B0503030403020204" pitchFamily="34" charset="0"/>
            </a:endParaRPr>
          </a:p>
          <a:p>
            <a:r>
              <a:rPr lang="en-US" sz="2200" b="1" dirty="0">
                <a:solidFill>
                  <a:srgbClr val="0E487E"/>
                </a:solidFill>
                <a:latin typeface="Source Sans Pro Semibold" panose="020B0503030403020204" pitchFamily="34" charset="0"/>
                <a:ea typeface="Source Sans Pro Semibold" panose="020B0503030403020204" pitchFamily="34" charset="0"/>
              </a:rPr>
              <a:t>Inaccurate descriptions of abortion procedures and their safety can spread misinformation and fear</a:t>
            </a:r>
          </a:p>
        </p:txBody>
      </p:sp>
      <p:sp>
        <p:nvSpPr>
          <p:cNvPr id="5" name="Rectangle 4">
            <a:extLst>
              <a:ext uri="{FF2B5EF4-FFF2-40B4-BE49-F238E27FC236}">
                <a16:creationId xmlns:a16="http://schemas.microsoft.com/office/drawing/2014/main" id="{A570B086-8B5C-D14F-A76E-C8194A09A0F4}"/>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1510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A956C-1800-B64C-9573-18F71A9F818C}"/>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CEE39C-591B-460B-8AAD-26F3E8F322CB}"/>
              </a:ext>
            </a:extLst>
          </p:cNvPr>
          <p:cNvSpPr>
            <a:spLocks noGrp="1"/>
          </p:cNvSpPr>
          <p:nvPr>
            <p:ph type="title"/>
          </p:nvPr>
        </p:nvSpPr>
        <p:spPr>
          <a:xfrm>
            <a:off x="159543" y="145528"/>
            <a:ext cx="11799575" cy="1325563"/>
          </a:xfrm>
        </p:spPr>
        <p:txBody>
          <a:bodyPr>
            <a:normAutofit/>
          </a:bodyPr>
          <a:lstStyle/>
          <a:p>
            <a:pPr algn="ctr"/>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 or, the Media Can </a:t>
            </a:r>
            <a:r>
              <a:rPr lang="en-US" sz="4000" b="1" i="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Help</a:t>
            </a:r>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 Combat Myths and Stigma </a:t>
            </a:r>
          </a:p>
        </p:txBody>
      </p:sp>
      <p:sp>
        <p:nvSpPr>
          <p:cNvPr id="3" name="Content Placeholder 2">
            <a:extLst>
              <a:ext uri="{FF2B5EF4-FFF2-40B4-BE49-F238E27FC236}">
                <a16:creationId xmlns:a16="http://schemas.microsoft.com/office/drawing/2014/main" id="{EBB46922-CAE3-433A-BE7B-48C8E4B22EA0}"/>
              </a:ext>
            </a:extLst>
          </p:cNvPr>
          <p:cNvSpPr>
            <a:spLocks noGrp="1"/>
          </p:cNvSpPr>
          <p:nvPr>
            <p:ph idx="1"/>
          </p:nvPr>
        </p:nvSpPr>
        <p:spPr>
          <a:xfrm>
            <a:off x="838199" y="1471091"/>
            <a:ext cx="10515600" cy="4843984"/>
          </a:xfrm>
        </p:spPr>
        <p:txBody>
          <a:bodyPr vert="horz" lIns="91440" tIns="45720" rIns="91440" bIns="45720" rtlCol="0" anchor="ctr" anchorCtr="0">
            <a:normAutofit/>
          </a:bodyPr>
          <a:lstStyle/>
          <a:p>
            <a:r>
              <a:rPr lang="en-US" sz="2200" b="1" dirty="0">
                <a:solidFill>
                  <a:srgbClr val="0E487E"/>
                </a:solidFill>
                <a:latin typeface="Source Sans Pro Semibold" panose="020B0503030403020204" pitchFamily="34" charset="0"/>
                <a:ea typeface="Source Sans Pro Semibold" panose="020B0503030403020204" pitchFamily="34" charset="0"/>
              </a:rPr>
              <a:t>Responsible, accurate reporting on abortion can dispel myths and misconceptions and reduce abortion stigma in a society</a:t>
            </a:r>
          </a:p>
          <a:p>
            <a:r>
              <a:rPr lang="en-US" sz="2200" b="1" dirty="0">
                <a:solidFill>
                  <a:srgbClr val="0E487E"/>
                </a:solidFill>
                <a:latin typeface="Source Sans Pro Semibold" panose="020B0503030403020204" pitchFamily="34" charset="0"/>
                <a:ea typeface="Source Sans Pro Semibold" panose="020B0503030403020204" pitchFamily="34" charset="0"/>
              </a:rPr>
              <a:t>Fact-based and nuanced coverage may lead to more informed discussions about abortion and healthier, safer choices for women</a:t>
            </a:r>
          </a:p>
        </p:txBody>
      </p:sp>
      <p:sp>
        <p:nvSpPr>
          <p:cNvPr id="5" name="Rectangle 4">
            <a:extLst>
              <a:ext uri="{FF2B5EF4-FFF2-40B4-BE49-F238E27FC236}">
                <a16:creationId xmlns:a16="http://schemas.microsoft.com/office/drawing/2014/main" id="{3792C0C9-1B5B-AC47-B972-413693445461}"/>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4126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B2C00F-DF88-6F45-ABF4-50DD816CC91F}"/>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BC47FA-DB78-4072-952E-49F3F1015160}"/>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Choose Data and Language Carefully </a:t>
            </a:r>
          </a:p>
        </p:txBody>
      </p:sp>
      <p:sp>
        <p:nvSpPr>
          <p:cNvPr id="3" name="Content Placeholder 2">
            <a:extLst>
              <a:ext uri="{FF2B5EF4-FFF2-40B4-BE49-F238E27FC236}">
                <a16:creationId xmlns:a16="http://schemas.microsoft.com/office/drawing/2014/main" id="{9D671A34-C727-45C4-BA36-FFBD04824722}"/>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r>
              <a:rPr lang="en-US" sz="2000" b="1" dirty="0">
                <a:solidFill>
                  <a:srgbClr val="0E487E"/>
                </a:solidFill>
                <a:latin typeface="Source Sans Pro Semibold" panose="020B0503030403020204" pitchFamily="34" charset="0"/>
                <a:ea typeface="Source Sans Pro Semibold" panose="020B0503030403020204" pitchFamily="34" charset="0"/>
              </a:rPr>
              <a:t>Use data from credible sources</a:t>
            </a:r>
          </a:p>
          <a:p>
            <a:r>
              <a:rPr lang="en-US" sz="2000" b="1" dirty="0">
                <a:solidFill>
                  <a:srgbClr val="0E487E"/>
                </a:solidFill>
                <a:latin typeface="Source Sans Pro Semibold" panose="020B0503030403020204" pitchFamily="34" charset="0"/>
                <a:ea typeface="Source Sans Pro Semibold" panose="020B0503030403020204" pitchFamily="34" charset="0"/>
                <a:cs typeface="Calibri"/>
              </a:rPr>
              <a:t>Include multiple sources so your story is well-rounded</a:t>
            </a:r>
          </a:p>
          <a:p>
            <a:r>
              <a:rPr lang="en-US" sz="2000" b="1" dirty="0">
                <a:solidFill>
                  <a:srgbClr val="0E487E"/>
                </a:solidFill>
                <a:latin typeface="Source Sans Pro Semibold" panose="020B0503030403020204" pitchFamily="34" charset="0"/>
                <a:ea typeface="Source Sans Pro Semibold" panose="020B0503030403020204" pitchFamily="34" charset="0"/>
              </a:rPr>
              <a:t>Never publish false claims as if they were true, and always confirm information </a:t>
            </a:r>
            <a:br>
              <a:rPr lang="en-US" sz="2000" b="1" dirty="0">
                <a:solidFill>
                  <a:srgbClr val="0E487E"/>
                </a:solidFill>
                <a:latin typeface="Source Sans Pro Semibold" panose="020B0503030403020204" pitchFamily="34" charset="0"/>
                <a:ea typeface="Source Sans Pro Semibold" panose="020B0503030403020204" pitchFamily="34" charset="0"/>
              </a:rPr>
            </a:br>
            <a:r>
              <a:rPr lang="en-US" sz="2000" b="1" dirty="0">
                <a:solidFill>
                  <a:srgbClr val="0E487E"/>
                </a:solidFill>
                <a:latin typeface="Source Sans Pro Semibold" panose="020B0503030403020204" pitchFamily="34" charset="0"/>
                <a:ea typeface="Source Sans Pro Semibold" panose="020B0503030403020204" pitchFamily="34" charset="0"/>
              </a:rPr>
              <a:t>from potentially biased sources</a:t>
            </a:r>
          </a:p>
          <a:p>
            <a:pPr lvl="1"/>
            <a:r>
              <a:rPr lang="en-US" sz="1900" dirty="0">
                <a:latin typeface="Source Sans Pro" panose="020B0503030403020204" pitchFamily="34" charset="0"/>
                <a:ea typeface="Source Sans Pro" panose="020B0503030403020204" pitchFamily="34" charset="0"/>
                <a:cs typeface="Calibri"/>
              </a:rPr>
              <a:t>Verify claims with an impartial or expert source</a:t>
            </a:r>
          </a:p>
          <a:p>
            <a:pPr lvl="1"/>
            <a:r>
              <a:rPr lang="en-US" sz="1900" dirty="0">
                <a:latin typeface="Source Sans Pro" panose="020B0503030403020204" pitchFamily="34" charset="0"/>
                <a:ea typeface="Source Sans Pro" panose="020B0503030403020204" pitchFamily="34" charset="0"/>
                <a:cs typeface="Calibri"/>
              </a:rPr>
              <a:t>Don’t use claims or information you can’t verify</a:t>
            </a:r>
          </a:p>
          <a:p>
            <a:r>
              <a:rPr lang="en-US" sz="2000" b="1" dirty="0">
                <a:solidFill>
                  <a:srgbClr val="0E487E"/>
                </a:solidFill>
                <a:latin typeface="Source Sans Pro Semibold" panose="020B0503030403020204" pitchFamily="34" charset="0"/>
                <a:ea typeface="Source Sans Pro Semibold" panose="020B0503030403020204" pitchFamily="34" charset="0"/>
              </a:rPr>
              <a:t>Choose language carefully</a:t>
            </a:r>
          </a:p>
          <a:p>
            <a:pPr lvl="1"/>
            <a:r>
              <a:rPr lang="en-US" sz="1900" dirty="0">
                <a:latin typeface="Source Sans Pro" panose="020B0503030403020204" pitchFamily="34" charset="0"/>
                <a:ea typeface="Source Sans Pro" panose="020B0503030403020204" pitchFamily="34" charset="0"/>
              </a:rPr>
              <a:t>Avoid saying “pro-life.” Say “anti-abortion” or “opposed to abortion”</a:t>
            </a:r>
          </a:p>
          <a:p>
            <a:pPr lvl="1"/>
            <a:r>
              <a:rPr lang="en-US" sz="1900" dirty="0">
                <a:latin typeface="Source Sans Pro" panose="020B0503030403020204" pitchFamily="34" charset="0"/>
                <a:ea typeface="Source Sans Pro" panose="020B0503030403020204" pitchFamily="34" charset="0"/>
              </a:rPr>
              <a:t>Avoid saying “keep the baby. ” Say “continue the pregnancy”</a:t>
            </a:r>
          </a:p>
          <a:p>
            <a:pPr lvl="1"/>
            <a:r>
              <a:rPr lang="en-US" sz="1900" dirty="0">
                <a:latin typeface="Source Sans Pro" panose="020B0503030403020204" pitchFamily="34" charset="0"/>
                <a:ea typeface="Source Sans Pro" panose="020B0503030403020204" pitchFamily="34" charset="0"/>
              </a:rPr>
              <a:t>Avoid saying “unborn baby.” The correct terms are “embryo” (weeks 1-10 of pregnancy) </a:t>
            </a:r>
          </a:p>
          <a:p>
            <a:pPr marL="457200" lvl="1" indent="0">
              <a:buNone/>
            </a:pPr>
            <a:r>
              <a:rPr lang="en-US" sz="1900" dirty="0">
                <a:latin typeface="Source Sans Pro" panose="020B0503030403020204" pitchFamily="34" charset="0"/>
                <a:ea typeface="Source Sans Pro" panose="020B0503030403020204" pitchFamily="34" charset="0"/>
              </a:rPr>
              <a:t>        or “fetus” (week 11 until birth)</a:t>
            </a:r>
          </a:p>
          <a:p>
            <a:pPr lvl="1"/>
            <a:r>
              <a:rPr lang="en-US" sz="1900" dirty="0">
                <a:latin typeface="Source Sans Pro" panose="020B0503030403020204" pitchFamily="34" charset="0"/>
                <a:ea typeface="Source Sans Pro" panose="020B0503030403020204" pitchFamily="34" charset="0"/>
              </a:rPr>
              <a:t>Avoid saying “mother.” Say “pregnant woman”</a:t>
            </a:r>
          </a:p>
        </p:txBody>
      </p:sp>
      <p:sp>
        <p:nvSpPr>
          <p:cNvPr id="5" name="Rectangle 4">
            <a:extLst>
              <a:ext uri="{FF2B5EF4-FFF2-40B4-BE49-F238E27FC236}">
                <a16:creationId xmlns:a16="http://schemas.microsoft.com/office/drawing/2014/main" id="{988F2614-C541-7046-A631-5D5C40D5E4C3}"/>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4178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C4F188-8710-2848-BC12-023997D133AD}"/>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0C4F9D-687C-42CB-9C65-A025BA62A1F9}"/>
              </a:ext>
            </a:extLst>
          </p:cNvPr>
          <p:cNvSpPr>
            <a:spLocks noGrp="1"/>
          </p:cNvSpPr>
          <p:nvPr>
            <p:ph type="title"/>
          </p:nvPr>
        </p:nvSpPr>
        <p:spPr>
          <a:xfrm>
            <a:off x="838199" y="145527"/>
            <a:ext cx="10515600" cy="1325564"/>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Report Personal Stories Responsibly</a:t>
            </a:r>
          </a:p>
        </p:txBody>
      </p:sp>
      <p:sp>
        <p:nvSpPr>
          <p:cNvPr id="3" name="Content Placeholder 2">
            <a:extLst>
              <a:ext uri="{FF2B5EF4-FFF2-40B4-BE49-F238E27FC236}">
                <a16:creationId xmlns:a16="http://schemas.microsoft.com/office/drawing/2014/main" id="{728E5FF9-0E8F-4490-AE5F-096F1A29566E}"/>
              </a:ext>
            </a:extLst>
          </p:cNvPr>
          <p:cNvSpPr>
            <a:spLocks noGrp="1"/>
          </p:cNvSpPr>
          <p:nvPr>
            <p:ph idx="1"/>
          </p:nvPr>
        </p:nvSpPr>
        <p:spPr>
          <a:xfrm>
            <a:off x="838200" y="1471091"/>
            <a:ext cx="10515599" cy="4843984"/>
          </a:xfrm>
        </p:spPr>
        <p:txBody>
          <a:bodyPr vert="horz" lIns="91440" tIns="45720" rIns="91440" bIns="45720" rtlCol="0" anchor="ctr" anchorCtr="0">
            <a:normAutofit/>
          </a:bodyPr>
          <a:lstStyle/>
          <a:p>
            <a:r>
              <a:rPr lang="en-US" sz="2000" b="1" dirty="0">
                <a:solidFill>
                  <a:srgbClr val="0E487E"/>
                </a:solidFill>
                <a:latin typeface="Source Sans Pro Semibold" panose="020B0503030403020204" pitchFamily="34" charset="0"/>
                <a:ea typeface="Source Sans Pro Semibold" panose="020B0503030403020204" pitchFamily="34" charset="0"/>
              </a:rPr>
              <a:t>Seek out personal testimonies from women who want to share their stories about having an abortion</a:t>
            </a:r>
          </a:p>
          <a:p>
            <a:pPr marL="457200" lvl="1" indent="0">
              <a:buNone/>
            </a:pPr>
            <a:r>
              <a:rPr lang="en-US" sz="1900" dirty="0">
                <a:latin typeface="Source Sans Pro" panose="020B0503030403020204" pitchFamily="34" charset="0"/>
                <a:ea typeface="Source Sans Pro" panose="020B0503030403020204" pitchFamily="34" charset="0"/>
              </a:rPr>
              <a:t>Remember that one person’s story does not represent everyone. Include a variety of stories when possible.</a:t>
            </a:r>
            <a:endParaRPr lang="en-US" sz="1900" dirty="0">
              <a:latin typeface="Source Sans Pro" panose="020B0503030403020204" pitchFamily="34" charset="0"/>
              <a:ea typeface="Source Sans Pro" panose="020B0503030403020204" pitchFamily="34" charset="0"/>
              <a:cs typeface="Calibri"/>
            </a:endParaRPr>
          </a:p>
          <a:p>
            <a:r>
              <a:rPr lang="en-US" sz="2000" b="1" dirty="0">
                <a:solidFill>
                  <a:srgbClr val="0E487E"/>
                </a:solidFill>
                <a:latin typeface="Source Sans Pro Semibold" panose="020B0503030403020204" pitchFamily="34" charset="0"/>
                <a:ea typeface="Source Sans Pro Semibold" panose="020B0503030403020204" pitchFamily="34" charset="0"/>
              </a:rPr>
              <a:t>Frame abortion as a legitimate choice and credit women’s decision-making. Avoid language that dehumanizes women</a:t>
            </a:r>
          </a:p>
          <a:p>
            <a:pPr marL="457200" lvl="1" indent="0">
              <a:buNone/>
            </a:pPr>
            <a:r>
              <a:rPr lang="en-US" sz="1900" dirty="0">
                <a:latin typeface="Source Sans Pro" panose="020B0503030403020204" pitchFamily="34" charset="0"/>
                <a:ea typeface="Source Sans Pro" panose="020B0503030403020204" pitchFamily="34" charset="0"/>
              </a:rPr>
              <a:t>Refer to a woman’s right to life and health, describe her decisions and experiences</a:t>
            </a:r>
          </a:p>
          <a:p>
            <a:r>
              <a:rPr lang="en-US" sz="2000" b="1" dirty="0">
                <a:solidFill>
                  <a:srgbClr val="0E487E"/>
                </a:solidFill>
                <a:latin typeface="Source Sans Pro Semibold" panose="020B0503030403020204" pitchFamily="34" charset="0"/>
                <a:ea typeface="Source Sans Pro Semibold" panose="020B0503030403020204" pitchFamily="34" charset="0"/>
                <a:cs typeface="Calibri" panose="020F0502020204030204"/>
              </a:rPr>
              <a:t>Protect your sources’ privacy, understanding the damaging effects of stigma</a:t>
            </a:r>
          </a:p>
          <a:p>
            <a:pPr marL="457200" lvl="1" indent="0">
              <a:buNone/>
            </a:pPr>
            <a:r>
              <a:rPr lang="en-US" sz="1900" dirty="0">
                <a:latin typeface="Source Sans Pro" panose="020B0503030403020204" pitchFamily="34" charset="0"/>
                <a:ea typeface="Source Sans Pro" panose="020B0503030403020204" pitchFamily="34" charset="0"/>
                <a:cs typeface="Calibri" panose="020F0502020204030204"/>
              </a:rPr>
              <a:t>You can use pseudonyms for your sources, omit their last names, or include minimal identifying descriptors. Ask your sources for their preference and be transparent with your audience</a:t>
            </a:r>
            <a:endParaRPr lang="en-US" sz="1900" dirty="0">
              <a:latin typeface="Source Sans Pro" panose="020B0503030403020204" pitchFamily="34" charset="0"/>
              <a:ea typeface="Source Sans Pro" panose="020B0503030403020204" pitchFamily="34" charset="0"/>
            </a:endParaRPr>
          </a:p>
        </p:txBody>
      </p:sp>
      <p:sp>
        <p:nvSpPr>
          <p:cNvPr id="5" name="Rectangle 4">
            <a:extLst>
              <a:ext uri="{FF2B5EF4-FFF2-40B4-BE49-F238E27FC236}">
                <a16:creationId xmlns:a16="http://schemas.microsoft.com/office/drawing/2014/main" id="{194361F6-13E7-1F4F-8826-9D352269772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3211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0D510-33B0-EB42-8762-EACB2084389E}"/>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57032F-4681-4E20-AFFF-5808EE785915}"/>
              </a:ext>
            </a:extLst>
          </p:cNvPr>
          <p:cNvSpPr>
            <a:spLocks noGrp="1"/>
          </p:cNvSpPr>
          <p:nvPr>
            <p:ph type="title"/>
          </p:nvPr>
        </p:nvSpPr>
        <p:spPr>
          <a:xfrm>
            <a:off x="838200" y="145529"/>
            <a:ext cx="11194256"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Use Accurate Imagery of Pregnancy and Abortion</a:t>
            </a:r>
          </a:p>
        </p:txBody>
      </p:sp>
      <p:sp>
        <p:nvSpPr>
          <p:cNvPr id="3" name="Content Placeholder 2">
            <a:extLst>
              <a:ext uri="{FF2B5EF4-FFF2-40B4-BE49-F238E27FC236}">
                <a16:creationId xmlns:a16="http://schemas.microsoft.com/office/drawing/2014/main" id="{33384928-8C80-4EFE-A6CF-CF5DB484621C}"/>
              </a:ext>
            </a:extLst>
          </p:cNvPr>
          <p:cNvSpPr>
            <a:spLocks noGrp="1"/>
          </p:cNvSpPr>
          <p:nvPr>
            <p:ph idx="1"/>
          </p:nvPr>
        </p:nvSpPr>
        <p:spPr>
          <a:xfrm>
            <a:off x="914400" y="1471091"/>
            <a:ext cx="10439400" cy="4843984"/>
          </a:xfrm>
        </p:spPr>
        <p:txBody>
          <a:bodyPr vert="horz" lIns="91440" tIns="45720" rIns="91440" bIns="45720" rtlCol="0" anchor="ctr" anchorCtr="0">
            <a:normAutofit/>
          </a:bodyPr>
          <a:lstStyle/>
          <a:p>
            <a:r>
              <a:rPr lang="en-US" sz="2000" b="1" dirty="0">
                <a:solidFill>
                  <a:srgbClr val="0E487E"/>
                </a:solidFill>
                <a:latin typeface="Source Sans Pro Semibold" panose="020B0503030403020204" pitchFamily="34" charset="0"/>
                <a:ea typeface="Source Sans Pro Semibold" panose="020B0503030403020204" pitchFamily="34" charset="0"/>
              </a:rPr>
              <a:t>Use only photos, images, and infographics that reflect the realities of abortion as a public health and personal matter</a:t>
            </a:r>
            <a:endParaRPr lang="en-US" sz="2000" b="1" dirty="0">
              <a:solidFill>
                <a:srgbClr val="0E487E"/>
              </a:solidFill>
              <a:latin typeface="Source Sans Pro Semibold" panose="020B0503030403020204" pitchFamily="34" charset="0"/>
              <a:ea typeface="Source Sans Pro Semibold" panose="020B0503030403020204" pitchFamily="34" charset="0"/>
              <a:cs typeface="Calibri"/>
            </a:endParaRPr>
          </a:p>
          <a:p>
            <a:r>
              <a:rPr lang="en-US" sz="2000" b="1" dirty="0">
                <a:solidFill>
                  <a:srgbClr val="0E487E"/>
                </a:solidFill>
                <a:latin typeface="Source Sans Pro Semibold" panose="020B0503030403020204" pitchFamily="34" charset="0"/>
                <a:ea typeface="Source Sans Pro Semibold" panose="020B0503030403020204" pitchFamily="34" charset="0"/>
              </a:rPr>
              <a:t>Make sure your outlet does not use stigmatizing or inaccurate visuals and consider alternative, more effective ways of illustrating </a:t>
            </a:r>
            <a:r>
              <a:rPr lang="en-US" sz="2000" b="1">
                <a:solidFill>
                  <a:srgbClr val="0E487E"/>
                </a:solidFill>
                <a:latin typeface="Source Sans Pro Semibold" panose="020B0503030403020204" pitchFamily="34" charset="0"/>
                <a:ea typeface="Source Sans Pro Semibold" panose="020B0503030403020204" pitchFamily="34" charset="0"/>
              </a:rPr>
              <a:t>your story</a:t>
            </a:r>
            <a:endParaRPr lang="en-US" sz="2000" b="1" dirty="0">
              <a:solidFill>
                <a:srgbClr val="0E487E"/>
              </a:solidFill>
              <a:latin typeface="Source Sans Pro Semibold" panose="020B0503030403020204" pitchFamily="34" charset="0"/>
              <a:ea typeface="Source Sans Pro Semibold" panose="020B0503030403020204" pitchFamily="34" charset="0"/>
            </a:endParaRPr>
          </a:p>
          <a:p>
            <a:r>
              <a:rPr lang="en-US" sz="2000" b="1" dirty="0">
                <a:solidFill>
                  <a:srgbClr val="0E487E"/>
                </a:solidFill>
                <a:latin typeface="Source Sans Pro Semibold" panose="020B0503030403020204" pitchFamily="34" charset="0"/>
                <a:ea typeface="Source Sans Pro Semibold" panose="020B0503030403020204" pitchFamily="34" charset="0"/>
              </a:rPr>
              <a:t>Avoid images of:</a:t>
            </a:r>
          </a:p>
          <a:p>
            <a:pPr lvl="1"/>
            <a:r>
              <a:rPr lang="en-US" sz="1900" dirty="0">
                <a:latin typeface="Source Sans Pro" panose="020B0503030403020204" pitchFamily="34" charset="0"/>
                <a:ea typeface="Source Sans Pro" panose="020B0503030403020204" pitchFamily="34" charset="0"/>
              </a:rPr>
              <a:t>Visibly pregnant people</a:t>
            </a:r>
          </a:p>
          <a:p>
            <a:pPr lvl="1"/>
            <a:r>
              <a:rPr lang="en-US" sz="1900" dirty="0">
                <a:latin typeface="Source Sans Pro" panose="020B0503030403020204" pitchFamily="34" charset="0"/>
                <a:ea typeface="Source Sans Pro" panose="020B0503030403020204" pitchFamily="34" charset="0"/>
              </a:rPr>
              <a:t>People with their faces obscured</a:t>
            </a:r>
          </a:p>
          <a:p>
            <a:pPr lvl="1"/>
            <a:r>
              <a:rPr lang="en-US" sz="1900" dirty="0">
                <a:latin typeface="Source Sans Pro" panose="020B0503030403020204" pitchFamily="34" charset="0"/>
                <a:ea typeface="Source Sans Pro" panose="020B0503030403020204" pitchFamily="34" charset="0"/>
              </a:rPr>
              <a:t>Individuals demonstrating strong negative emotions (for example, crying)</a:t>
            </a:r>
          </a:p>
          <a:p>
            <a:pPr lvl="1"/>
            <a:r>
              <a:rPr lang="en-US" sz="1900" dirty="0">
                <a:latin typeface="Source Sans Pro" panose="020B0503030403020204" pitchFamily="34" charset="0"/>
                <a:ea typeface="Source Sans Pro" panose="020B0503030403020204" pitchFamily="34" charset="0"/>
                <a:cs typeface="Calibri"/>
              </a:rPr>
              <a:t>Babies or children</a:t>
            </a:r>
          </a:p>
        </p:txBody>
      </p:sp>
      <p:sp>
        <p:nvSpPr>
          <p:cNvPr id="5" name="Rectangle 4">
            <a:extLst>
              <a:ext uri="{FF2B5EF4-FFF2-40B4-BE49-F238E27FC236}">
                <a16:creationId xmlns:a16="http://schemas.microsoft.com/office/drawing/2014/main" id="{D7D717B2-BBF4-3F4B-B065-9A487B9924B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0608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69C964-D85A-3C47-94E8-DF26D8F5BA08}"/>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AD76CDA-3A78-044A-ACAF-4C71FD65904F}"/>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5" name="Title 1">
            <a:extLst>
              <a:ext uri="{FF2B5EF4-FFF2-40B4-BE49-F238E27FC236}">
                <a16:creationId xmlns:a16="http://schemas.microsoft.com/office/drawing/2014/main" id="{D1B8DD46-1324-BC4E-9BC7-8C37ECA9593E}"/>
              </a:ext>
            </a:extLst>
          </p:cNvPr>
          <p:cNvSpPr txBox="1">
            <a:spLocks/>
          </p:cNvSpPr>
          <p:nvPr/>
        </p:nvSpPr>
        <p:spPr>
          <a:xfrm>
            <a:off x="1805238" y="1966378"/>
            <a:ext cx="8233327" cy="2214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Learning From Each Other: </a:t>
            </a:r>
            <a:b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Interactive Exercises</a:t>
            </a:r>
          </a:p>
        </p:txBody>
      </p:sp>
      <p:sp>
        <p:nvSpPr>
          <p:cNvPr id="6" name="Rectangle 5">
            <a:extLst>
              <a:ext uri="{FF2B5EF4-FFF2-40B4-BE49-F238E27FC236}">
                <a16:creationId xmlns:a16="http://schemas.microsoft.com/office/drawing/2014/main" id="{8CF10BD1-8AB1-B94D-A1BF-7FCD67B77CA0}"/>
              </a:ext>
            </a:extLst>
          </p:cNvPr>
          <p:cNvSpPr/>
          <p:nvPr/>
        </p:nvSpPr>
        <p:spPr>
          <a:xfrm>
            <a:off x="504825" y="626520"/>
            <a:ext cx="1781482"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959C417-7098-FC47-A2D1-3F09374FD344}"/>
              </a:ext>
            </a:extLst>
          </p:cNvPr>
          <p:cNvSpPr/>
          <p:nvPr/>
        </p:nvSpPr>
        <p:spPr>
          <a:xfrm>
            <a:off x="504824" y="718071"/>
            <a:ext cx="1781482" cy="369332"/>
          </a:xfrm>
          <a:prstGeom prst="rect">
            <a:avLst/>
          </a:prstGeom>
        </p:spPr>
        <p:txBody>
          <a:bodyPr wrap="square">
            <a:spAutoFit/>
          </a:bodyPr>
          <a:lstStyle/>
          <a:p>
            <a:pPr algn="ctr"/>
            <a:r>
              <a:rPr lang="en-US" b="1"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PART FOUR</a:t>
            </a:r>
            <a:endParaRPr lang="en-US"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8" name="Rectangle 7">
            <a:extLst>
              <a:ext uri="{FF2B5EF4-FFF2-40B4-BE49-F238E27FC236}">
                <a16:creationId xmlns:a16="http://schemas.microsoft.com/office/drawing/2014/main" id="{DE49E736-F2BE-3745-8149-62BD1EC05A14}"/>
              </a:ext>
            </a:extLst>
          </p:cNvPr>
          <p:cNvSpPr/>
          <p:nvPr/>
        </p:nvSpPr>
        <p:spPr>
          <a:xfrm>
            <a:off x="7726370" y="4516927"/>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6723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B9C4A4-1388-EF4E-BDA7-A4DE324074DC}"/>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A064D4-B1A8-514C-97D4-70DF988C5952}"/>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11" name="Title 1">
            <a:extLst>
              <a:ext uri="{FF2B5EF4-FFF2-40B4-BE49-F238E27FC236}">
                <a16:creationId xmlns:a16="http://schemas.microsoft.com/office/drawing/2014/main" id="{3502163E-E8C2-534F-84D3-BD6A614E0A41}"/>
              </a:ext>
            </a:extLst>
          </p:cNvPr>
          <p:cNvSpPr txBox="1">
            <a:spLocks/>
          </p:cNvSpPr>
          <p:nvPr/>
        </p:nvSpPr>
        <p:spPr>
          <a:xfrm>
            <a:off x="1892566" y="2906143"/>
            <a:ext cx="8233327"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Crafting Your Story Pitch</a:t>
            </a:r>
          </a:p>
        </p:txBody>
      </p:sp>
      <p:sp>
        <p:nvSpPr>
          <p:cNvPr id="12" name="Rectangle 11">
            <a:extLst>
              <a:ext uri="{FF2B5EF4-FFF2-40B4-BE49-F238E27FC236}">
                <a16:creationId xmlns:a16="http://schemas.microsoft.com/office/drawing/2014/main" id="{053D0F5D-E28C-2142-A451-8C5AC25B09E9}"/>
              </a:ext>
            </a:extLst>
          </p:cNvPr>
          <p:cNvSpPr/>
          <p:nvPr/>
        </p:nvSpPr>
        <p:spPr>
          <a:xfrm>
            <a:off x="504825" y="1053422"/>
            <a:ext cx="3367088" cy="893530"/>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BD25D4-13D2-C643-9FCA-5D0879B0DC04}"/>
              </a:ext>
            </a:extLst>
          </p:cNvPr>
          <p:cNvSpPr/>
          <p:nvPr/>
        </p:nvSpPr>
        <p:spPr>
          <a:xfrm>
            <a:off x="504825" y="1315521"/>
            <a:ext cx="3367088" cy="369332"/>
          </a:xfrm>
          <a:prstGeom prst="rect">
            <a:avLst/>
          </a:prstGeom>
        </p:spPr>
        <p:txBody>
          <a:bodyPr wrap="square">
            <a:spAutoFit/>
          </a:bodyPr>
          <a:lstStyle/>
          <a:p>
            <a:pPr algn="ctr"/>
            <a:r>
              <a:rPr lang="en-US" b="1" dirty="0">
                <a:solidFill>
                  <a:srgbClr val="0E487E"/>
                </a:solidFill>
                <a:latin typeface="Source Sans Pro" panose="020B0503030403020204" pitchFamily="34" charset="0"/>
                <a:ea typeface="Source Sans Pro" panose="020B0503030403020204" pitchFamily="34" charset="0"/>
                <a:cs typeface="Roboto Condensed" panose="02000000000000000000" pitchFamily="2" charset="0"/>
              </a:rPr>
              <a:t>FOR JOURNALISTS</a:t>
            </a:r>
          </a:p>
        </p:txBody>
      </p:sp>
      <p:sp>
        <p:nvSpPr>
          <p:cNvPr id="14" name="Rectangle 13">
            <a:extLst>
              <a:ext uri="{FF2B5EF4-FFF2-40B4-BE49-F238E27FC236}">
                <a16:creationId xmlns:a16="http://schemas.microsoft.com/office/drawing/2014/main" id="{0BBC0852-79A1-3A40-B1E2-27BEE7695729}"/>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icture containing text, chair&#10;&#10;Description automatically generated">
            <a:extLst>
              <a:ext uri="{FF2B5EF4-FFF2-40B4-BE49-F238E27FC236}">
                <a16:creationId xmlns:a16="http://schemas.microsoft.com/office/drawing/2014/main" id="{0574CE60-A02E-5542-BFBA-ABFD01B0D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08" y="3428999"/>
            <a:ext cx="4974370" cy="3285365"/>
          </a:xfrm>
          <a:prstGeom prst="rect">
            <a:avLst/>
          </a:prstGeom>
        </p:spPr>
      </p:pic>
    </p:spTree>
    <p:extLst>
      <p:ext uri="{BB962C8B-B14F-4D97-AF65-F5344CB8AC3E}">
        <p14:creationId xmlns:p14="http://schemas.microsoft.com/office/powerpoint/2010/main" val="3480601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0CD856-4A76-F942-B4C8-FED08D688914}"/>
              </a:ext>
            </a:extLst>
          </p:cNvPr>
          <p:cNvSpPr/>
          <p:nvPr/>
        </p:nvSpPr>
        <p:spPr>
          <a:xfrm>
            <a:off x="1954016" y="2770110"/>
            <a:ext cx="8468487" cy="2510942"/>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3730F4B-47CD-E147-BF27-CA404917942B}"/>
              </a:ext>
            </a:extLst>
          </p:cNvPr>
          <p:cNvSpPr/>
          <p:nvPr/>
        </p:nvSpPr>
        <p:spPr>
          <a:xfrm>
            <a:off x="1642300" y="2498155"/>
            <a:ext cx="8468487" cy="2510942"/>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4" name="Rectangle 3">
            <a:extLst>
              <a:ext uri="{FF2B5EF4-FFF2-40B4-BE49-F238E27FC236}">
                <a16:creationId xmlns:a16="http://schemas.microsoft.com/office/drawing/2014/main" id="{D42F3CDE-1592-3449-972E-AA9C06FC7AC3}"/>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FA7447-1983-44C5-8077-6C759E718ED3}"/>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What is a Story Pitch?</a:t>
            </a:r>
          </a:p>
        </p:txBody>
      </p:sp>
      <p:sp>
        <p:nvSpPr>
          <p:cNvPr id="3" name="Content Placeholder 2">
            <a:extLst>
              <a:ext uri="{FF2B5EF4-FFF2-40B4-BE49-F238E27FC236}">
                <a16:creationId xmlns:a16="http://schemas.microsoft.com/office/drawing/2014/main" id="{3A6848B2-00BB-4B0B-B9CC-13CBB86EA859}"/>
              </a:ext>
            </a:extLst>
          </p:cNvPr>
          <p:cNvSpPr>
            <a:spLocks noGrp="1"/>
          </p:cNvSpPr>
          <p:nvPr>
            <p:ph idx="1"/>
          </p:nvPr>
        </p:nvSpPr>
        <p:spPr>
          <a:xfrm>
            <a:off x="1954016" y="1483283"/>
            <a:ext cx="8156771" cy="4843984"/>
          </a:xfrm>
        </p:spPr>
        <p:txBody>
          <a:bodyPr vert="horz" lIns="91440" tIns="45720" rIns="91440" bIns="45720" rtlCol="0" anchor="ctr" anchorCtr="0">
            <a:normAutofit/>
          </a:bodyPr>
          <a:lstStyle/>
          <a:p>
            <a:pPr marL="0" indent="0">
              <a:buNone/>
            </a:pPr>
            <a:r>
              <a:rPr lang="en-US" sz="2000" b="1" dirty="0">
                <a:solidFill>
                  <a:srgbClr val="0E487E"/>
                </a:solidFill>
                <a:latin typeface="Source Sans Pro Semibold" panose="020B0503030403020204" pitchFamily="34" charset="0"/>
                <a:ea typeface="Source Sans Pro Semibold" panose="020B0503030403020204" pitchFamily="34" charset="0"/>
                <a:cs typeface="Calibri"/>
              </a:rPr>
              <a:t>A written or verbal appeal for a story idea, describing the story’s value and content and laying out a plan for reporting</a:t>
            </a:r>
            <a:br>
              <a:rPr lang="en-US" sz="2400" b="1" dirty="0">
                <a:solidFill>
                  <a:srgbClr val="0E487E"/>
                </a:solidFill>
                <a:latin typeface="Source Sans Pro Semibold" panose="020B0503030403020204" pitchFamily="34" charset="0"/>
                <a:ea typeface="Source Sans Pro Semibold" panose="020B0503030403020204" pitchFamily="34" charset="0"/>
                <a:cs typeface="Calibri"/>
              </a:rPr>
            </a:br>
            <a:endParaRPr lang="en-US" sz="2400" b="1" dirty="0">
              <a:solidFill>
                <a:srgbClr val="0E487E"/>
              </a:solidFill>
              <a:latin typeface="Source Sans Pro Semibold" panose="020B0503030403020204" pitchFamily="34" charset="0"/>
              <a:ea typeface="Source Sans Pro Semibold" panose="020B0503030403020204" pitchFamily="34" charset="0"/>
              <a:cs typeface="Calibri"/>
            </a:endParaRPr>
          </a:p>
          <a:p>
            <a:pPr marL="0" indent="0">
              <a:buNone/>
            </a:pPr>
            <a:r>
              <a:rPr lang="en-US" sz="1900" i="1" dirty="0">
                <a:latin typeface="Source Sans Pro" panose="020B0503030403020204" pitchFamily="34" charset="0"/>
                <a:ea typeface="Source Sans Pro" panose="020B0503030403020204" pitchFamily="34" charset="0"/>
                <a:cs typeface="Calibri"/>
              </a:rPr>
              <a:t>Designed to convince an editor to place or purchase a journalist’s story</a:t>
            </a:r>
          </a:p>
        </p:txBody>
      </p:sp>
    </p:spTree>
    <p:extLst>
      <p:ext uri="{BB962C8B-B14F-4D97-AF65-F5344CB8AC3E}">
        <p14:creationId xmlns:p14="http://schemas.microsoft.com/office/powerpoint/2010/main" val="100579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7B11DF-82E6-2C4E-885E-382C555E7590}"/>
              </a:ext>
            </a:extLst>
          </p:cNvPr>
          <p:cNvSpPr/>
          <p:nvPr/>
        </p:nvSpPr>
        <p:spPr>
          <a:xfrm>
            <a:off x="159543" y="159816"/>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E0AAA921-E1D9-3947-9520-3834C3E1F703}"/>
              </a:ext>
            </a:extLst>
          </p:cNvPr>
          <p:cNvSpPr>
            <a:spLocks noGrp="1"/>
          </p:cNvSpPr>
          <p:nvPr>
            <p:ph type="title"/>
          </p:nvPr>
        </p:nvSpPr>
        <p:spPr>
          <a:xfrm>
            <a:off x="819150" y="145528"/>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Media/CSO Engagement Survey Results</a:t>
            </a:r>
          </a:p>
        </p:txBody>
      </p:sp>
      <p:sp>
        <p:nvSpPr>
          <p:cNvPr id="14" name="Rectangle 13">
            <a:extLst>
              <a:ext uri="{FF2B5EF4-FFF2-40B4-BE49-F238E27FC236}">
                <a16:creationId xmlns:a16="http://schemas.microsoft.com/office/drawing/2014/main" id="{15C3D706-E2EF-8041-AE04-07EFD6508A70}"/>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C65E0A49-FEC8-EB49-9548-E55949B73DE3}"/>
              </a:ext>
            </a:extLst>
          </p:cNvPr>
          <p:cNvSpPr>
            <a:spLocks noGrp="1"/>
          </p:cNvSpPr>
          <p:nvPr>
            <p:ph idx="1"/>
          </p:nvPr>
        </p:nvSpPr>
        <p:spPr>
          <a:xfrm>
            <a:off x="838200" y="1499667"/>
            <a:ext cx="10515600" cy="922258"/>
          </a:xfrm>
        </p:spPr>
        <p:txBody>
          <a:bodyPr anchor="ctr" anchorCtr="0">
            <a:noAutofit/>
          </a:bodyPr>
          <a:lstStyle/>
          <a:p>
            <a:pPr marL="0" indent="0">
              <a:buNone/>
            </a:pPr>
            <a:r>
              <a:rPr lang="en-US" sz="1800" i="1" dirty="0">
                <a:solidFill>
                  <a:srgbClr val="0E487E"/>
                </a:solidFill>
                <a:latin typeface="Source Sans Pro" panose="020B0503030403020204" pitchFamily="34" charset="0"/>
                <a:ea typeface="Source Sans Pro" panose="020B0503030403020204" pitchFamily="34" charset="0"/>
              </a:rPr>
              <a:t>Facilitator: Please add a summary of your survey results here.</a:t>
            </a:r>
          </a:p>
        </p:txBody>
      </p:sp>
    </p:spTree>
    <p:extLst>
      <p:ext uri="{BB962C8B-B14F-4D97-AF65-F5344CB8AC3E}">
        <p14:creationId xmlns:p14="http://schemas.microsoft.com/office/powerpoint/2010/main" val="3169914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97A07-A8C0-0D40-86DA-237B7C670009}"/>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E0FE66-24AB-4526-855A-D4071F7ED9E1}"/>
              </a:ext>
            </a:extLst>
          </p:cNvPr>
          <p:cNvSpPr>
            <a:spLocks noGrp="1"/>
          </p:cNvSpPr>
          <p:nvPr>
            <p:ph type="title"/>
          </p:nvPr>
        </p:nvSpPr>
        <p:spPr>
          <a:xfrm>
            <a:off x="838200" y="145528"/>
            <a:ext cx="10515600" cy="1325563"/>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Anatomy of a Story Pitch</a:t>
            </a:r>
          </a:p>
        </p:txBody>
      </p:sp>
      <p:sp>
        <p:nvSpPr>
          <p:cNvPr id="3" name="Content Placeholder 2">
            <a:extLst>
              <a:ext uri="{FF2B5EF4-FFF2-40B4-BE49-F238E27FC236}">
                <a16:creationId xmlns:a16="http://schemas.microsoft.com/office/drawing/2014/main" id="{4A31642F-D181-463F-9519-074FEC3F5332}"/>
              </a:ext>
            </a:extLst>
          </p:cNvPr>
          <p:cNvSpPr>
            <a:spLocks noGrp="1"/>
          </p:cNvSpPr>
          <p:nvPr>
            <p:ph idx="1"/>
          </p:nvPr>
        </p:nvSpPr>
        <p:spPr>
          <a:xfrm>
            <a:off x="838200" y="1471092"/>
            <a:ext cx="10688128" cy="4843983"/>
          </a:xfrm>
        </p:spPr>
        <p:txBody>
          <a:bodyPr vert="horz" lIns="91440" tIns="45720" rIns="91440" bIns="45720" rtlCol="0" anchor="ctr" anchorCtr="0">
            <a:normAutofit/>
          </a:bodyPr>
          <a:lstStyle/>
          <a:p>
            <a:pPr>
              <a:lnSpc>
                <a:spcPct val="100000"/>
              </a:lnSpc>
              <a:spcBef>
                <a:spcPts val="0"/>
              </a:spcBef>
            </a:pPr>
            <a:r>
              <a:rPr lang="en-US" altLang="en-US" sz="2000" b="1" dirty="0">
                <a:solidFill>
                  <a:srgbClr val="0E487E"/>
                </a:solidFill>
                <a:latin typeface="Source Sans Pro Semibold" panose="020B0503030403020204" pitchFamily="34" charset="0"/>
                <a:ea typeface="Source Sans Pro Semibold" panose="020B0503030403020204" pitchFamily="34" charset="0"/>
              </a:rPr>
              <a:t>Attention-grabbing headline</a:t>
            </a:r>
            <a:br>
              <a:rPr lang="en-US" altLang="en-US" sz="2000" b="1" dirty="0">
                <a:solidFill>
                  <a:srgbClr val="0E487E"/>
                </a:solidFill>
                <a:latin typeface="Source Sans Pro Semibold" panose="020B0503030403020204" pitchFamily="34" charset="0"/>
                <a:ea typeface="Source Sans Pro Semibold" panose="020B0503030403020204" pitchFamily="34" charset="0"/>
              </a:rPr>
            </a:br>
            <a:endParaRPr lang="en-US" altLang="en-US" sz="2000" b="1" dirty="0">
              <a:solidFill>
                <a:srgbClr val="0E487E"/>
              </a:solidFill>
              <a:latin typeface="Source Sans Pro Semibold" panose="020B0503030403020204" pitchFamily="34" charset="0"/>
              <a:ea typeface="Source Sans Pro Semibold" panose="020B0503030403020204" pitchFamily="34" charset="0"/>
              <a:cs typeface="Calibri"/>
            </a:endParaRPr>
          </a:p>
          <a:p>
            <a:pPr>
              <a:lnSpc>
                <a:spcPct val="100000"/>
              </a:lnSpc>
              <a:spcBef>
                <a:spcPts val="0"/>
              </a:spcBef>
            </a:pPr>
            <a:r>
              <a:rPr lang="en-US" altLang="en-US" sz="2000" b="1" dirty="0">
                <a:solidFill>
                  <a:srgbClr val="0E487E"/>
                </a:solidFill>
                <a:latin typeface="Source Sans Pro Semibold" panose="020B0503030403020204" pitchFamily="34" charset="0"/>
                <a:ea typeface="Source Sans Pro Semibold" panose="020B0503030403020204" pitchFamily="34" charset="0"/>
                <a:cs typeface="Calibri"/>
              </a:rPr>
              <a:t>First paragraph: your idea and why the audience will be interested</a:t>
            </a:r>
          </a:p>
          <a:p>
            <a:pPr lvl="1">
              <a:lnSpc>
                <a:spcPct val="100000"/>
              </a:lnSpc>
              <a:spcBef>
                <a:spcPts val="0"/>
              </a:spcBef>
            </a:pPr>
            <a:r>
              <a:rPr lang="en-US" altLang="en-US" sz="1900" dirty="0">
                <a:latin typeface="Source Sans Pro" panose="020B0503030403020204" pitchFamily="34" charset="0"/>
                <a:ea typeface="Source Sans Pro" panose="020B0503030403020204" pitchFamily="34" charset="0"/>
                <a:cs typeface="Calibri"/>
              </a:rPr>
              <a:t>Remember, the person you really must convince is your editor</a:t>
            </a:r>
          </a:p>
          <a:p>
            <a:pPr lvl="1">
              <a:lnSpc>
                <a:spcPct val="100000"/>
              </a:lnSpc>
              <a:spcBef>
                <a:spcPts val="0"/>
              </a:spcBef>
            </a:pPr>
            <a:r>
              <a:rPr lang="en-US" altLang="en-US" sz="1900" dirty="0">
                <a:latin typeface="Source Sans Pro" panose="020B0503030403020204" pitchFamily="34" charset="0"/>
                <a:ea typeface="Source Sans Pro" panose="020B0503030403020204" pitchFamily="34" charset="0"/>
                <a:cs typeface="Calibri"/>
              </a:rPr>
              <a:t>Emphasize links to current events, new facts and data, or prominent people</a:t>
            </a:r>
          </a:p>
          <a:p>
            <a:pPr lvl="1">
              <a:lnSpc>
                <a:spcPct val="100000"/>
              </a:lnSpc>
              <a:spcBef>
                <a:spcPts val="0"/>
              </a:spcBef>
            </a:pPr>
            <a:r>
              <a:rPr lang="en-US" altLang="en-US" sz="1900" dirty="0">
                <a:latin typeface="Source Sans Pro" panose="020B0503030403020204" pitchFamily="34" charset="0"/>
                <a:ea typeface="Source Sans Pro" panose="020B0503030403020204" pitchFamily="34" charset="0"/>
                <a:cs typeface="Calibri"/>
              </a:rPr>
              <a:t>If possible, use a quote or describe a scene from your story</a:t>
            </a:r>
            <a:br>
              <a:rPr lang="en-US" altLang="en-US" sz="2000" dirty="0">
                <a:latin typeface="Source Sans Pro" panose="020B0503030403020204" pitchFamily="34" charset="0"/>
                <a:ea typeface="Source Sans Pro" panose="020B0503030403020204" pitchFamily="34" charset="0"/>
                <a:cs typeface="Calibri"/>
              </a:rPr>
            </a:br>
            <a:endParaRPr lang="en-US" altLang="en-US" sz="2000" dirty="0">
              <a:latin typeface="Source Sans Pro" panose="020B0503030403020204" pitchFamily="34" charset="0"/>
              <a:ea typeface="Source Sans Pro" panose="020B0503030403020204" pitchFamily="34" charset="0"/>
            </a:endParaRPr>
          </a:p>
          <a:p>
            <a:pPr>
              <a:lnSpc>
                <a:spcPct val="100000"/>
              </a:lnSpc>
              <a:spcBef>
                <a:spcPts val="0"/>
              </a:spcBef>
            </a:pPr>
            <a:r>
              <a:rPr lang="en-US" altLang="en-US" sz="2000" b="1" dirty="0">
                <a:solidFill>
                  <a:srgbClr val="0E487E"/>
                </a:solidFill>
                <a:latin typeface="Source Sans Pro Semibold" panose="020B0503030403020204" pitchFamily="34" charset="0"/>
                <a:ea typeface="Source Sans Pro Semibold" panose="020B0503030403020204" pitchFamily="34" charset="0"/>
              </a:rPr>
              <a:t>Second paragraph: your reporting plan</a:t>
            </a:r>
          </a:p>
          <a:p>
            <a:pPr lvl="1">
              <a:lnSpc>
                <a:spcPct val="100000"/>
              </a:lnSpc>
              <a:spcBef>
                <a:spcPts val="0"/>
              </a:spcBef>
            </a:pPr>
            <a:r>
              <a:rPr lang="en-US" altLang="en-US" sz="1900" dirty="0">
                <a:latin typeface="Source Sans Pro" panose="020B0503030403020204" pitchFamily="34" charset="0"/>
                <a:ea typeface="Source Sans Pro" panose="020B0503030403020204" pitchFamily="34" charset="0"/>
              </a:rPr>
              <a:t>Note the people and places you will feature and describe how the story will come together</a:t>
            </a:r>
            <a:endParaRPr lang="en-US" altLang="en-US" sz="1900" dirty="0">
              <a:latin typeface="Source Sans Pro" panose="020B0503030403020204" pitchFamily="34" charset="0"/>
              <a:ea typeface="Source Sans Pro" panose="020B0503030403020204" pitchFamily="34" charset="0"/>
              <a:cs typeface="Calibri" panose="020F0502020204030204"/>
            </a:endParaRPr>
          </a:p>
          <a:p>
            <a:pPr lvl="1">
              <a:lnSpc>
                <a:spcPct val="100000"/>
              </a:lnSpc>
              <a:spcBef>
                <a:spcPts val="0"/>
              </a:spcBef>
            </a:pPr>
            <a:r>
              <a:rPr lang="en-US" altLang="en-US" sz="1900" dirty="0">
                <a:latin typeface="Source Sans Pro" panose="020B0503030403020204" pitchFamily="34" charset="0"/>
                <a:ea typeface="Source Sans Pro" panose="020B0503030403020204" pitchFamily="34" charset="0"/>
                <a:cs typeface="Calibri" panose="020F0502020204030204"/>
              </a:rPr>
              <a:t>Help your editor envision the final work</a:t>
            </a:r>
            <a:br>
              <a:rPr lang="en-US" altLang="en-US" sz="2000" dirty="0">
                <a:latin typeface="Source Sans Pro" panose="020B0503030403020204" pitchFamily="34" charset="0"/>
                <a:ea typeface="Source Sans Pro" panose="020B0503030403020204" pitchFamily="34" charset="0"/>
                <a:cs typeface="Calibri" panose="020F0502020204030204"/>
              </a:rPr>
            </a:br>
            <a:endParaRPr lang="en-US" altLang="en-US" sz="2000" dirty="0">
              <a:latin typeface="Source Sans Pro" panose="020B0503030403020204" pitchFamily="34" charset="0"/>
              <a:ea typeface="Source Sans Pro" panose="020B0503030403020204" pitchFamily="34" charset="0"/>
              <a:cs typeface="Calibri" panose="020F0502020204030204"/>
            </a:endParaRPr>
          </a:p>
          <a:p>
            <a:pPr>
              <a:lnSpc>
                <a:spcPct val="100000"/>
              </a:lnSpc>
              <a:spcBef>
                <a:spcPts val="0"/>
              </a:spcBef>
            </a:pPr>
            <a:r>
              <a:rPr lang="en-US" sz="2000" b="1" dirty="0">
                <a:solidFill>
                  <a:srgbClr val="0E487E"/>
                </a:solidFill>
                <a:latin typeface="Source Sans Pro Semibold" panose="020B0503030403020204" pitchFamily="34" charset="0"/>
                <a:ea typeface="Source Sans Pro Semibold" panose="020B0503030403020204" pitchFamily="34" charset="0"/>
                <a:cs typeface="Calibri" panose="020F0502020204030204"/>
              </a:rPr>
              <a:t>Third paragraph: timing and personal connection</a:t>
            </a:r>
          </a:p>
          <a:p>
            <a:pPr lvl="1">
              <a:lnSpc>
                <a:spcPct val="100000"/>
              </a:lnSpc>
              <a:spcBef>
                <a:spcPts val="0"/>
              </a:spcBef>
            </a:pPr>
            <a:r>
              <a:rPr lang="en-US" sz="1900" dirty="0">
                <a:latin typeface="Source Sans Pro" panose="020B0503030403020204" pitchFamily="34" charset="0"/>
                <a:ea typeface="Source Sans Pro" panose="020B0503030403020204" pitchFamily="34" charset="0"/>
                <a:cs typeface="Calibri" panose="020F0502020204030204"/>
              </a:rPr>
              <a:t>Why you?</a:t>
            </a:r>
          </a:p>
          <a:p>
            <a:pPr lvl="1">
              <a:lnSpc>
                <a:spcPct val="100000"/>
              </a:lnSpc>
              <a:spcBef>
                <a:spcPts val="0"/>
              </a:spcBef>
            </a:pPr>
            <a:r>
              <a:rPr lang="en-US" sz="1900" dirty="0">
                <a:latin typeface="Source Sans Pro" panose="020B0503030403020204" pitchFamily="34" charset="0"/>
                <a:ea typeface="Source Sans Pro" panose="020B0503030403020204" pitchFamily="34" charset="0"/>
                <a:cs typeface="Calibri" panose="020F0502020204030204"/>
              </a:rPr>
              <a:t>Why now?</a:t>
            </a:r>
          </a:p>
        </p:txBody>
      </p:sp>
      <p:sp>
        <p:nvSpPr>
          <p:cNvPr id="5" name="Rectangle 4">
            <a:extLst>
              <a:ext uri="{FF2B5EF4-FFF2-40B4-BE49-F238E27FC236}">
                <a16:creationId xmlns:a16="http://schemas.microsoft.com/office/drawing/2014/main" id="{4239E458-AE00-5D4B-A171-AFDADF6DEA49}"/>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69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C7CD0-CE83-1546-94C7-9D375DAAC952}"/>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FA9158-B26D-4E8D-826D-CA05FBCBECB1}"/>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Story Pitch Activity</a:t>
            </a:r>
          </a:p>
        </p:txBody>
      </p:sp>
      <p:sp>
        <p:nvSpPr>
          <p:cNvPr id="3" name="Content Placeholder 2">
            <a:extLst>
              <a:ext uri="{FF2B5EF4-FFF2-40B4-BE49-F238E27FC236}">
                <a16:creationId xmlns:a16="http://schemas.microsoft.com/office/drawing/2014/main" id="{CA321A51-C8B5-4ADF-887A-2B5B2E0D6E6D}"/>
              </a:ext>
            </a:extLst>
          </p:cNvPr>
          <p:cNvSpPr>
            <a:spLocks noGrp="1"/>
          </p:cNvSpPr>
          <p:nvPr>
            <p:ph idx="1"/>
          </p:nvPr>
        </p:nvSpPr>
        <p:spPr>
          <a:xfrm>
            <a:off x="838200" y="1861235"/>
            <a:ext cx="10515600" cy="1404876"/>
          </a:xfrm>
        </p:spPr>
        <p:txBody>
          <a:bodyPr vert="horz" lIns="91440" tIns="45720" rIns="91440" bIns="45720" rtlCol="0" anchor="ctr" anchorCtr="0">
            <a:normAutofit/>
          </a:bodyPr>
          <a:lstStyle/>
          <a:p>
            <a:pPr marL="67945" indent="0">
              <a:lnSpc>
                <a:spcPct val="110000"/>
              </a:lnSpc>
              <a:buNone/>
            </a:pPr>
            <a:r>
              <a:rPr lang="en-US" sz="2200" b="1" dirty="0">
                <a:solidFill>
                  <a:srgbClr val="0E487E"/>
                </a:solidFill>
                <a:latin typeface="Source Sans Pro" panose="020B0503030403020204" pitchFamily="34" charset="0"/>
                <a:ea typeface="Source Sans Pro" panose="020B0503030403020204" pitchFamily="34" charset="0"/>
              </a:rPr>
              <a:t>Write 1 to 2 abortion-related story pitches you’d like to develop</a:t>
            </a:r>
          </a:p>
        </p:txBody>
      </p:sp>
      <p:sp>
        <p:nvSpPr>
          <p:cNvPr id="6" name="Rectangle 5">
            <a:extLst>
              <a:ext uri="{FF2B5EF4-FFF2-40B4-BE49-F238E27FC236}">
                <a16:creationId xmlns:a16="http://schemas.microsoft.com/office/drawing/2014/main" id="{62537020-769F-5E4C-8CAF-1CDF7EE68DC6}"/>
              </a:ext>
            </a:extLst>
          </p:cNvPr>
          <p:cNvSpPr/>
          <p:nvPr/>
        </p:nvSpPr>
        <p:spPr>
          <a:xfrm>
            <a:off x="2173472" y="3538066"/>
            <a:ext cx="8468487" cy="2510942"/>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C1AF34C-BCFB-324D-A33D-FA6207831549}"/>
              </a:ext>
            </a:extLst>
          </p:cNvPr>
          <p:cNvSpPr/>
          <p:nvPr/>
        </p:nvSpPr>
        <p:spPr>
          <a:xfrm>
            <a:off x="1861756" y="3266111"/>
            <a:ext cx="8468487" cy="2510942"/>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8" name="Rectangle 7">
            <a:extLst>
              <a:ext uri="{FF2B5EF4-FFF2-40B4-BE49-F238E27FC236}">
                <a16:creationId xmlns:a16="http://schemas.microsoft.com/office/drawing/2014/main" id="{87F79DF5-0F87-DD48-94F9-658D3106140F}"/>
              </a:ext>
            </a:extLst>
          </p:cNvPr>
          <p:cNvSpPr/>
          <p:nvPr/>
        </p:nvSpPr>
        <p:spPr>
          <a:xfrm>
            <a:off x="2173471" y="3620662"/>
            <a:ext cx="7845057" cy="1801840"/>
          </a:xfrm>
          <a:prstGeom prst="rect">
            <a:avLst/>
          </a:prstGeom>
        </p:spPr>
        <p:txBody>
          <a:bodyPr wrap="square">
            <a:spAutoFit/>
          </a:bodyPr>
          <a:lstStyle/>
          <a:p>
            <a:pPr marL="67945" indent="0">
              <a:lnSpc>
                <a:spcPct val="110000"/>
              </a:lnSpc>
              <a:buNone/>
            </a:pPr>
            <a:r>
              <a:rPr lang="en-US" sz="2200" b="1" dirty="0">
                <a:solidFill>
                  <a:srgbClr val="0E487E"/>
                </a:solidFill>
                <a:latin typeface="Source Sans Pro" panose="020B0503030403020204" pitchFamily="34" charset="0"/>
                <a:ea typeface="Source Sans Pro" panose="020B0503030403020204" pitchFamily="34" charset="0"/>
              </a:rPr>
              <a:t>Questions to consider:</a:t>
            </a:r>
            <a:endParaRPr lang="en-US" sz="2200" dirty="0">
              <a:solidFill>
                <a:srgbClr val="0E487E"/>
              </a:solidFill>
              <a:latin typeface="Source Sans Pro" panose="020B0503030403020204" pitchFamily="34" charset="0"/>
              <a:ea typeface="Source Sans Pro" panose="020B0503030403020204" pitchFamily="34" charset="0"/>
              <a:cs typeface="Calibri" panose="020F0502020204030204"/>
            </a:endParaRPr>
          </a:p>
          <a:p>
            <a:pPr marL="800100" lvl="1" indent="-342900">
              <a:lnSpc>
                <a:spcPct val="110000"/>
              </a:lnSpc>
              <a:buFont typeface="Arial" panose="020B0604020202020204" pitchFamily="34" charset="0"/>
              <a:buChar char="•"/>
            </a:pPr>
            <a:r>
              <a:rPr lang="en-US" sz="2000" dirty="0">
                <a:solidFill>
                  <a:schemeClr val="bg1"/>
                </a:solidFill>
                <a:latin typeface="Source Sans Pro" panose="020B0503030403020204" pitchFamily="34" charset="0"/>
                <a:ea typeface="Source Sans Pro" panose="020B0503030403020204" pitchFamily="34" charset="0"/>
              </a:rPr>
              <a:t>What is the purpose and value of my story? Will it help inform the public or encourage discussion of my topic?</a:t>
            </a:r>
          </a:p>
          <a:p>
            <a:pPr marL="800100" lvl="1" indent="-342900">
              <a:lnSpc>
                <a:spcPct val="110000"/>
              </a:lnSpc>
              <a:buFont typeface="Arial" panose="020B0604020202020204" pitchFamily="34" charset="0"/>
              <a:buChar char="•"/>
            </a:pPr>
            <a:r>
              <a:rPr lang="en-US" sz="2000" dirty="0">
                <a:solidFill>
                  <a:schemeClr val="bg1"/>
                </a:solidFill>
                <a:latin typeface="Source Sans Pro" panose="020B0503030403020204" pitchFamily="34" charset="0"/>
                <a:ea typeface="Source Sans Pro" panose="020B0503030403020204" pitchFamily="34" charset="0"/>
                <a:cs typeface="Calibri"/>
              </a:rPr>
              <a:t>What sources, facts, and data will I need for my story? How can my CSO partners help me?</a:t>
            </a:r>
            <a:endParaRPr lang="en-US" sz="2800" dirty="0">
              <a:solidFill>
                <a:schemeClr val="bg1"/>
              </a:solidFill>
              <a:cs typeface="Calibri"/>
            </a:endParaRPr>
          </a:p>
        </p:txBody>
      </p:sp>
    </p:spTree>
    <p:extLst>
      <p:ext uri="{BB962C8B-B14F-4D97-AF65-F5344CB8AC3E}">
        <p14:creationId xmlns:p14="http://schemas.microsoft.com/office/powerpoint/2010/main" val="129793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283F97-DFFF-914E-BA74-A82F87A04D71}"/>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E14D56C-E488-8C45-9B08-3CBD24CFE3BD}"/>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10" name="Title 1">
            <a:extLst>
              <a:ext uri="{FF2B5EF4-FFF2-40B4-BE49-F238E27FC236}">
                <a16:creationId xmlns:a16="http://schemas.microsoft.com/office/drawing/2014/main" id="{4DAF22C0-9CFD-3646-B91C-DA444EC99F46}"/>
              </a:ext>
            </a:extLst>
          </p:cNvPr>
          <p:cNvSpPr txBox="1">
            <a:spLocks/>
          </p:cNvSpPr>
          <p:nvPr/>
        </p:nvSpPr>
        <p:spPr>
          <a:xfrm>
            <a:off x="1892566" y="2906143"/>
            <a:ext cx="8233327"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Writing a Press Release</a:t>
            </a:r>
          </a:p>
        </p:txBody>
      </p:sp>
      <p:sp>
        <p:nvSpPr>
          <p:cNvPr id="11" name="Rectangle 10">
            <a:extLst>
              <a:ext uri="{FF2B5EF4-FFF2-40B4-BE49-F238E27FC236}">
                <a16:creationId xmlns:a16="http://schemas.microsoft.com/office/drawing/2014/main" id="{5F58E66B-F305-6A4C-8F62-271937329799}"/>
              </a:ext>
            </a:extLst>
          </p:cNvPr>
          <p:cNvSpPr/>
          <p:nvPr/>
        </p:nvSpPr>
        <p:spPr>
          <a:xfrm>
            <a:off x="504825" y="1053422"/>
            <a:ext cx="3367088" cy="893530"/>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44AE08-5793-BC41-BEE8-F66E4E7E1869}"/>
              </a:ext>
            </a:extLst>
          </p:cNvPr>
          <p:cNvSpPr/>
          <p:nvPr/>
        </p:nvSpPr>
        <p:spPr>
          <a:xfrm>
            <a:off x="504825" y="1315521"/>
            <a:ext cx="3367088" cy="369332"/>
          </a:xfrm>
          <a:prstGeom prst="rect">
            <a:avLst/>
          </a:prstGeom>
        </p:spPr>
        <p:txBody>
          <a:bodyPr wrap="square">
            <a:spAutoFit/>
          </a:bodyPr>
          <a:lstStyle/>
          <a:p>
            <a:pPr algn="ctr"/>
            <a:r>
              <a:rPr lang="en-US" b="1" dirty="0">
                <a:solidFill>
                  <a:srgbClr val="0E487E"/>
                </a:solidFill>
                <a:latin typeface="Source Sans Pro" panose="020B0503030403020204" pitchFamily="34" charset="0"/>
                <a:ea typeface="Source Sans Pro" panose="020B0503030403020204" pitchFamily="34" charset="0"/>
                <a:cs typeface="Roboto Condensed" panose="02000000000000000000" pitchFamily="2" charset="0"/>
              </a:rPr>
              <a:t>FOR CSOs</a:t>
            </a:r>
          </a:p>
        </p:txBody>
      </p:sp>
      <p:sp>
        <p:nvSpPr>
          <p:cNvPr id="13" name="Rectangle 12">
            <a:extLst>
              <a:ext uri="{FF2B5EF4-FFF2-40B4-BE49-F238E27FC236}">
                <a16:creationId xmlns:a16="http://schemas.microsoft.com/office/drawing/2014/main" id="{D163EC46-98BD-3B4D-BC3C-4BC5F16D2CC7}"/>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F98C0E6-653C-E44A-8CA5-951A66063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3723741"/>
            <a:ext cx="4232303" cy="2789197"/>
          </a:xfrm>
          <a:prstGeom prst="rect">
            <a:avLst/>
          </a:prstGeom>
        </p:spPr>
      </p:pic>
    </p:spTree>
    <p:extLst>
      <p:ext uri="{BB962C8B-B14F-4D97-AF65-F5344CB8AC3E}">
        <p14:creationId xmlns:p14="http://schemas.microsoft.com/office/powerpoint/2010/main" val="300173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7B70B7-0CF7-2344-9ECA-13F14B134D7A}"/>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142A63-3E47-48E9-ABCF-6E2217F8CF4E}"/>
              </a:ext>
            </a:extLst>
          </p:cNvPr>
          <p:cNvSpPr>
            <a:spLocks noGrp="1"/>
          </p:cNvSpPr>
          <p:nvPr>
            <p:ph type="title"/>
          </p:nvPr>
        </p:nvSpPr>
        <p:spPr>
          <a:xfrm>
            <a:off x="838199" y="145527"/>
            <a:ext cx="10515600" cy="1308089"/>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What is a Press Release/News Release?</a:t>
            </a:r>
          </a:p>
        </p:txBody>
      </p:sp>
      <p:sp>
        <p:nvSpPr>
          <p:cNvPr id="6" name="Rectangle 5">
            <a:extLst>
              <a:ext uri="{FF2B5EF4-FFF2-40B4-BE49-F238E27FC236}">
                <a16:creationId xmlns:a16="http://schemas.microsoft.com/office/drawing/2014/main" id="{5E14537C-B451-3048-944F-E29BB14147D9}"/>
              </a:ext>
            </a:extLst>
          </p:cNvPr>
          <p:cNvSpPr/>
          <p:nvPr/>
        </p:nvSpPr>
        <p:spPr>
          <a:xfrm>
            <a:off x="1954016" y="2405555"/>
            <a:ext cx="8680117" cy="3622712"/>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714C750-E44F-274D-A560-97D9D01D7376}"/>
              </a:ext>
            </a:extLst>
          </p:cNvPr>
          <p:cNvSpPr/>
          <p:nvPr/>
        </p:nvSpPr>
        <p:spPr>
          <a:xfrm>
            <a:off x="1642300" y="2133600"/>
            <a:ext cx="8680117" cy="3622712"/>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8" name="Content Placeholder 2">
            <a:extLst>
              <a:ext uri="{FF2B5EF4-FFF2-40B4-BE49-F238E27FC236}">
                <a16:creationId xmlns:a16="http://schemas.microsoft.com/office/drawing/2014/main" id="{D12F745F-AF8F-F14F-93A2-662913B9C508}"/>
              </a:ext>
            </a:extLst>
          </p:cNvPr>
          <p:cNvSpPr txBox="1">
            <a:spLocks/>
          </p:cNvSpPr>
          <p:nvPr/>
        </p:nvSpPr>
        <p:spPr>
          <a:xfrm>
            <a:off x="1954016" y="1471091"/>
            <a:ext cx="8156771" cy="4843984"/>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kern="0" dirty="0">
                <a:solidFill>
                  <a:srgbClr val="0E487E"/>
                </a:solidFill>
                <a:latin typeface="Source Sans Pro Semibold" panose="020B0503030403020204" pitchFamily="34" charset="0"/>
                <a:ea typeface="Source Sans Pro Semibold" panose="020B0503030403020204" pitchFamily="34" charset="0"/>
              </a:rPr>
              <a:t>A written (or video) statement prepared for the press that announces and summarizes a newsworthy topic</a:t>
            </a:r>
            <a:br>
              <a:rPr lang="en-US" sz="2000" b="1" dirty="0">
                <a:solidFill>
                  <a:srgbClr val="0E487E"/>
                </a:solidFill>
                <a:latin typeface="Source Sans Pro Semibold" panose="020B0503030403020204" pitchFamily="34" charset="0"/>
                <a:ea typeface="Source Sans Pro Semibold" panose="020B0503030403020204" pitchFamily="34" charset="0"/>
                <a:cs typeface="Calibri"/>
              </a:rPr>
            </a:br>
            <a:br>
              <a:rPr lang="en-US" sz="2000" b="1" dirty="0">
                <a:solidFill>
                  <a:srgbClr val="0E487E"/>
                </a:solidFill>
                <a:latin typeface="Source Sans Pro Semibold" panose="020B0503030403020204" pitchFamily="34" charset="0"/>
                <a:ea typeface="Source Sans Pro Semibold" panose="020B0503030403020204" pitchFamily="34" charset="0"/>
                <a:cs typeface="Calibri"/>
              </a:rPr>
            </a:br>
            <a:r>
              <a:rPr lang="en-US" sz="2000" b="1" kern="0" dirty="0">
                <a:solidFill>
                  <a:srgbClr val="0E487E"/>
                </a:solidFill>
                <a:latin typeface="Source Sans Pro Semibold" panose="020B0503030403020204" pitchFamily="34" charset="0"/>
                <a:ea typeface="Source Sans Pro Semibold" panose="020B0503030403020204" pitchFamily="34" charset="0"/>
              </a:rPr>
              <a:t>Characteristics:</a:t>
            </a:r>
            <a:endParaRPr lang="en-US" sz="2000" b="1" kern="0" dirty="0">
              <a:solidFill>
                <a:srgbClr val="0E487E"/>
              </a:solidFill>
              <a:latin typeface="Source Sans Pro Semibold" panose="020B0503030403020204" pitchFamily="34" charset="0"/>
              <a:ea typeface="Source Sans Pro Semibold" panose="020B0503030403020204" pitchFamily="34" charset="0"/>
              <a:cs typeface="Calibri"/>
            </a:endParaRPr>
          </a:p>
          <a:p>
            <a:pPr lvl="1">
              <a:buClr>
                <a:schemeClr val="tx1"/>
              </a:buClr>
            </a:pPr>
            <a:r>
              <a:rPr lang="en-US" sz="1900" kern="0" dirty="0">
                <a:latin typeface="Source Sans Pro" panose="020B0503030403020204" pitchFamily="34" charset="0"/>
                <a:ea typeface="Source Sans Pro" panose="020B0503030403020204" pitchFamily="34" charset="0"/>
              </a:rPr>
              <a:t>Immediately catches the reader’s attention</a:t>
            </a:r>
            <a:endParaRPr lang="en-US" sz="1900" kern="0" dirty="0">
              <a:latin typeface="Source Sans Pro" panose="020B0503030403020204" pitchFamily="34" charset="0"/>
              <a:ea typeface="Source Sans Pro" panose="020B0503030403020204" pitchFamily="34" charset="0"/>
              <a:cs typeface="Calibri"/>
            </a:endParaRPr>
          </a:p>
          <a:p>
            <a:pPr lvl="1">
              <a:buClr>
                <a:schemeClr val="tx1"/>
              </a:buClr>
            </a:pPr>
            <a:r>
              <a:rPr lang="en-US" sz="1900" kern="0" dirty="0">
                <a:latin typeface="Source Sans Pro" panose="020B0503030403020204" pitchFamily="34" charset="0"/>
                <a:ea typeface="Source Sans Pro" panose="020B0503030403020204" pitchFamily="34" charset="0"/>
              </a:rPr>
              <a:t>C</a:t>
            </a:r>
            <a:r>
              <a:rPr lang="en-US" sz="1900" kern="0" dirty="0">
                <a:latin typeface="Source Sans Pro" panose="020B0503030403020204" pitchFamily="34" charset="0"/>
                <a:ea typeface="Source Sans Pro" panose="020B0503030403020204" pitchFamily="34" charset="0"/>
                <a:cs typeface="+mn-lt"/>
              </a:rPr>
              <a:t>lear, concise, and easy to understand </a:t>
            </a:r>
          </a:p>
          <a:p>
            <a:pPr lvl="1">
              <a:buClr>
                <a:schemeClr val="tx1"/>
              </a:buClr>
            </a:pPr>
            <a:r>
              <a:rPr lang="en-US" sz="1900" kern="0" dirty="0">
                <a:latin typeface="Source Sans Pro" panose="020B0503030403020204" pitchFamily="34" charset="0"/>
                <a:ea typeface="Source Sans Pro" panose="020B0503030403020204" pitchFamily="34" charset="0"/>
              </a:rPr>
              <a:t>Can be published—or read—as it is</a:t>
            </a:r>
            <a:endParaRPr lang="en-US" sz="1900" kern="0" dirty="0">
              <a:latin typeface="Source Sans Pro" panose="020B0503030403020204" pitchFamily="34" charset="0"/>
              <a:ea typeface="Source Sans Pro" panose="020B0503030403020204" pitchFamily="34" charset="0"/>
              <a:cs typeface="Calibri" panose="020F0502020204030204"/>
            </a:endParaRPr>
          </a:p>
          <a:p>
            <a:pPr lvl="1">
              <a:buClr>
                <a:schemeClr val="tx1"/>
              </a:buClr>
            </a:pPr>
            <a:r>
              <a:rPr lang="en-US" sz="1900" kern="0" dirty="0">
                <a:latin typeface="Source Sans Pro" panose="020B0503030403020204" pitchFamily="34" charset="0"/>
                <a:ea typeface="Source Sans Pro" panose="020B0503030403020204" pitchFamily="34" charset="0"/>
              </a:rPr>
              <a:t>Can be used as a starting point for a report or feature</a:t>
            </a:r>
            <a:endParaRPr lang="en-US" sz="1900" kern="0" dirty="0">
              <a:latin typeface="Source Sans Pro" panose="020B0503030403020204" pitchFamily="34" charset="0"/>
              <a:ea typeface="Source Sans Pro" panose="020B0503030403020204" pitchFamily="34" charset="0"/>
              <a:cs typeface="Calibri" panose="020F0502020204030204"/>
            </a:endParaRPr>
          </a:p>
          <a:p>
            <a:pPr lvl="1">
              <a:buClr>
                <a:schemeClr val="tx1"/>
              </a:buClr>
            </a:pPr>
            <a:r>
              <a:rPr lang="en-US" sz="1900" kern="0" dirty="0">
                <a:latin typeface="Source Sans Pro" panose="020B0503030403020204" pitchFamily="34" charset="0"/>
                <a:ea typeface="Source Sans Pro" panose="020B0503030403020204" pitchFamily="34" charset="0"/>
                <a:cs typeface="+mn-lt"/>
              </a:rPr>
              <a:t>Includes the important facts: Who? What? When? Where? Why? How?</a:t>
            </a:r>
            <a:endParaRPr lang="en-US" sz="1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26524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81BD75-9905-AA45-A729-D4EE13DE7A35}"/>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E0FE66-24AB-4526-855A-D4071F7ED9E1}"/>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Anatomy of a Press Release</a:t>
            </a:r>
          </a:p>
        </p:txBody>
      </p:sp>
      <p:sp>
        <p:nvSpPr>
          <p:cNvPr id="3" name="Content Placeholder 2">
            <a:extLst>
              <a:ext uri="{FF2B5EF4-FFF2-40B4-BE49-F238E27FC236}">
                <a16:creationId xmlns:a16="http://schemas.microsoft.com/office/drawing/2014/main" id="{4A31642F-D181-463F-9519-074FEC3F5332}"/>
              </a:ext>
            </a:extLst>
          </p:cNvPr>
          <p:cNvSpPr>
            <a:spLocks noGrp="1"/>
          </p:cNvSpPr>
          <p:nvPr>
            <p:ph idx="1"/>
          </p:nvPr>
        </p:nvSpPr>
        <p:spPr>
          <a:xfrm>
            <a:off x="838200" y="1471091"/>
            <a:ext cx="10515600" cy="4843984"/>
          </a:xfrm>
        </p:spPr>
        <p:txBody>
          <a:bodyPr vert="horz" lIns="91440" tIns="45720" rIns="91440" bIns="45720" rtlCol="0" anchor="ctr" anchorCtr="0">
            <a:normAutofit/>
          </a:bodyPr>
          <a:lstStyle/>
          <a:p>
            <a:r>
              <a:rPr lang="en-US" altLang="en-US" sz="2200" b="1" dirty="0">
                <a:solidFill>
                  <a:srgbClr val="0E487E"/>
                </a:solidFill>
                <a:latin typeface="Source Sans Pro Semibold" panose="020B0503030403020204" pitchFamily="34" charset="0"/>
                <a:ea typeface="Source Sans Pro Semibold" panose="020B0503030403020204" pitchFamily="34" charset="0"/>
              </a:rPr>
              <a:t>Short, catchy title</a:t>
            </a:r>
          </a:p>
          <a:p>
            <a:r>
              <a:rPr lang="en-US" altLang="en-US" sz="2200" b="1" dirty="0">
                <a:solidFill>
                  <a:srgbClr val="0E487E"/>
                </a:solidFill>
                <a:latin typeface="Source Sans Pro Semibold" panose="020B0503030403020204" pitchFamily="34" charset="0"/>
                <a:ea typeface="Source Sans Pro Semibold" panose="020B0503030403020204" pitchFamily="34" charset="0"/>
              </a:rPr>
              <a:t>“News hook”</a:t>
            </a:r>
            <a:endParaRPr lang="en-US"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a:p>
            <a:r>
              <a:rPr lang="en-US" altLang="en-US" sz="2200" b="1" dirty="0">
                <a:solidFill>
                  <a:srgbClr val="0E487E"/>
                </a:solidFill>
                <a:latin typeface="Source Sans Pro Semibold" panose="020B0503030403020204" pitchFamily="34" charset="0"/>
                <a:ea typeface="Source Sans Pro Semibold" panose="020B0503030403020204" pitchFamily="34" charset="0"/>
              </a:rPr>
              <a:t>Provides most important information first; fuller description and details follow</a:t>
            </a:r>
            <a:endParaRPr lang="en-US"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a:p>
            <a:r>
              <a:rPr lang="en-US" altLang="en-US" sz="2200" b="1" dirty="0">
                <a:solidFill>
                  <a:srgbClr val="0E487E"/>
                </a:solidFill>
                <a:latin typeface="Source Sans Pro Semibold" panose="020B0503030403020204" pitchFamily="34" charset="0"/>
                <a:ea typeface="Source Sans Pro Semibold" panose="020B0503030403020204" pitchFamily="34" charset="0"/>
              </a:rPr>
              <a:t>Ends with project/organization “about” paragraphs </a:t>
            </a:r>
            <a:endParaRPr lang="en-US"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a:p>
            <a:r>
              <a:rPr lang="en-US" altLang="en-US" sz="2200" b="1" dirty="0">
                <a:solidFill>
                  <a:srgbClr val="0E487E"/>
                </a:solidFill>
                <a:latin typeface="Source Sans Pro Semibold" panose="020B0503030403020204" pitchFamily="34" charset="0"/>
                <a:ea typeface="Source Sans Pro Semibold" panose="020B0503030403020204" pitchFamily="34" charset="0"/>
              </a:rPr>
              <a:t>Includes source/contact information</a:t>
            </a:r>
            <a:endParaRPr lang="en-US" altLang="en-US" sz="2200" b="1" dirty="0">
              <a:solidFill>
                <a:srgbClr val="0E487E"/>
              </a:solidFill>
              <a:latin typeface="Source Sans Pro Semibold" panose="020B0503030403020204" pitchFamily="34" charset="0"/>
              <a:ea typeface="Source Sans Pro Semibold" panose="020B0503030403020204" pitchFamily="34" charset="0"/>
              <a:cs typeface="Calibri"/>
            </a:endParaRPr>
          </a:p>
        </p:txBody>
      </p:sp>
      <p:sp>
        <p:nvSpPr>
          <p:cNvPr id="5" name="Rectangle 4">
            <a:extLst>
              <a:ext uri="{FF2B5EF4-FFF2-40B4-BE49-F238E27FC236}">
                <a16:creationId xmlns:a16="http://schemas.microsoft.com/office/drawing/2014/main" id="{044D19C9-2634-3B48-BA83-006C150376A7}"/>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6875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08AEDC-14DC-8941-8743-31C02FEE8FEF}"/>
              </a:ext>
            </a:extLst>
          </p:cNvPr>
          <p:cNvSpPr/>
          <p:nvPr/>
        </p:nvSpPr>
        <p:spPr>
          <a:xfrm>
            <a:off x="2124704" y="3428999"/>
            <a:ext cx="8722590" cy="2756647"/>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0B6B8BC-DE4A-2442-8504-52A653B068F5}"/>
              </a:ext>
            </a:extLst>
          </p:cNvPr>
          <p:cNvSpPr/>
          <p:nvPr/>
        </p:nvSpPr>
        <p:spPr>
          <a:xfrm>
            <a:off x="1861755" y="3153783"/>
            <a:ext cx="8722590" cy="2756647"/>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4" name="Rectangle 3">
            <a:extLst>
              <a:ext uri="{FF2B5EF4-FFF2-40B4-BE49-F238E27FC236}">
                <a16:creationId xmlns:a16="http://schemas.microsoft.com/office/drawing/2014/main" id="{4418D96B-D1C1-5841-8F39-2C81F59C5528}"/>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FA9158-B26D-4E8D-826D-CA05FBCBECB1}"/>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Press Release Activity</a:t>
            </a:r>
          </a:p>
        </p:txBody>
      </p:sp>
      <p:sp>
        <p:nvSpPr>
          <p:cNvPr id="3" name="Content Placeholder 2">
            <a:extLst>
              <a:ext uri="{FF2B5EF4-FFF2-40B4-BE49-F238E27FC236}">
                <a16:creationId xmlns:a16="http://schemas.microsoft.com/office/drawing/2014/main" id="{CA321A51-C8B5-4ADF-887A-2B5B2E0D6E6D}"/>
              </a:ext>
            </a:extLst>
          </p:cNvPr>
          <p:cNvSpPr>
            <a:spLocks noGrp="1"/>
          </p:cNvSpPr>
          <p:nvPr>
            <p:ph idx="1"/>
          </p:nvPr>
        </p:nvSpPr>
        <p:spPr>
          <a:xfrm>
            <a:off x="838200" y="1763700"/>
            <a:ext cx="10515600" cy="1490219"/>
          </a:xfrm>
        </p:spPr>
        <p:txBody>
          <a:bodyPr vert="horz" lIns="91440" tIns="45720" rIns="91440" bIns="45720" rtlCol="0" anchor="ctr" anchorCtr="0">
            <a:noAutofit/>
          </a:bodyPr>
          <a:lstStyle/>
          <a:p>
            <a:pPr marL="67945" indent="0">
              <a:lnSpc>
                <a:spcPct val="110000"/>
              </a:lnSpc>
              <a:buNone/>
            </a:pPr>
            <a:r>
              <a:rPr lang="en-US" sz="2200" b="1" dirty="0">
                <a:solidFill>
                  <a:srgbClr val="0E487E"/>
                </a:solidFill>
                <a:latin typeface="Source Sans Pro" panose="020B0503030403020204" pitchFamily="34" charset="0"/>
                <a:ea typeface="Source Sans Pro" panose="020B0503030403020204" pitchFamily="34" charset="0"/>
              </a:rPr>
              <a:t>Write a press release about an aspect of your current work </a:t>
            </a:r>
          </a:p>
        </p:txBody>
      </p:sp>
      <p:sp>
        <p:nvSpPr>
          <p:cNvPr id="8" name="Rectangle 7">
            <a:extLst>
              <a:ext uri="{FF2B5EF4-FFF2-40B4-BE49-F238E27FC236}">
                <a16:creationId xmlns:a16="http://schemas.microsoft.com/office/drawing/2014/main" id="{674AE210-65C6-C741-870F-70AAE269F8A7}"/>
              </a:ext>
            </a:extLst>
          </p:cNvPr>
          <p:cNvSpPr/>
          <p:nvPr/>
        </p:nvSpPr>
        <p:spPr>
          <a:xfrm>
            <a:off x="2120279" y="3504132"/>
            <a:ext cx="8205541" cy="2055947"/>
          </a:xfrm>
          <a:prstGeom prst="rect">
            <a:avLst/>
          </a:prstGeom>
        </p:spPr>
        <p:txBody>
          <a:bodyPr wrap="square">
            <a:spAutoFit/>
          </a:bodyPr>
          <a:lstStyle/>
          <a:p>
            <a:pPr marL="67945" indent="0">
              <a:lnSpc>
                <a:spcPct val="110000"/>
              </a:lnSpc>
              <a:buNone/>
            </a:pPr>
            <a:r>
              <a:rPr lang="en-US" sz="2200" b="1" dirty="0">
                <a:solidFill>
                  <a:srgbClr val="0E487E"/>
                </a:solidFill>
                <a:latin typeface="Source Sans Pro Semibold" panose="020B0503030403020204" pitchFamily="34" charset="0"/>
                <a:ea typeface="Source Sans Pro Semibold" panose="020B0503030403020204" pitchFamily="34" charset="0"/>
              </a:rPr>
              <a:t>Questions to consider:</a:t>
            </a:r>
            <a:endParaRPr lang="en-US" sz="2200" b="1" dirty="0">
              <a:solidFill>
                <a:srgbClr val="0E487E"/>
              </a:solidFill>
              <a:latin typeface="Source Sans Pro Semibold" panose="020B0503030403020204" pitchFamily="34" charset="0"/>
              <a:ea typeface="Source Sans Pro Semibold" panose="020B0503030403020204" pitchFamily="34" charset="0"/>
              <a:cs typeface="Calibri" panose="020F0502020204030204"/>
            </a:endParaRPr>
          </a:p>
          <a:p>
            <a:pPr marL="800100" lvl="1" indent="-342900">
              <a:lnSpc>
                <a:spcPct val="110000"/>
              </a:lnSpc>
              <a:buFont typeface="Arial" panose="020B0604020202020204" pitchFamily="34" charset="0"/>
              <a:buChar char="•"/>
            </a:pPr>
            <a:r>
              <a:rPr lang="en-US" sz="1900" dirty="0">
                <a:solidFill>
                  <a:schemeClr val="bg1"/>
                </a:solidFill>
                <a:latin typeface="Source Sans Pro" panose="020B0503030403020204" pitchFamily="34" charset="0"/>
                <a:ea typeface="Source Sans Pro" panose="020B0503030403020204" pitchFamily="34" charset="0"/>
              </a:rPr>
              <a:t>Who is my target audience, and what message do I want them </a:t>
            </a:r>
            <a:br>
              <a:rPr lang="en-US" sz="1900" dirty="0">
                <a:solidFill>
                  <a:schemeClr val="bg1"/>
                </a:solidFill>
                <a:latin typeface="Source Sans Pro" panose="020B0503030403020204" pitchFamily="34" charset="0"/>
                <a:ea typeface="Source Sans Pro" panose="020B0503030403020204" pitchFamily="34" charset="0"/>
              </a:rPr>
            </a:br>
            <a:r>
              <a:rPr lang="en-US" sz="1900" dirty="0">
                <a:solidFill>
                  <a:schemeClr val="bg1"/>
                </a:solidFill>
                <a:latin typeface="Source Sans Pro" panose="020B0503030403020204" pitchFamily="34" charset="0"/>
                <a:ea typeface="Source Sans Pro" panose="020B0503030403020204" pitchFamily="34" charset="0"/>
              </a:rPr>
              <a:t>to take away?</a:t>
            </a:r>
            <a:endParaRPr lang="en-US" sz="1900" dirty="0">
              <a:solidFill>
                <a:schemeClr val="bg1"/>
              </a:solidFill>
              <a:latin typeface="Source Sans Pro" panose="020B0503030403020204" pitchFamily="34" charset="0"/>
              <a:ea typeface="Source Sans Pro" panose="020B0503030403020204" pitchFamily="34" charset="0"/>
              <a:cs typeface="Calibri"/>
            </a:endParaRPr>
          </a:p>
          <a:p>
            <a:pPr marL="800100" lvl="1" indent="-342900">
              <a:lnSpc>
                <a:spcPct val="110000"/>
              </a:lnSpc>
              <a:buFont typeface="Arial" panose="020B0604020202020204" pitchFamily="34" charset="0"/>
              <a:buChar char="•"/>
            </a:pPr>
            <a:r>
              <a:rPr lang="en-US" sz="1900" dirty="0">
                <a:solidFill>
                  <a:schemeClr val="bg1"/>
                </a:solidFill>
                <a:latin typeface="Source Sans Pro" panose="020B0503030403020204" pitchFamily="34" charset="0"/>
                <a:ea typeface="Source Sans Pro" panose="020B0503030403020204" pitchFamily="34" charset="0"/>
              </a:rPr>
              <a:t>What is the most compelling and relevant information to include?</a:t>
            </a:r>
            <a:endParaRPr lang="en-US" sz="1900" dirty="0">
              <a:solidFill>
                <a:schemeClr val="bg1"/>
              </a:solidFill>
              <a:latin typeface="Source Sans Pro" panose="020B0503030403020204" pitchFamily="34" charset="0"/>
              <a:ea typeface="Source Sans Pro" panose="020B0503030403020204" pitchFamily="34" charset="0"/>
              <a:cs typeface="Calibri"/>
            </a:endParaRPr>
          </a:p>
          <a:p>
            <a:pPr marL="800100" lvl="1" indent="-342900">
              <a:lnSpc>
                <a:spcPct val="110000"/>
              </a:lnSpc>
              <a:buFont typeface="Arial" panose="020B0604020202020204" pitchFamily="34" charset="0"/>
              <a:buChar char="•"/>
            </a:pPr>
            <a:r>
              <a:rPr lang="en-US" sz="1900" dirty="0">
                <a:solidFill>
                  <a:schemeClr val="bg1"/>
                </a:solidFill>
                <a:latin typeface="Source Sans Pro" panose="020B0503030403020204" pitchFamily="34" charset="0"/>
                <a:ea typeface="Source Sans Pro" panose="020B0503030403020204" pitchFamily="34" charset="0"/>
              </a:rPr>
              <a:t>Do I answer all the key questions (who/what/when/where/why/how)? </a:t>
            </a:r>
            <a:endParaRPr lang="en-US" sz="1900" dirty="0">
              <a:solidFill>
                <a:schemeClr val="bg1"/>
              </a:solidFill>
              <a:latin typeface="Source Sans Pro" panose="020B0503030403020204" pitchFamily="34" charset="0"/>
              <a:ea typeface="Source Sans Pro" panose="020B0503030403020204" pitchFamily="34" charset="0"/>
              <a:cs typeface="Calibri"/>
            </a:endParaRPr>
          </a:p>
          <a:p>
            <a:pPr marL="800100" lvl="1" indent="-342900">
              <a:lnSpc>
                <a:spcPct val="110000"/>
              </a:lnSpc>
              <a:buFont typeface="Arial" panose="020B0604020202020204" pitchFamily="34" charset="0"/>
              <a:buChar char="•"/>
            </a:pPr>
            <a:r>
              <a:rPr lang="en-US" sz="1900" dirty="0">
                <a:solidFill>
                  <a:schemeClr val="bg1"/>
                </a:solidFill>
                <a:latin typeface="Source Sans Pro" panose="020B0503030403020204" pitchFamily="34" charset="0"/>
                <a:ea typeface="Source Sans Pro" panose="020B0503030403020204" pitchFamily="34" charset="0"/>
                <a:cs typeface="Calibri"/>
              </a:rPr>
              <a:t>What do I want journalists to do when they see my news release?</a:t>
            </a:r>
          </a:p>
        </p:txBody>
      </p:sp>
    </p:spTree>
    <p:extLst>
      <p:ext uri="{BB962C8B-B14F-4D97-AF65-F5344CB8AC3E}">
        <p14:creationId xmlns:p14="http://schemas.microsoft.com/office/powerpoint/2010/main" val="3325757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D1D6E-4047-464C-AB5A-BE4B4A87351A}"/>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D0E7901-9AA5-BF41-AB3B-8848190D0F1D}"/>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11" name="Title 1">
            <a:extLst>
              <a:ext uri="{FF2B5EF4-FFF2-40B4-BE49-F238E27FC236}">
                <a16:creationId xmlns:a16="http://schemas.microsoft.com/office/drawing/2014/main" id="{7DCEF491-8535-284F-9D41-955CA88202EA}"/>
              </a:ext>
            </a:extLst>
          </p:cNvPr>
          <p:cNvSpPr txBox="1">
            <a:spLocks/>
          </p:cNvSpPr>
          <p:nvPr/>
        </p:nvSpPr>
        <p:spPr>
          <a:xfrm>
            <a:off x="1892566" y="2906143"/>
            <a:ext cx="8233327"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Teamwork</a:t>
            </a:r>
          </a:p>
        </p:txBody>
      </p:sp>
      <p:sp>
        <p:nvSpPr>
          <p:cNvPr id="12" name="Rectangle 11">
            <a:extLst>
              <a:ext uri="{FF2B5EF4-FFF2-40B4-BE49-F238E27FC236}">
                <a16:creationId xmlns:a16="http://schemas.microsoft.com/office/drawing/2014/main" id="{68B4D0BB-2906-AD46-93E9-337F3F556AEC}"/>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1612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7BB495-9C3C-C644-B762-5827E06337AC}"/>
              </a:ext>
            </a:extLst>
          </p:cNvPr>
          <p:cNvSpPr/>
          <p:nvPr/>
        </p:nvSpPr>
        <p:spPr>
          <a:xfrm>
            <a:off x="504825" y="1772143"/>
            <a:ext cx="11494066" cy="402217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3638131-44FA-B443-A098-EB08201E19AB}"/>
              </a:ext>
            </a:extLst>
          </p:cNvPr>
          <p:cNvSpPr/>
          <p:nvPr/>
        </p:nvSpPr>
        <p:spPr>
          <a:xfrm>
            <a:off x="193109" y="1500188"/>
            <a:ext cx="11494066" cy="402217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7" name="Title 1">
            <a:extLst>
              <a:ext uri="{FF2B5EF4-FFF2-40B4-BE49-F238E27FC236}">
                <a16:creationId xmlns:a16="http://schemas.microsoft.com/office/drawing/2014/main" id="{DBE54B0C-20E3-D64D-86C2-4F3F7217F004}"/>
              </a:ext>
            </a:extLst>
          </p:cNvPr>
          <p:cNvSpPr txBox="1">
            <a:spLocks/>
          </p:cNvSpPr>
          <p:nvPr/>
        </p:nvSpPr>
        <p:spPr>
          <a:xfrm>
            <a:off x="1892566" y="2906143"/>
            <a:ext cx="8233327" cy="817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Wrap-Up</a:t>
            </a:r>
          </a:p>
        </p:txBody>
      </p:sp>
      <p:sp>
        <p:nvSpPr>
          <p:cNvPr id="8" name="Rectangle 7">
            <a:extLst>
              <a:ext uri="{FF2B5EF4-FFF2-40B4-BE49-F238E27FC236}">
                <a16:creationId xmlns:a16="http://schemas.microsoft.com/office/drawing/2014/main" id="{99033A9E-8C1F-EA4B-8C2E-4B5FED40CD7F}"/>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1906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234522-0972-4548-93E9-37E7A9796426}"/>
              </a:ext>
            </a:extLst>
          </p:cNvPr>
          <p:cNvSpPr/>
          <p:nvPr/>
        </p:nvSpPr>
        <p:spPr>
          <a:xfrm>
            <a:off x="159543" y="1471088"/>
            <a:ext cx="11839348" cy="4661487"/>
          </a:xfrm>
          <a:prstGeom prst="rect">
            <a:avLst/>
          </a:prstGeom>
          <a:solidFill>
            <a:srgbClr val="FAD02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E50882-6184-4D78-89E2-5AA92F30F082}"/>
              </a:ext>
            </a:extLst>
          </p:cNvPr>
          <p:cNvSpPr>
            <a:spLocks noGrp="1"/>
          </p:cNvSpPr>
          <p:nvPr>
            <p:ph idx="1"/>
          </p:nvPr>
        </p:nvSpPr>
        <p:spPr>
          <a:xfrm>
            <a:off x="838200" y="1471090"/>
            <a:ext cx="10515600" cy="4843985"/>
          </a:xfrm>
        </p:spPr>
        <p:txBody>
          <a:bodyPr anchor="ctr" anchorCtr="0"/>
          <a:lstStyle/>
          <a:p>
            <a:pPr marL="0" indent="0">
              <a:buNone/>
            </a:pPr>
            <a:r>
              <a:rPr lang="en-US" sz="2200" b="1" dirty="0">
                <a:solidFill>
                  <a:srgbClr val="90ADC5"/>
                </a:solidFill>
                <a:latin typeface="Source Sans Pro Semibold" panose="020B0503030403020204" pitchFamily="34" charset="0"/>
                <a:ea typeface="Source Sans Pro Semibold" panose="020B0503030403020204" pitchFamily="34" charset="0"/>
              </a:rPr>
              <a:t>TAKEAWAYS</a:t>
            </a:r>
          </a:p>
          <a:p>
            <a:r>
              <a:rPr lang="en-US" sz="2000" dirty="0"/>
              <a:t>What was the most useful lesson today?</a:t>
            </a:r>
          </a:p>
          <a:p>
            <a:r>
              <a:rPr lang="en-US" sz="2000" dirty="0"/>
              <a:t>What’s something that surprised you? </a:t>
            </a:r>
          </a:p>
          <a:p>
            <a:r>
              <a:rPr lang="en-US" sz="2000" dirty="0"/>
              <a:t>Did the training change your mind about anything? If so, what?</a:t>
            </a:r>
          </a:p>
          <a:p>
            <a:endParaRPr lang="en-US" sz="2400" dirty="0"/>
          </a:p>
          <a:p>
            <a:pPr marL="0" indent="0">
              <a:buNone/>
            </a:pPr>
            <a:r>
              <a:rPr lang="en-US" sz="2200" b="1" dirty="0">
                <a:solidFill>
                  <a:srgbClr val="90ADC5"/>
                </a:solidFill>
                <a:latin typeface="Source Sans Pro Semibold" panose="020B0503030403020204" pitchFamily="34" charset="0"/>
                <a:ea typeface="Source Sans Pro Semibold" panose="020B0503030403020204" pitchFamily="34" charset="0"/>
              </a:rPr>
              <a:t>NEXT STEPS</a:t>
            </a:r>
          </a:p>
          <a:p>
            <a:r>
              <a:rPr lang="en-US" sz="2000" dirty="0"/>
              <a:t>What is the first step you will take to collaborate with the other group (media or CSOs)?</a:t>
            </a:r>
          </a:p>
          <a:p>
            <a:r>
              <a:rPr lang="en-US" sz="2000" dirty="0"/>
              <a:t>How will you reach out to the other group?</a:t>
            </a:r>
          </a:p>
          <a:p>
            <a:r>
              <a:rPr lang="en-US" sz="2000" dirty="0"/>
              <a:t>What are your challenges and opportunities in working with the other group?</a:t>
            </a:r>
          </a:p>
        </p:txBody>
      </p:sp>
      <p:sp>
        <p:nvSpPr>
          <p:cNvPr id="8" name="Rectangle 7">
            <a:extLst>
              <a:ext uri="{FF2B5EF4-FFF2-40B4-BE49-F238E27FC236}">
                <a16:creationId xmlns:a16="http://schemas.microsoft.com/office/drawing/2014/main" id="{04FAFAF9-0ADE-414B-8B49-DBD7D40847BE}"/>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E33ABC4-EC40-AC4D-95F6-83E32673A886}"/>
              </a:ext>
            </a:extLst>
          </p:cNvPr>
          <p:cNvSpPr>
            <a:spLocks noGrp="1"/>
          </p:cNvSpPr>
          <p:nvPr>
            <p:ph type="title"/>
          </p:nvPr>
        </p:nvSpPr>
        <p:spPr>
          <a:xfrm>
            <a:off x="838200" y="145529"/>
            <a:ext cx="10515600" cy="1325562"/>
          </a:xfrm>
        </p:spPr>
        <p:txBody>
          <a:bodyPr>
            <a:normAutofit/>
          </a:body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Group Discussion</a:t>
            </a:r>
          </a:p>
        </p:txBody>
      </p:sp>
      <p:sp>
        <p:nvSpPr>
          <p:cNvPr id="10" name="Rectangle 9">
            <a:extLst>
              <a:ext uri="{FF2B5EF4-FFF2-40B4-BE49-F238E27FC236}">
                <a16:creationId xmlns:a16="http://schemas.microsoft.com/office/drawing/2014/main" id="{6E9599A9-1F2A-1D4A-8EEE-CAC49D9D4853}"/>
              </a:ext>
            </a:extLst>
          </p:cNvPr>
          <p:cNvSpPr/>
          <p:nvPr/>
        </p:nvSpPr>
        <p:spPr>
          <a:xfrm>
            <a:off x="159543" y="6315075"/>
            <a:ext cx="11839348" cy="18326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7017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C6458E-5D63-E148-9029-E0E86D84D6D5}"/>
              </a:ext>
            </a:extLst>
          </p:cNvPr>
          <p:cNvSpPr/>
          <p:nvPr/>
        </p:nvSpPr>
        <p:spPr>
          <a:xfrm>
            <a:off x="159543" y="1471088"/>
            <a:ext cx="11839348" cy="4661487"/>
          </a:xfrm>
          <a:prstGeom prst="rect">
            <a:avLst/>
          </a:prstGeom>
          <a:solidFill>
            <a:srgbClr val="FAD02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186604-00A2-4E44-8222-D6AAD2A3452D}"/>
              </a:ext>
            </a:extLst>
          </p:cNvPr>
          <p:cNvSpPr/>
          <p:nvPr/>
        </p:nvSpPr>
        <p:spPr>
          <a:xfrm>
            <a:off x="159543" y="145528"/>
            <a:ext cx="11872913" cy="132556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5D9B2B6-EA74-1F49-95EF-FDA86FDCB2C8}"/>
              </a:ext>
            </a:extLst>
          </p:cNvPr>
          <p:cNvSpPr txBox="1">
            <a:spLocks/>
          </p:cNvSpPr>
          <p:nvPr/>
        </p:nvSpPr>
        <p:spPr>
          <a:xfrm>
            <a:off x="838200" y="145529"/>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AD02C"/>
                </a:solidFill>
                <a:latin typeface="Roboto Condensed" panose="02000000000000000000" pitchFamily="2" charset="0"/>
                <a:ea typeface="Roboto Condensed" panose="02000000000000000000" pitchFamily="2" charset="0"/>
                <a:cs typeface="Roboto Condensed" panose="02000000000000000000" pitchFamily="2" charset="0"/>
              </a:rPr>
              <a:t>Hopes and Hesitations, Revisited</a:t>
            </a:r>
          </a:p>
        </p:txBody>
      </p:sp>
      <p:sp>
        <p:nvSpPr>
          <p:cNvPr id="11" name="Rectangle 10">
            <a:extLst>
              <a:ext uri="{FF2B5EF4-FFF2-40B4-BE49-F238E27FC236}">
                <a16:creationId xmlns:a16="http://schemas.microsoft.com/office/drawing/2014/main" id="{9DC1AD40-B13C-F547-B675-33618A12E01E}"/>
              </a:ext>
            </a:extLst>
          </p:cNvPr>
          <p:cNvSpPr/>
          <p:nvPr/>
        </p:nvSpPr>
        <p:spPr>
          <a:xfrm>
            <a:off x="159543" y="6315075"/>
            <a:ext cx="11839348" cy="18326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con&#10;&#10;Description automatically generated">
            <a:extLst>
              <a:ext uri="{FF2B5EF4-FFF2-40B4-BE49-F238E27FC236}">
                <a16:creationId xmlns:a16="http://schemas.microsoft.com/office/drawing/2014/main" id="{8222402B-575F-2C4D-BDCB-8D930BA59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169119"/>
            <a:ext cx="4954926" cy="3265424"/>
          </a:xfrm>
          <a:prstGeom prst="rect">
            <a:avLst/>
          </a:prstGeom>
        </p:spPr>
      </p:pic>
      <p:sp>
        <p:nvSpPr>
          <p:cNvPr id="3" name="Rectangle 2">
            <a:extLst>
              <a:ext uri="{FF2B5EF4-FFF2-40B4-BE49-F238E27FC236}">
                <a16:creationId xmlns:a16="http://schemas.microsoft.com/office/drawing/2014/main" id="{81782767-2462-BC41-B32B-7E885E25575B}"/>
              </a:ext>
            </a:extLst>
          </p:cNvPr>
          <p:cNvSpPr/>
          <p:nvPr/>
        </p:nvSpPr>
        <p:spPr>
          <a:xfrm>
            <a:off x="413162" y="1799787"/>
            <a:ext cx="5955476" cy="369332"/>
          </a:xfrm>
          <a:prstGeom prst="rect">
            <a:avLst/>
          </a:prstGeom>
        </p:spPr>
        <p:txBody>
          <a:bodyPr wrap="none">
            <a:spAutoFit/>
          </a:bodyPr>
          <a:lstStyle/>
          <a:p>
            <a:r>
              <a:rPr lang="en-US" i="1" dirty="0">
                <a:solidFill>
                  <a:srgbClr val="0E487E"/>
                </a:solidFill>
                <a:latin typeface="Source Sans Pro" panose="020B0503030403020204" pitchFamily="34" charset="0"/>
                <a:ea typeface="Source Sans Pro" panose="020B0503030403020204" pitchFamily="34" charset="0"/>
              </a:rPr>
              <a:t>Facilitator: Please add a summary of your survey results here.</a:t>
            </a:r>
          </a:p>
        </p:txBody>
      </p:sp>
    </p:spTree>
    <p:extLst>
      <p:ext uri="{BB962C8B-B14F-4D97-AF65-F5344CB8AC3E}">
        <p14:creationId xmlns:p14="http://schemas.microsoft.com/office/powerpoint/2010/main" val="332655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2151B9-E30A-A44D-93E3-33F78B652A31}"/>
              </a:ext>
            </a:extLst>
          </p:cNvPr>
          <p:cNvSpPr/>
          <p:nvPr/>
        </p:nvSpPr>
        <p:spPr>
          <a:xfrm>
            <a:off x="504825" y="1138730"/>
            <a:ext cx="11494066" cy="5412828"/>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39C397-642E-2F41-818E-ECCFDE96FFCB}"/>
              </a:ext>
            </a:extLst>
          </p:cNvPr>
          <p:cNvSpPr/>
          <p:nvPr/>
        </p:nvSpPr>
        <p:spPr>
          <a:xfrm>
            <a:off x="193109" y="866775"/>
            <a:ext cx="11494066" cy="5412828"/>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2" name="Title 1">
            <a:extLst>
              <a:ext uri="{FF2B5EF4-FFF2-40B4-BE49-F238E27FC236}">
                <a16:creationId xmlns:a16="http://schemas.microsoft.com/office/drawing/2014/main" id="{F5798086-D2FA-4653-B762-84BD62F64004}"/>
              </a:ext>
            </a:extLst>
          </p:cNvPr>
          <p:cNvSpPr>
            <a:spLocks noGrp="1"/>
          </p:cNvSpPr>
          <p:nvPr>
            <p:ph type="title"/>
          </p:nvPr>
        </p:nvSpPr>
        <p:spPr>
          <a:xfrm>
            <a:off x="1806838" y="2266416"/>
            <a:ext cx="8351575" cy="2214562"/>
          </a:xfrm>
        </p:spPr>
        <p:txBody>
          <a:bodyPr>
            <a:normAutofit/>
          </a:bodyPr>
          <a:lstStyle/>
          <a:p>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Fostering Understanding: </a:t>
            </a:r>
            <a:b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How Journalists and Civil Society Organizations (CSOs) Are Unique</a:t>
            </a:r>
          </a:p>
        </p:txBody>
      </p:sp>
      <p:sp>
        <p:nvSpPr>
          <p:cNvPr id="6" name="Rectangle 5">
            <a:extLst>
              <a:ext uri="{FF2B5EF4-FFF2-40B4-BE49-F238E27FC236}">
                <a16:creationId xmlns:a16="http://schemas.microsoft.com/office/drawing/2014/main" id="{88988784-BFF4-6744-A5D5-ADA5A96FCE74}"/>
              </a:ext>
            </a:extLst>
          </p:cNvPr>
          <p:cNvSpPr/>
          <p:nvPr/>
        </p:nvSpPr>
        <p:spPr>
          <a:xfrm>
            <a:off x="504825" y="626520"/>
            <a:ext cx="1781482" cy="53767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E8ADDE7-5D61-A643-99F2-091A9444F05C}"/>
              </a:ext>
            </a:extLst>
          </p:cNvPr>
          <p:cNvSpPr/>
          <p:nvPr/>
        </p:nvSpPr>
        <p:spPr>
          <a:xfrm>
            <a:off x="504824" y="718071"/>
            <a:ext cx="1781482" cy="369332"/>
          </a:xfrm>
          <a:prstGeom prst="rect">
            <a:avLst/>
          </a:prstGeom>
        </p:spPr>
        <p:txBody>
          <a:bodyPr wrap="square">
            <a:spAutoFit/>
          </a:bodyPr>
          <a:lstStyle/>
          <a:p>
            <a:pPr algn="ctr"/>
            <a:r>
              <a:rPr lang="en-US" b="1" dirty="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rPr>
              <a:t>PART ONE</a:t>
            </a:r>
            <a:endParaRPr lang="en-US" b="1" dirty="0">
              <a:latin typeface="Source Sans Pro" panose="020B0503030403020204" pitchFamily="34" charset="0"/>
              <a:ea typeface="Source Sans Pro" panose="020B0503030403020204" pitchFamily="34" charset="0"/>
              <a:cs typeface="Roboto Condensed" panose="02000000000000000000" pitchFamily="2" charset="0"/>
            </a:endParaRPr>
          </a:p>
        </p:txBody>
      </p:sp>
      <p:sp>
        <p:nvSpPr>
          <p:cNvPr id="7" name="Rectangle 6">
            <a:extLst>
              <a:ext uri="{FF2B5EF4-FFF2-40B4-BE49-F238E27FC236}">
                <a16:creationId xmlns:a16="http://schemas.microsoft.com/office/drawing/2014/main" id="{DF3CB47B-0122-E541-ABB0-8F2C68AE1B6E}"/>
              </a:ext>
            </a:extLst>
          </p:cNvPr>
          <p:cNvSpPr/>
          <p:nvPr/>
        </p:nvSpPr>
        <p:spPr>
          <a:xfrm>
            <a:off x="7727970" y="4816965"/>
            <a:ext cx="2312195" cy="30905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8717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23582A-040B-DD43-A68A-07EA3A83E788}"/>
              </a:ext>
            </a:extLst>
          </p:cNvPr>
          <p:cNvSpPr/>
          <p:nvPr/>
        </p:nvSpPr>
        <p:spPr>
          <a:xfrm>
            <a:off x="211470" y="157651"/>
            <a:ext cx="11901355" cy="5412828"/>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B8FBF85-146A-7543-A54C-9DB7F1BF092D}"/>
              </a:ext>
            </a:extLst>
          </p:cNvPr>
          <p:cNvSpPr/>
          <p:nvPr/>
        </p:nvSpPr>
        <p:spPr>
          <a:xfrm>
            <a:off x="0" y="0"/>
            <a:ext cx="11901355" cy="5315292"/>
          </a:xfrm>
          <a:prstGeom prst="rect">
            <a:avLst/>
          </a:prstGeom>
          <a:solidFill>
            <a:srgbClr val="0E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pic>
        <p:nvPicPr>
          <p:cNvPr id="6" name="Picture 5" descr="Logo&#10;&#10;Description automatically generated">
            <a:extLst>
              <a:ext uri="{FF2B5EF4-FFF2-40B4-BE49-F238E27FC236}">
                <a16:creationId xmlns:a16="http://schemas.microsoft.com/office/drawing/2014/main" id="{02B7662D-00D4-1D4D-81EB-4D11CD84F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81" y="5871005"/>
            <a:ext cx="1109717" cy="707249"/>
          </a:xfrm>
          <a:prstGeom prst="rect">
            <a:avLst/>
          </a:prstGeom>
        </p:spPr>
      </p:pic>
      <p:sp>
        <p:nvSpPr>
          <p:cNvPr id="2" name="Title 1">
            <a:extLst>
              <a:ext uri="{FF2B5EF4-FFF2-40B4-BE49-F238E27FC236}">
                <a16:creationId xmlns:a16="http://schemas.microsoft.com/office/drawing/2014/main" id="{86DBCCA8-5BD3-4AFB-AE99-2B9630B4BE31}"/>
              </a:ext>
            </a:extLst>
          </p:cNvPr>
          <p:cNvSpPr>
            <a:spLocks noGrp="1"/>
          </p:cNvSpPr>
          <p:nvPr>
            <p:ph type="title"/>
          </p:nvPr>
        </p:nvSpPr>
        <p:spPr>
          <a:xfrm>
            <a:off x="838200" y="809298"/>
            <a:ext cx="10515600" cy="1460500"/>
          </a:xfrm>
        </p:spPr>
        <p:txBody>
          <a:bodyPr/>
          <a:lstStyle/>
          <a:p>
            <a:r>
              <a:rPr lang="en-US"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Thank You!</a:t>
            </a:r>
            <a:endParaRPr lang="en-US" dirty="0">
              <a:solidFill>
                <a:schemeClr val="bg1"/>
              </a:solidFill>
            </a:endParaRPr>
          </a:p>
        </p:txBody>
      </p:sp>
      <p:sp>
        <p:nvSpPr>
          <p:cNvPr id="3" name="Content Placeholder 2">
            <a:extLst>
              <a:ext uri="{FF2B5EF4-FFF2-40B4-BE49-F238E27FC236}">
                <a16:creationId xmlns:a16="http://schemas.microsoft.com/office/drawing/2014/main" id="{5B658EEC-5039-4C5A-9CB1-2EEBF8F70660}"/>
              </a:ext>
            </a:extLst>
          </p:cNvPr>
          <p:cNvSpPr>
            <a:spLocks noGrp="1"/>
          </p:cNvSpPr>
          <p:nvPr>
            <p:ph idx="1"/>
          </p:nvPr>
        </p:nvSpPr>
        <p:spPr>
          <a:xfrm>
            <a:off x="741645" y="2921444"/>
            <a:ext cx="10515600" cy="1015111"/>
          </a:xfrm>
        </p:spPr>
        <p:txBody>
          <a:bodyPr>
            <a:normAutofit/>
          </a:bodyPr>
          <a:lstStyle/>
          <a:p>
            <a:pPr marL="0" indent="0">
              <a:buNone/>
            </a:pPr>
            <a:r>
              <a:rPr lang="en-US" sz="2400" b="1" i="1" dirty="0">
                <a:solidFill>
                  <a:schemeClr val="bg1"/>
                </a:solidFill>
                <a:latin typeface="Source Sans Pro Semibold" panose="020B0503030403020204" pitchFamily="34" charset="0"/>
                <a:ea typeface="Source Sans Pro Semibold" panose="020B0503030403020204" pitchFamily="34" charset="0"/>
              </a:rPr>
              <a:t>For more information, contact: XX</a:t>
            </a:r>
          </a:p>
        </p:txBody>
      </p:sp>
    </p:spTree>
    <p:extLst>
      <p:ext uri="{BB962C8B-B14F-4D97-AF65-F5344CB8AC3E}">
        <p14:creationId xmlns:p14="http://schemas.microsoft.com/office/powerpoint/2010/main" val="2082269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3954C-A976-BB49-BA77-56BBD1B7A915}"/>
              </a:ext>
            </a:extLst>
          </p:cNvPr>
          <p:cNvSpPr/>
          <p:nvPr/>
        </p:nvSpPr>
        <p:spPr>
          <a:xfrm>
            <a:off x="0" y="0"/>
            <a:ext cx="12192000" cy="6858000"/>
          </a:xfrm>
          <a:prstGeom prst="rect">
            <a:avLst/>
          </a:prstGeom>
          <a:solidFill>
            <a:srgbClr val="90ADC5">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08CF00-BB87-4FDD-ADCF-D8C6089F273D}"/>
              </a:ext>
            </a:extLst>
          </p:cNvPr>
          <p:cNvSpPr>
            <a:spLocks noGrp="1"/>
          </p:cNvSpPr>
          <p:nvPr>
            <p:ph type="title"/>
          </p:nvPr>
        </p:nvSpPr>
        <p:spPr>
          <a:xfrm>
            <a:off x="768724" y="231775"/>
            <a:ext cx="10515600" cy="975233"/>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References</a:t>
            </a:r>
          </a:p>
        </p:txBody>
      </p:sp>
      <p:sp>
        <p:nvSpPr>
          <p:cNvPr id="3" name="TextBox 2">
            <a:extLst>
              <a:ext uri="{FF2B5EF4-FFF2-40B4-BE49-F238E27FC236}">
                <a16:creationId xmlns:a16="http://schemas.microsoft.com/office/drawing/2014/main" id="{E4F34FC2-DC5D-47EA-9A6D-181B4985E8A6}"/>
              </a:ext>
            </a:extLst>
          </p:cNvPr>
          <p:cNvSpPr txBox="1"/>
          <p:nvPr/>
        </p:nvSpPr>
        <p:spPr>
          <a:xfrm>
            <a:off x="768724" y="1189237"/>
            <a:ext cx="10620934"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ource Sans Pro" panose="020B0503030403020204" pitchFamily="34" charset="0"/>
                <a:ea typeface="Source Sans Pro" panose="020B0503030403020204" pitchFamily="34" charset="0"/>
                <a:cs typeface="Segoe UI"/>
              </a:rPr>
              <a:t>Guttmacher Institute, </a:t>
            </a:r>
            <a:r>
              <a:rPr lang="en-US" sz="1200" i="1" dirty="0">
                <a:latin typeface="Source Sans Pro" panose="020B0503030403020204" pitchFamily="34" charset="0"/>
                <a:ea typeface="Source Sans Pro" panose="020B0503030403020204" pitchFamily="34" charset="0"/>
                <a:cs typeface="Segoe UI"/>
              </a:rPr>
              <a:t>Unintended Pregnancy and Abortion Worldwide</a:t>
            </a:r>
            <a:r>
              <a:rPr lang="en-US" sz="1200" dirty="0">
                <a:latin typeface="Source Sans Pro" panose="020B0503030403020204" pitchFamily="34" charset="0"/>
                <a:ea typeface="Source Sans Pro" panose="020B0503030403020204" pitchFamily="34" charset="0"/>
                <a:cs typeface="Segoe UI"/>
              </a:rPr>
              <a:t> (New York, NY: Guttmacher Institute, 2020), </a:t>
            </a:r>
            <a:r>
              <a:rPr lang="en-US" sz="1200" dirty="0">
                <a:solidFill>
                  <a:srgbClr val="0563C1"/>
                </a:solidFill>
                <a:latin typeface="Source Sans Pro" panose="020B0503030403020204" pitchFamily="34" charset="0"/>
                <a:ea typeface="Source Sans Pro" panose="020B0503030403020204" pitchFamily="34" charset="0"/>
                <a:cs typeface="Segoe UI"/>
                <a:hlinkClick r:id="rId3"/>
              </a:rPr>
              <a:t>https://www.guttmacher.org/sites/default/files/factsheet/fb_iaw.pdf</a:t>
            </a:r>
            <a:r>
              <a:rPr lang="en-US" sz="1200"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dirty="0">
              <a:latin typeface="Source Sans Pro" panose="020B0503030403020204" pitchFamily="34" charset="0"/>
              <a:ea typeface="Source Sans Pro" panose="020B0503030403020204" pitchFamily="34" charset="0"/>
              <a:cs typeface="Segoe UI"/>
            </a:endParaRPr>
          </a:p>
          <a:p>
            <a:r>
              <a:rPr lang="en-US" sz="1200" dirty="0">
                <a:latin typeface="Source Sans Pro" panose="020B0503030403020204" pitchFamily="34" charset="0"/>
                <a:ea typeface="Source Sans Pro" panose="020B0503030403020204" pitchFamily="34" charset="0"/>
                <a:cs typeface="Segoe UI"/>
              </a:rPr>
              <a:t>International Campaign for Women’s Right to Safe Abortion, </a:t>
            </a:r>
            <a:r>
              <a:rPr lang="en-US" sz="1200" i="1" dirty="0">
                <a:latin typeface="Source Sans Pro" panose="020B0503030403020204" pitchFamily="34" charset="0"/>
                <a:ea typeface="Source Sans Pro" panose="020B0503030403020204" pitchFamily="34" charset="0"/>
                <a:cs typeface="Segoe UI"/>
              </a:rPr>
              <a:t>Media Guidelines: Sharing Personal Stories, </a:t>
            </a:r>
            <a:r>
              <a:rPr lang="en-US" sz="1200" dirty="0">
                <a:latin typeface="Source Sans Pro" panose="020B0503030403020204" pitchFamily="34" charset="0"/>
                <a:ea typeface="Source Sans Pro" panose="020B0503030403020204" pitchFamily="34" charset="0"/>
                <a:cs typeface="Segoe UI"/>
              </a:rPr>
              <a:t>2018</a:t>
            </a:r>
            <a:r>
              <a:rPr lang="en-US" sz="1200" i="1" dirty="0">
                <a:latin typeface="Source Sans Pro" panose="020B0503030403020204" pitchFamily="34" charset="0"/>
                <a:ea typeface="Source Sans Pro" panose="020B0503030403020204" pitchFamily="34" charset="0"/>
                <a:cs typeface="Segoe UI"/>
              </a:rPr>
              <a:t>, </a:t>
            </a:r>
            <a:r>
              <a:rPr lang="en-US" sz="1200" dirty="0">
                <a:solidFill>
                  <a:srgbClr val="0563C1"/>
                </a:solidFill>
                <a:latin typeface="Source Sans Pro" panose="020B0503030403020204" pitchFamily="34" charset="0"/>
                <a:ea typeface="Source Sans Pro" panose="020B0503030403020204" pitchFamily="34" charset="0"/>
                <a:cs typeface="Segoe UI"/>
                <a:hlinkClick r:id="rId4"/>
              </a:rPr>
              <a:t>https://www.safeabortionwomensright.org/wp-content/uploads/2020/09/Sharing-personal-stories-.pdf</a:t>
            </a:r>
            <a:r>
              <a:rPr lang="en-US" sz="1200" i="1"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dirty="0">
              <a:latin typeface="Source Sans Pro" panose="020B0503030403020204" pitchFamily="34" charset="0"/>
              <a:ea typeface="Source Sans Pro" panose="020B0503030403020204" pitchFamily="34" charset="0"/>
              <a:cs typeface="Calibri"/>
            </a:endParaRPr>
          </a:p>
          <a:p>
            <a:r>
              <a:rPr lang="en-US" sz="1200" dirty="0">
                <a:latin typeface="Source Sans Pro" panose="020B0503030403020204" pitchFamily="34" charset="0"/>
                <a:ea typeface="Source Sans Pro" panose="020B0503030403020204" pitchFamily="34" charset="0"/>
                <a:cs typeface="Segoe UI"/>
              </a:rPr>
              <a:t>International Campaign for Women’s Right to Safe Abortion and International Planned Parenthood Federation (IPPF), </a:t>
            </a:r>
            <a:r>
              <a:rPr lang="en-US" sz="1200" i="1" dirty="0">
                <a:latin typeface="Source Sans Pro" panose="020B0503030403020204" pitchFamily="34" charset="0"/>
                <a:ea typeface="Source Sans Pro" panose="020B0503030403020204" pitchFamily="34" charset="0"/>
                <a:cs typeface="Segoe UI"/>
              </a:rPr>
              <a:t>How to Report on Abortion: A Guide for Journalists, Editors and Media Outlets </a:t>
            </a:r>
            <a:r>
              <a:rPr lang="en-US" sz="1200" dirty="0">
                <a:latin typeface="Source Sans Pro" panose="020B0503030403020204" pitchFamily="34" charset="0"/>
                <a:ea typeface="Source Sans Pro" panose="020B0503030403020204" pitchFamily="34" charset="0"/>
                <a:cs typeface="Segoe UI"/>
              </a:rPr>
              <a:t>(London, UK: IPPF, 2017), </a:t>
            </a:r>
            <a:r>
              <a:rPr lang="en-US" sz="1200" dirty="0">
                <a:solidFill>
                  <a:srgbClr val="0563C1"/>
                </a:solidFill>
                <a:latin typeface="Source Sans Pro" panose="020B0503030403020204" pitchFamily="34" charset="0"/>
                <a:ea typeface="Source Sans Pro" panose="020B0503030403020204" pitchFamily="34" charset="0"/>
                <a:cs typeface="Segoe UI"/>
                <a:hlinkClick r:id="rId5"/>
              </a:rPr>
              <a:t>https://www.safeabortionwomensright.org/wp-content/uploads/2020/09/how-to-report-on-abortion.pdf</a:t>
            </a:r>
            <a:r>
              <a:rPr lang="en-US" sz="1200"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dirty="0">
              <a:latin typeface="Source Sans Pro" panose="020B0503030403020204" pitchFamily="34" charset="0"/>
              <a:ea typeface="Source Sans Pro" panose="020B0503030403020204" pitchFamily="34" charset="0"/>
              <a:cs typeface="Calibri"/>
            </a:endParaRPr>
          </a:p>
          <a:p>
            <a:r>
              <a:rPr lang="en-US" sz="1200" dirty="0">
                <a:latin typeface="Source Sans Pro" panose="020B0503030403020204" pitchFamily="34" charset="0"/>
                <a:ea typeface="Source Sans Pro" panose="020B0503030403020204" pitchFamily="34" charset="0"/>
                <a:cs typeface="Segoe UI"/>
              </a:rPr>
              <a:t>Ipas, </a:t>
            </a:r>
            <a:r>
              <a:rPr lang="en-US" sz="1200" i="1" dirty="0">
                <a:latin typeface="Source Sans Pro" panose="020B0503030403020204" pitchFamily="34" charset="0"/>
                <a:ea typeface="Source Sans Pro" panose="020B0503030403020204" pitchFamily="34" charset="0"/>
                <a:cs typeface="Segoe UI"/>
              </a:rPr>
              <a:t>Creating Fair and Balanced Stories: Tips for Journalists Covering Sexual and Reproductive Health and Rights Issues</a:t>
            </a:r>
            <a:r>
              <a:rPr lang="en-US" sz="1200" dirty="0">
                <a:latin typeface="Source Sans Pro" panose="020B0503030403020204" pitchFamily="34" charset="0"/>
                <a:ea typeface="Source Sans Pro" panose="020B0503030403020204" pitchFamily="34" charset="0"/>
                <a:cs typeface="Segoe UI"/>
              </a:rPr>
              <a:t> (Chapel Hill, NC: Ipas, 2019), </a:t>
            </a:r>
            <a:r>
              <a:rPr lang="en-US" sz="1200" dirty="0">
                <a:solidFill>
                  <a:srgbClr val="0563C1"/>
                </a:solidFill>
                <a:latin typeface="Source Sans Pro" panose="020B0503030403020204" pitchFamily="34" charset="0"/>
                <a:ea typeface="Source Sans Pro" panose="020B0503030403020204" pitchFamily="34" charset="0"/>
                <a:cs typeface="Segoe UI"/>
                <a:hlinkClick r:id="rId6"/>
              </a:rPr>
              <a:t>https://www.ipas.org/wp-content/uploads/2020/07/TIPJN-E19.pdf</a:t>
            </a:r>
            <a:r>
              <a:rPr lang="en-US" sz="1200"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dirty="0">
              <a:latin typeface="Source Sans Pro" panose="020B0503030403020204" pitchFamily="34" charset="0"/>
              <a:ea typeface="Source Sans Pro" panose="020B0503030403020204" pitchFamily="34" charset="0"/>
              <a:cs typeface="Segoe UI"/>
            </a:endParaRPr>
          </a:p>
          <a:p>
            <a:r>
              <a:rPr lang="en-US" sz="1200" dirty="0">
                <a:latin typeface="Source Sans Pro" panose="020B0503030403020204" pitchFamily="34" charset="0"/>
                <a:ea typeface="Source Sans Pro" panose="020B0503030403020204" pitchFamily="34" charset="0"/>
                <a:cs typeface="Segoe UI"/>
              </a:rPr>
              <a:t>Judy Gold et al., </a:t>
            </a:r>
            <a:r>
              <a:rPr lang="en-US" sz="1200" i="1" dirty="0">
                <a:latin typeface="Source Sans Pro" panose="020B0503030403020204" pitchFamily="34" charset="0"/>
                <a:ea typeface="Source Sans Pro" panose="020B0503030403020204" pitchFamily="34" charset="0"/>
                <a:cs typeface="Segoe UI"/>
              </a:rPr>
              <a:t>How to Talk About Abortion: A Rights-Based Messaging Guide </a:t>
            </a:r>
            <a:r>
              <a:rPr lang="en-US" sz="1200" dirty="0">
                <a:latin typeface="Source Sans Pro" panose="020B0503030403020204" pitchFamily="34" charset="0"/>
                <a:ea typeface="Source Sans Pro" panose="020B0503030403020204" pitchFamily="34" charset="0"/>
                <a:cs typeface="Segoe UI"/>
              </a:rPr>
              <a:t>(London, UK: International Planned Parenthood Federation, 2015), </a:t>
            </a:r>
            <a:r>
              <a:rPr lang="en-US" sz="1200" dirty="0">
                <a:solidFill>
                  <a:srgbClr val="0563C1"/>
                </a:solidFill>
                <a:latin typeface="Source Sans Pro" panose="020B0503030403020204" pitchFamily="34" charset="0"/>
                <a:ea typeface="Source Sans Pro" panose="020B0503030403020204" pitchFamily="34" charset="0"/>
                <a:cs typeface="Segoe UI"/>
                <a:hlinkClick r:id="rId7"/>
              </a:rPr>
              <a:t>https://www.ippf.org/sites/default/files/2018-08/ippf_abortion_messaging_guide_web_0.pdf</a:t>
            </a:r>
            <a:r>
              <a:rPr lang="en-US" sz="1200"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dirty="0">
              <a:latin typeface="Source Sans Pro" panose="020B0503030403020204" pitchFamily="34" charset="0"/>
              <a:ea typeface="Source Sans Pro" panose="020B0503030403020204" pitchFamily="34" charset="0"/>
              <a:cs typeface="Segoe UI"/>
            </a:endParaRPr>
          </a:p>
          <a:p>
            <a:r>
              <a:rPr lang="en-US" sz="1200" dirty="0">
                <a:latin typeface="Source Sans Pro" panose="020B0503030403020204" pitchFamily="34" charset="0"/>
                <a:ea typeface="Source Sans Pro" panose="020B0503030403020204" pitchFamily="34" charset="0"/>
                <a:cs typeface="Segoe UI"/>
              </a:rPr>
              <a:t>Katherine L. Turner and Kimberly Chapman Page, </a:t>
            </a:r>
            <a:r>
              <a:rPr lang="en-US" sz="1200" i="1" dirty="0">
                <a:latin typeface="Source Sans Pro" panose="020B0503030403020204" pitchFamily="34" charset="0"/>
                <a:ea typeface="Source Sans Pro" panose="020B0503030403020204" pitchFamily="34" charset="0"/>
                <a:cs typeface="Segoe UI"/>
              </a:rPr>
              <a:t>Abortion Attitude Transformation: A Values Clarification Toolkit for Global Audiences </a:t>
            </a:r>
            <a:r>
              <a:rPr lang="en-US" sz="1200" dirty="0">
                <a:latin typeface="Source Sans Pro" panose="020B0503030403020204" pitchFamily="34" charset="0"/>
                <a:ea typeface="Source Sans Pro" panose="020B0503030403020204" pitchFamily="34" charset="0"/>
                <a:cs typeface="Segoe UI"/>
              </a:rPr>
              <a:t>(Chapel Hill, NC: Ipas, 2008), </a:t>
            </a:r>
            <a:r>
              <a:rPr lang="en-US" sz="1200" dirty="0">
                <a:solidFill>
                  <a:srgbClr val="0563C1"/>
                </a:solidFill>
                <a:latin typeface="Source Sans Pro" panose="020B0503030403020204" pitchFamily="34" charset="0"/>
                <a:ea typeface="Source Sans Pro" panose="020B0503030403020204" pitchFamily="34" charset="0"/>
                <a:cs typeface="Segoe UI"/>
                <a:hlinkClick r:id="rId8"/>
              </a:rPr>
              <a:t>https://www.ipas.org/wp-content/uploads/2020/06/VALCLARE14-VCATAbortionAttitudeTransformation.pdf</a:t>
            </a:r>
            <a:r>
              <a:rPr lang="en-US" sz="1200"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dirty="0">
              <a:latin typeface="Source Sans Pro" panose="020B0503030403020204" pitchFamily="34" charset="0"/>
              <a:ea typeface="Source Sans Pro" panose="020B0503030403020204" pitchFamily="34" charset="0"/>
              <a:cs typeface="Calibri"/>
            </a:endParaRPr>
          </a:p>
          <a:p>
            <a:r>
              <a:rPr lang="en-US" sz="1200" dirty="0">
                <a:latin typeface="Source Sans Pro" panose="020B0503030403020204" pitchFamily="34" charset="0"/>
                <a:ea typeface="Source Sans Pro" panose="020B0503030403020204" pitchFamily="34" charset="0"/>
                <a:cs typeface="Segoe UI"/>
              </a:rPr>
              <a:t>Population Reference Bureau (PRB), </a:t>
            </a:r>
            <a:r>
              <a:rPr lang="en-US" sz="1200" i="1" dirty="0">
                <a:latin typeface="Source Sans Pro" panose="020B0503030403020204" pitchFamily="34" charset="0"/>
                <a:ea typeface="Source Sans Pro" panose="020B0503030403020204" pitchFamily="34" charset="0"/>
                <a:cs typeface="Segoe UI"/>
              </a:rPr>
              <a:t>Getting the Word Out: How to Write a News Release</a:t>
            </a:r>
            <a:r>
              <a:rPr lang="en-US" sz="1200" dirty="0">
                <a:latin typeface="Source Sans Pro" panose="020B0503030403020204" pitchFamily="34" charset="0"/>
                <a:ea typeface="Source Sans Pro" panose="020B0503030403020204" pitchFamily="34" charset="0"/>
                <a:cs typeface="Segoe UI"/>
              </a:rPr>
              <a:t> (Washington, DC: PRB, 2011), </a:t>
            </a:r>
            <a:r>
              <a:rPr lang="en-US" sz="1200" dirty="0">
                <a:solidFill>
                  <a:srgbClr val="0563C1"/>
                </a:solidFill>
                <a:latin typeface="Source Sans Pro" panose="020B0503030403020204" pitchFamily="34" charset="0"/>
                <a:ea typeface="Source Sans Pro" panose="020B0503030403020204" pitchFamily="34" charset="0"/>
                <a:cs typeface="Segoe UI"/>
                <a:hlinkClick r:id="rId9"/>
              </a:rPr>
              <a:t>https://assets.prb.org/pdf16/PACE%20Toolkit/8%20alternate/WM2LNewsRelease.pptx</a:t>
            </a:r>
            <a:r>
              <a:rPr lang="en-US" sz="1200"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dirty="0">
              <a:latin typeface="Source Sans Pro" panose="020B0503030403020204" pitchFamily="34" charset="0"/>
              <a:ea typeface="Source Sans Pro" panose="020B0503030403020204" pitchFamily="34" charset="0"/>
              <a:cs typeface="Calibri"/>
            </a:endParaRPr>
          </a:p>
          <a:p>
            <a:r>
              <a:rPr lang="en-US" sz="1200" dirty="0">
                <a:latin typeface="Source Sans Pro" panose="020B0503030403020204" pitchFamily="34" charset="0"/>
                <a:ea typeface="Source Sans Pro" panose="020B0503030403020204" pitchFamily="34" charset="0"/>
                <a:cs typeface="Segoe UI"/>
              </a:rPr>
              <a:t>Population Reference Bureau, </a:t>
            </a:r>
            <a:r>
              <a:rPr lang="en-US" sz="1200" i="1" dirty="0">
                <a:latin typeface="Source Sans Pro" panose="020B0503030403020204" pitchFamily="34" charset="0"/>
                <a:ea typeface="Source Sans Pro" panose="020B0503030403020204" pitchFamily="34" charset="0"/>
                <a:cs typeface="Segoe UI"/>
              </a:rPr>
              <a:t>What Is the Media and Why Work with Journalists? </a:t>
            </a:r>
            <a:r>
              <a:rPr lang="en-US" sz="1200" dirty="0">
                <a:latin typeface="Source Sans Pro" panose="020B0503030403020204" pitchFamily="34" charset="0"/>
                <a:ea typeface="Source Sans Pro" panose="020B0503030403020204" pitchFamily="34" charset="0"/>
                <a:cs typeface="Segoe UI"/>
              </a:rPr>
              <a:t>(Washington DC: PRB, 2016),</a:t>
            </a:r>
            <a:r>
              <a:rPr lang="en-US" sz="1200" i="1" dirty="0">
                <a:latin typeface="Source Sans Pro" panose="020B0503030403020204" pitchFamily="34" charset="0"/>
                <a:ea typeface="Source Sans Pro" panose="020B0503030403020204" pitchFamily="34" charset="0"/>
                <a:cs typeface="Segoe UI"/>
              </a:rPr>
              <a:t> </a:t>
            </a:r>
            <a:r>
              <a:rPr lang="en-US" sz="1200" i="1" dirty="0">
                <a:solidFill>
                  <a:srgbClr val="0563C1"/>
                </a:solidFill>
                <a:latin typeface="Source Sans Pro" panose="020B0503030403020204" pitchFamily="34" charset="0"/>
                <a:ea typeface="Source Sans Pro" panose="020B0503030403020204" pitchFamily="34" charset="0"/>
                <a:cs typeface="Segoe UI"/>
                <a:hlinkClick r:id="rId10"/>
              </a:rPr>
              <a:t>https://assets.prb.org/pdf16/PACE%20Toolkit/8%20Working%20with%20the%20Media%20(WM)/WM1L/WM1L_WhatIsMediaWhyWorkWithThem.pptx</a:t>
            </a:r>
            <a:r>
              <a:rPr lang="en-US" sz="1200" i="1"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p>
          <a:p>
            <a:endParaRPr lang="en-US" sz="1200" i="1" dirty="0">
              <a:latin typeface="Source Sans Pro" panose="020B0503030403020204" pitchFamily="34" charset="0"/>
              <a:ea typeface="Source Sans Pro" panose="020B0503030403020204" pitchFamily="34" charset="0"/>
              <a:cs typeface="Segoe UI"/>
            </a:endParaRPr>
          </a:p>
          <a:p>
            <a:r>
              <a:rPr lang="en-US" sz="1200" dirty="0">
                <a:latin typeface="Source Sans Pro" panose="020B0503030403020204" pitchFamily="34" charset="0"/>
                <a:ea typeface="Source Sans Pro" panose="020B0503030403020204" pitchFamily="34" charset="0"/>
                <a:cs typeface="Segoe UI"/>
              </a:rPr>
              <a:t>World Health Organization (WHO), </a:t>
            </a:r>
            <a:r>
              <a:rPr lang="en-US" sz="1200" i="1" dirty="0">
                <a:latin typeface="Source Sans Pro" panose="020B0503030403020204" pitchFamily="34" charset="0"/>
                <a:ea typeface="Source Sans Pro" panose="020B0503030403020204" pitchFamily="34" charset="0"/>
                <a:cs typeface="Segoe UI"/>
              </a:rPr>
              <a:t>Strategies, Tactics and Approaches: Conducting and Evaluating National Civil Society Advocacy for Reproductive, Maternal, and Child Health</a:t>
            </a:r>
            <a:r>
              <a:rPr lang="en-US" sz="1200" dirty="0">
                <a:latin typeface="Source Sans Pro" panose="020B0503030403020204" pitchFamily="34" charset="0"/>
                <a:ea typeface="Source Sans Pro" panose="020B0503030403020204" pitchFamily="34" charset="0"/>
                <a:cs typeface="Segoe UI"/>
              </a:rPr>
              <a:t> (Geneva: WHO, 2014), </a:t>
            </a:r>
            <a:r>
              <a:rPr lang="en-US" sz="1200" dirty="0">
                <a:solidFill>
                  <a:srgbClr val="0563C1"/>
                </a:solidFill>
                <a:latin typeface="Source Sans Pro" panose="020B0503030403020204" pitchFamily="34" charset="0"/>
                <a:ea typeface="Source Sans Pro" panose="020B0503030403020204" pitchFamily="34" charset="0"/>
                <a:cs typeface="Segoe UI"/>
                <a:hlinkClick r:id="rId11"/>
              </a:rPr>
              <a:t>https://apps.who.int/iris/bitstream/handle/10665/100626/9789241506687_eng.pdf;jsessionid=7174BD9C66EF1B812628B97552F750DC?sequence=1</a:t>
            </a:r>
            <a:r>
              <a:rPr lang="en-US" sz="1200" dirty="0">
                <a:latin typeface="Source Sans Pro" panose="020B0503030403020204" pitchFamily="34" charset="0"/>
                <a:ea typeface="Source Sans Pro" panose="020B0503030403020204" pitchFamily="34" charset="0"/>
                <a:cs typeface="Segoe UI"/>
              </a:rPr>
              <a:t>.</a:t>
            </a:r>
            <a:r>
              <a:rPr lang="en-US" sz="1200" dirty="0">
                <a:latin typeface="Source Sans Pro" panose="020B0503030403020204" pitchFamily="34" charset="0"/>
                <a:ea typeface="Source Sans Pro" panose="020B0503030403020204" pitchFamily="34" charset="0"/>
                <a:cs typeface="Calibri"/>
              </a:rPr>
              <a:t> </a:t>
            </a:r>
            <a:endParaRPr lang="en-US" sz="1200" i="1" dirty="0">
              <a:latin typeface="Source Sans Pro" panose="020B0503030403020204" pitchFamily="34" charset="0"/>
              <a:ea typeface="Source Sans Pro" panose="020B0503030403020204" pitchFamily="34" charset="0"/>
              <a:cs typeface="Segoe UI"/>
            </a:endParaRPr>
          </a:p>
          <a:p>
            <a:endParaRPr lang="en-US" sz="1200" i="1" dirty="0">
              <a:cs typeface="Segoe UI"/>
            </a:endParaRPr>
          </a:p>
        </p:txBody>
      </p:sp>
      <p:sp>
        <p:nvSpPr>
          <p:cNvPr id="7" name="Rectangle 6">
            <a:extLst>
              <a:ext uri="{FF2B5EF4-FFF2-40B4-BE49-F238E27FC236}">
                <a16:creationId xmlns:a16="http://schemas.microsoft.com/office/drawing/2014/main" id="{1BE8AEF1-941B-584C-9332-E9DE74394B7F}"/>
              </a:ext>
            </a:extLst>
          </p:cNvPr>
          <p:cNvSpPr/>
          <p:nvPr/>
        </p:nvSpPr>
        <p:spPr>
          <a:xfrm rot="5400000">
            <a:off x="-771735" y="1070627"/>
            <a:ext cx="2312195" cy="17094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56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51367A-5A96-0E48-8858-BFE71B0DAFF6}"/>
              </a:ext>
            </a:extLst>
          </p:cNvPr>
          <p:cNvSpPr/>
          <p:nvPr/>
        </p:nvSpPr>
        <p:spPr>
          <a:xfrm>
            <a:off x="504825" y="0"/>
            <a:ext cx="11494066" cy="5794321"/>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6B9B207-929A-8B44-8CC6-1591339AA321}"/>
              </a:ext>
            </a:extLst>
          </p:cNvPr>
          <p:cNvSpPr/>
          <p:nvPr/>
        </p:nvSpPr>
        <p:spPr>
          <a:xfrm>
            <a:off x="193109" y="0"/>
            <a:ext cx="11494066" cy="5522366"/>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487E"/>
              </a:solidFill>
            </a:endParaRPr>
          </a:p>
        </p:txBody>
      </p:sp>
      <p:sp>
        <p:nvSpPr>
          <p:cNvPr id="5" name="Title 1">
            <a:extLst>
              <a:ext uri="{FF2B5EF4-FFF2-40B4-BE49-F238E27FC236}">
                <a16:creationId xmlns:a16="http://schemas.microsoft.com/office/drawing/2014/main" id="{8E3C4610-3C7E-A342-A424-EE8EF2BACBE0}"/>
              </a:ext>
            </a:extLst>
          </p:cNvPr>
          <p:cNvSpPr txBox="1">
            <a:spLocks/>
          </p:cNvSpPr>
          <p:nvPr/>
        </p:nvSpPr>
        <p:spPr>
          <a:xfrm>
            <a:off x="1964296" y="1063679"/>
            <a:ext cx="8233327" cy="15921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Why Should CSOs Collaborate With the Media?</a:t>
            </a:r>
          </a:p>
        </p:txBody>
      </p:sp>
      <p:sp>
        <p:nvSpPr>
          <p:cNvPr id="6" name="Rectangle 5">
            <a:extLst>
              <a:ext uri="{FF2B5EF4-FFF2-40B4-BE49-F238E27FC236}">
                <a16:creationId xmlns:a16="http://schemas.microsoft.com/office/drawing/2014/main" id="{5D43389C-DDC9-124C-B484-44D8F38D1BB9}"/>
              </a:ext>
            </a:extLst>
          </p:cNvPr>
          <p:cNvSpPr/>
          <p:nvPr/>
        </p:nvSpPr>
        <p:spPr>
          <a:xfrm>
            <a:off x="7727970" y="4059728"/>
            <a:ext cx="2312195" cy="309053"/>
          </a:xfrm>
          <a:prstGeom prst="rect">
            <a:avLst/>
          </a:prstGeom>
          <a:solidFill>
            <a:srgbClr val="0E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C37BB9F-465B-EF41-A35D-E4A5C5B39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35" y="2800140"/>
            <a:ext cx="6135681" cy="4043572"/>
          </a:xfrm>
          <a:prstGeom prst="rect">
            <a:avLst/>
          </a:prstGeom>
        </p:spPr>
      </p:pic>
    </p:spTree>
    <p:extLst>
      <p:ext uri="{BB962C8B-B14F-4D97-AF65-F5344CB8AC3E}">
        <p14:creationId xmlns:p14="http://schemas.microsoft.com/office/powerpoint/2010/main" val="365016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53B39-F8B4-8149-95D7-C58F916325F3}"/>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E92C06-3025-4E74-9AD0-DA71B956FED8}"/>
              </a:ext>
            </a:extLst>
          </p:cNvPr>
          <p:cNvSpPr>
            <a:spLocks noGrp="1"/>
          </p:cNvSpPr>
          <p:nvPr>
            <p:ph type="title"/>
          </p:nvPr>
        </p:nvSpPr>
        <p:spPr>
          <a:xfrm>
            <a:off x="838200" y="145529"/>
            <a:ext cx="10515600" cy="1325562"/>
          </a:xfrm>
        </p:spPr>
        <p:txBody>
          <a:bodyPr>
            <a:normAutofit/>
          </a:bodyPr>
          <a:lstStyle/>
          <a:p>
            <a:r>
              <a:rPr lang="en-US" sz="4000" b="1" dirty="0">
                <a:solidFill>
                  <a:srgbClr val="00467F"/>
                </a:solidFill>
                <a:latin typeface="Roboto Condensed" panose="02000000000000000000" pitchFamily="2" charset="0"/>
                <a:ea typeface="Roboto Condensed" panose="02000000000000000000" pitchFamily="2" charset="0"/>
                <a:cs typeface="Roboto Condensed" panose="02000000000000000000" pitchFamily="2" charset="0"/>
              </a:rPr>
              <a:t>What Are the Media?</a:t>
            </a:r>
          </a:p>
        </p:txBody>
      </p:sp>
      <p:sp>
        <p:nvSpPr>
          <p:cNvPr id="3" name="Content Placeholder 2">
            <a:extLst>
              <a:ext uri="{FF2B5EF4-FFF2-40B4-BE49-F238E27FC236}">
                <a16:creationId xmlns:a16="http://schemas.microsoft.com/office/drawing/2014/main" id="{61DF595C-0F7A-48F0-8C3E-40469231D0BD}"/>
              </a:ext>
            </a:extLst>
          </p:cNvPr>
          <p:cNvSpPr>
            <a:spLocks noGrp="1"/>
          </p:cNvSpPr>
          <p:nvPr>
            <p:ph idx="1"/>
          </p:nvPr>
        </p:nvSpPr>
        <p:spPr>
          <a:xfrm>
            <a:off x="838200" y="1471091"/>
            <a:ext cx="10515600" cy="4843984"/>
          </a:xfrm>
        </p:spPr>
        <p:txBody>
          <a:bodyPr anchor="ctr" anchorCtr="0">
            <a:normAutofit/>
          </a:bodyPr>
          <a:lstStyle/>
          <a:p>
            <a:pPr marL="0" indent="0">
              <a:buNone/>
            </a:pPr>
            <a:r>
              <a:rPr lang="en-US" sz="2000" b="1" dirty="0">
                <a:solidFill>
                  <a:srgbClr val="0E487E"/>
                </a:solidFill>
                <a:latin typeface="Source Sans Pro Semibold" panose="020B0503030403020204" pitchFamily="34" charset="0"/>
                <a:ea typeface="Source Sans Pro Semibold" panose="020B0503030403020204" pitchFamily="34" charset="0"/>
              </a:rPr>
              <a:t>Media include all means of communication used to disseminate information to large </a:t>
            </a:r>
            <a:br>
              <a:rPr lang="en-US" sz="2000" b="1" dirty="0">
                <a:solidFill>
                  <a:srgbClr val="0E487E"/>
                </a:solidFill>
                <a:latin typeface="Source Sans Pro Semibold" panose="020B0503030403020204" pitchFamily="34" charset="0"/>
                <a:ea typeface="Source Sans Pro Semibold" panose="020B0503030403020204" pitchFamily="34" charset="0"/>
              </a:rPr>
            </a:br>
            <a:r>
              <a:rPr lang="en-US" sz="2000" b="1" dirty="0">
                <a:solidFill>
                  <a:srgbClr val="0E487E"/>
                </a:solidFill>
                <a:latin typeface="Source Sans Pro Semibold" panose="020B0503030403020204" pitchFamily="34" charset="0"/>
                <a:ea typeface="Source Sans Pro Semibold" panose="020B0503030403020204" pitchFamily="34" charset="0"/>
              </a:rPr>
              <a:t>audiences. The term is also used to refer to the journalists and news outlets that collect </a:t>
            </a:r>
            <a:br>
              <a:rPr lang="en-US" sz="2000" b="1" dirty="0">
                <a:solidFill>
                  <a:srgbClr val="0E487E"/>
                </a:solidFill>
                <a:latin typeface="Source Sans Pro Semibold" panose="020B0503030403020204" pitchFamily="34" charset="0"/>
                <a:ea typeface="Source Sans Pro Semibold" panose="020B0503030403020204" pitchFamily="34" charset="0"/>
              </a:rPr>
            </a:br>
            <a:r>
              <a:rPr lang="en-US" sz="2000" b="1" dirty="0">
                <a:solidFill>
                  <a:srgbClr val="0E487E"/>
                </a:solidFill>
                <a:latin typeface="Source Sans Pro Semibold" panose="020B0503030403020204" pitchFamily="34" charset="0"/>
                <a:ea typeface="Source Sans Pro Semibold" panose="020B0503030403020204" pitchFamily="34" charset="0"/>
              </a:rPr>
              <a:t>and publicize information</a:t>
            </a:r>
          </a:p>
          <a:p>
            <a:pPr marL="0" indent="0">
              <a:buNone/>
            </a:pPr>
            <a:endParaRPr lang="en-US" sz="2000" dirty="0">
              <a:latin typeface="Source Sans Pro" panose="020B0503030403020204" pitchFamily="34" charset="0"/>
              <a:ea typeface="Source Sans Pro" panose="020B0503030403020204" pitchFamily="34" charset="0"/>
            </a:endParaRPr>
          </a:p>
          <a:p>
            <a:pPr marL="0" indent="0">
              <a:buNone/>
            </a:pPr>
            <a:r>
              <a:rPr lang="en-US" sz="2000" b="1" dirty="0">
                <a:solidFill>
                  <a:srgbClr val="0E487E"/>
                </a:solidFill>
                <a:latin typeface="Source Sans Pro Semibold" panose="020B0503030403020204" pitchFamily="34" charset="0"/>
                <a:ea typeface="Source Sans Pro Semibold" panose="020B0503030403020204" pitchFamily="34" charset="0"/>
              </a:rPr>
              <a:t>In the context of this lesson, we will focus on traditional or mainstream media including:</a:t>
            </a:r>
          </a:p>
          <a:p>
            <a:pPr marL="0" indent="0">
              <a:buNone/>
            </a:pPr>
            <a:endParaRPr lang="en-US" sz="1200" b="1" dirty="0">
              <a:solidFill>
                <a:srgbClr val="0E487E"/>
              </a:solidFill>
              <a:latin typeface="Source Sans Pro Semibold" panose="020B0503030403020204" pitchFamily="34" charset="0"/>
              <a:ea typeface="Source Sans Pro Semibold" panose="020B0503030403020204" pitchFamily="34" charset="0"/>
            </a:endParaRPr>
          </a:p>
          <a:p>
            <a:pPr lvl="1"/>
            <a:r>
              <a:rPr lang="en-US" sz="1800" dirty="0">
                <a:latin typeface="Source Sans Pro" panose="020B0503030403020204" pitchFamily="34" charset="0"/>
                <a:ea typeface="Source Sans Pro" panose="020B0503030403020204" pitchFamily="34" charset="0"/>
              </a:rPr>
              <a:t>Broadcast outlets: radio and television stations</a:t>
            </a:r>
          </a:p>
          <a:p>
            <a:pPr lvl="1"/>
            <a:r>
              <a:rPr lang="en-US" sz="1800" dirty="0">
                <a:latin typeface="Source Sans Pro" panose="020B0503030403020204" pitchFamily="34" charset="0"/>
                <a:ea typeface="Source Sans Pro" panose="020B0503030403020204" pitchFamily="34" charset="0"/>
              </a:rPr>
              <a:t>Print outlets: newspapers, magazines, online</a:t>
            </a:r>
          </a:p>
          <a:p>
            <a:pPr lvl="1"/>
            <a:r>
              <a:rPr lang="en-US" sz="1800" dirty="0">
                <a:latin typeface="Source Sans Pro" panose="020B0503030403020204" pitchFamily="34" charset="0"/>
                <a:ea typeface="Source Sans Pro" panose="020B0503030403020204" pitchFamily="34" charset="0"/>
              </a:rPr>
              <a:t>Journalists and editors, and other individuals involved in the production of news</a:t>
            </a:r>
          </a:p>
        </p:txBody>
      </p:sp>
      <p:sp>
        <p:nvSpPr>
          <p:cNvPr id="5" name="Rectangle 4">
            <a:extLst>
              <a:ext uri="{FF2B5EF4-FFF2-40B4-BE49-F238E27FC236}">
                <a16:creationId xmlns:a16="http://schemas.microsoft.com/office/drawing/2014/main" id="{529EF90B-859D-A845-99AE-F585030B7246}"/>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60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FEC1F5-72B7-4B46-B4CB-6E20785B085E}"/>
              </a:ext>
            </a:extLst>
          </p:cNvPr>
          <p:cNvSpPr/>
          <p:nvPr/>
        </p:nvSpPr>
        <p:spPr>
          <a:xfrm>
            <a:off x="159543" y="145528"/>
            <a:ext cx="11872913" cy="1325563"/>
          </a:xfrm>
          <a:prstGeom prst="rect">
            <a:avLst/>
          </a:prstGeom>
          <a:solidFill>
            <a:srgbClr val="FAD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EA4F-47EB-4A57-9EB9-F560D4CEFA0A}"/>
              </a:ext>
            </a:extLst>
          </p:cNvPr>
          <p:cNvSpPr>
            <a:spLocks noGrp="1"/>
          </p:cNvSpPr>
          <p:nvPr>
            <p:ph type="title"/>
          </p:nvPr>
        </p:nvSpPr>
        <p:spPr>
          <a:xfrm>
            <a:off x="838200" y="145529"/>
            <a:ext cx="10515600" cy="1325562"/>
          </a:xfrm>
        </p:spPr>
        <p:txBody>
          <a:bodyPr>
            <a:normAutofit/>
          </a:bodyPr>
          <a:lstStyle/>
          <a:p>
            <a:r>
              <a:rPr lang="en-US" sz="4000" b="1" dirty="0">
                <a:solidFill>
                  <a:srgbClr val="0E487E"/>
                </a:solidFill>
                <a:latin typeface="Roboto Condensed" panose="02000000000000000000" pitchFamily="2" charset="0"/>
                <a:ea typeface="Roboto Condensed" panose="02000000000000000000" pitchFamily="2" charset="0"/>
                <a:cs typeface="Roboto Condensed" panose="02000000000000000000" pitchFamily="2" charset="0"/>
              </a:rPr>
              <a:t>Important Elements of News</a:t>
            </a:r>
          </a:p>
        </p:txBody>
      </p:sp>
      <p:sp>
        <p:nvSpPr>
          <p:cNvPr id="3" name="Content Placeholder 2">
            <a:extLst>
              <a:ext uri="{FF2B5EF4-FFF2-40B4-BE49-F238E27FC236}">
                <a16:creationId xmlns:a16="http://schemas.microsoft.com/office/drawing/2014/main" id="{B5808A96-DB86-422C-A9E5-EA690AF8134C}"/>
              </a:ext>
            </a:extLst>
          </p:cNvPr>
          <p:cNvSpPr>
            <a:spLocks noGrp="1"/>
          </p:cNvSpPr>
          <p:nvPr>
            <p:ph idx="1"/>
          </p:nvPr>
        </p:nvSpPr>
        <p:spPr>
          <a:xfrm>
            <a:off x="390144" y="1471092"/>
            <a:ext cx="10963656" cy="4843984"/>
          </a:xfrm>
        </p:spPr>
        <p:txBody>
          <a:bodyPr anchor="ctr" anchorCtr="0">
            <a:normAutofit/>
          </a:bodyPr>
          <a:lstStyle/>
          <a:p>
            <a:pPr lvl="1"/>
            <a:r>
              <a:rPr lang="en-US" altLang="en-US" sz="2200" b="1" dirty="0">
                <a:solidFill>
                  <a:srgbClr val="0E487E"/>
                </a:solidFill>
                <a:latin typeface="Source Sans Pro Semibold" panose="020B0503030403020204" pitchFamily="34" charset="0"/>
                <a:ea typeface="Source Sans Pro Semibold" panose="020B0503030403020204" pitchFamily="34" charset="0"/>
              </a:rPr>
              <a:t>Timeliness</a:t>
            </a:r>
          </a:p>
          <a:p>
            <a:pPr marL="457200" lvl="1" indent="0">
              <a:lnSpc>
                <a:spcPct val="110000"/>
              </a:lnSpc>
              <a:buNone/>
            </a:pPr>
            <a:r>
              <a:rPr lang="en-US" altLang="en-US" sz="2000" dirty="0">
                <a:latin typeface="Source Sans Pro" panose="020B0503030403020204" pitchFamily="34" charset="0"/>
                <a:ea typeface="Source Sans Pro" panose="020B0503030403020204" pitchFamily="34" charset="0"/>
              </a:rPr>
              <a:t>     Current events, dates and deadlines, active public dialogue, just-released information</a:t>
            </a:r>
          </a:p>
          <a:p>
            <a:pPr lvl="1">
              <a:lnSpc>
                <a:spcPct val="110000"/>
              </a:lnSpc>
            </a:pPr>
            <a:r>
              <a:rPr lang="en-US" altLang="en-US" sz="2200" b="1" dirty="0">
                <a:solidFill>
                  <a:srgbClr val="0E487E"/>
                </a:solidFill>
                <a:latin typeface="Source Sans Pro Semibold" panose="020B0503030403020204" pitchFamily="34" charset="0"/>
                <a:ea typeface="Source Sans Pro Semibold" panose="020B0503030403020204" pitchFamily="34" charset="0"/>
              </a:rPr>
              <a:t>Prominence</a:t>
            </a:r>
          </a:p>
          <a:p>
            <a:pPr marL="457200" lvl="1" indent="0">
              <a:lnSpc>
                <a:spcPct val="110000"/>
              </a:lnSpc>
              <a:buNone/>
            </a:pPr>
            <a:r>
              <a:rPr lang="en-US" altLang="en-US" sz="2000" dirty="0">
                <a:latin typeface="Source Sans Pro" panose="020B0503030403020204" pitchFamily="34" charset="0"/>
                <a:ea typeface="Source Sans Pro" panose="020B0503030403020204" pitchFamily="34" charset="0"/>
              </a:rPr>
              <a:t>     Well-known public officials, celebrities, brands, or organizations/companies</a:t>
            </a:r>
          </a:p>
          <a:p>
            <a:pPr lvl="1">
              <a:lnSpc>
                <a:spcPct val="110000"/>
              </a:lnSpc>
            </a:pPr>
            <a:r>
              <a:rPr lang="en-US" altLang="en-US" sz="2200" b="1" dirty="0">
                <a:solidFill>
                  <a:srgbClr val="0E487E"/>
                </a:solidFill>
                <a:latin typeface="Source Sans Pro Semibold" panose="020B0503030403020204" pitchFamily="34" charset="0"/>
                <a:ea typeface="Source Sans Pro Semibold" panose="020B0503030403020204" pitchFamily="34" charset="0"/>
              </a:rPr>
              <a:t>Impact</a:t>
            </a:r>
            <a:endParaRPr lang="en-US" altLang="en-US" sz="2200" dirty="0">
              <a:latin typeface="Source Sans Pro" panose="020B0503030403020204" pitchFamily="34" charset="0"/>
              <a:ea typeface="Source Sans Pro" panose="020B0503030403020204" pitchFamily="34" charset="0"/>
            </a:endParaRPr>
          </a:p>
          <a:p>
            <a:pPr marL="457200" lvl="1" indent="0">
              <a:lnSpc>
                <a:spcPct val="110000"/>
              </a:lnSpc>
              <a:buNone/>
            </a:pPr>
            <a:r>
              <a:rPr lang="en-US" altLang="en-US" sz="2000" dirty="0">
                <a:latin typeface="Source Sans Pro" panose="020B0503030403020204" pitchFamily="34" charset="0"/>
                <a:ea typeface="Source Sans Pro" panose="020B0503030403020204" pitchFamily="34" charset="0"/>
              </a:rPr>
              <a:t>     Lots of people affected by an event or situation</a:t>
            </a:r>
          </a:p>
          <a:p>
            <a:pPr lvl="1">
              <a:lnSpc>
                <a:spcPct val="110000"/>
              </a:lnSpc>
            </a:pPr>
            <a:r>
              <a:rPr lang="en-US" altLang="en-US" sz="2200" b="1" dirty="0">
                <a:solidFill>
                  <a:srgbClr val="0E487E"/>
                </a:solidFill>
                <a:latin typeface="Source Sans Pro Semibold" panose="020B0503030403020204" pitchFamily="34" charset="0"/>
                <a:ea typeface="Source Sans Pro Semibold" panose="020B0503030403020204" pitchFamily="34" charset="0"/>
              </a:rPr>
              <a:t>Conflict</a:t>
            </a:r>
            <a:endParaRPr lang="en-US" altLang="en-US" sz="2200" dirty="0">
              <a:latin typeface="Source Sans Pro" panose="020B0503030403020204" pitchFamily="34" charset="0"/>
              <a:ea typeface="Source Sans Pro" panose="020B0503030403020204" pitchFamily="34" charset="0"/>
            </a:endParaRPr>
          </a:p>
          <a:p>
            <a:pPr marL="457200" lvl="1" indent="0">
              <a:lnSpc>
                <a:spcPct val="110000"/>
              </a:lnSpc>
              <a:buNone/>
            </a:pPr>
            <a:r>
              <a:rPr lang="en-US" altLang="en-US" sz="2000" dirty="0">
                <a:latin typeface="Source Sans Pro" panose="020B0503030403020204" pitchFamily="34" charset="0"/>
                <a:ea typeface="Source Sans Pro" panose="020B0503030403020204" pitchFamily="34" charset="0"/>
              </a:rPr>
              <a:t>     Political disagreements, opposing interests, legal disputes, high-profile debates</a:t>
            </a:r>
          </a:p>
          <a:p>
            <a:pPr lvl="1">
              <a:lnSpc>
                <a:spcPct val="110000"/>
              </a:lnSpc>
            </a:pPr>
            <a:r>
              <a:rPr lang="en-US" altLang="en-US" sz="2200" b="1" dirty="0">
                <a:solidFill>
                  <a:srgbClr val="0E487E"/>
                </a:solidFill>
                <a:latin typeface="Source Sans Pro Semibold" panose="020B0503030403020204" pitchFamily="34" charset="0"/>
                <a:ea typeface="Source Sans Pro Semibold" panose="020B0503030403020204" pitchFamily="34" charset="0"/>
              </a:rPr>
              <a:t>Proximity</a:t>
            </a:r>
            <a:endParaRPr lang="en-US" altLang="en-US" sz="2200" dirty="0">
              <a:latin typeface="Source Sans Pro" panose="020B0503030403020204" pitchFamily="34" charset="0"/>
              <a:ea typeface="Source Sans Pro" panose="020B0503030403020204" pitchFamily="34" charset="0"/>
            </a:endParaRPr>
          </a:p>
          <a:p>
            <a:pPr marL="457200" lvl="1" indent="0">
              <a:lnSpc>
                <a:spcPct val="110000"/>
              </a:lnSpc>
              <a:buNone/>
            </a:pPr>
            <a:r>
              <a:rPr lang="en-US" altLang="en-US" sz="2000" dirty="0">
                <a:latin typeface="Source Sans Pro" panose="020B0503030403020204" pitchFamily="34" charset="0"/>
                <a:ea typeface="Source Sans Pro" panose="020B0503030403020204" pitchFamily="34" charset="0"/>
              </a:rPr>
              <a:t>     “Local angle” of news, relevance to a particular area</a:t>
            </a:r>
          </a:p>
        </p:txBody>
      </p:sp>
      <p:sp>
        <p:nvSpPr>
          <p:cNvPr id="6" name="Rectangle 5">
            <a:extLst>
              <a:ext uri="{FF2B5EF4-FFF2-40B4-BE49-F238E27FC236}">
                <a16:creationId xmlns:a16="http://schemas.microsoft.com/office/drawing/2014/main" id="{CEA652B5-08C7-6848-B8FD-609D45D624DA}"/>
              </a:ext>
            </a:extLst>
          </p:cNvPr>
          <p:cNvSpPr/>
          <p:nvPr/>
        </p:nvSpPr>
        <p:spPr>
          <a:xfrm>
            <a:off x="9041605" y="6315075"/>
            <a:ext cx="2312195" cy="170941"/>
          </a:xfrm>
          <a:prstGeom prst="rect">
            <a:avLst/>
          </a:prstGeom>
          <a:solidFill>
            <a:srgbClr val="90A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7289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BFE9FFF64A2E458D93529CC3C18F0C" ma:contentTypeVersion="7" ma:contentTypeDescription="Create a new document." ma:contentTypeScope="" ma:versionID="61761e5ebf3c0bcf624a7ddb3c42bc17">
  <xsd:schema xmlns:xsd="http://www.w3.org/2001/XMLSchema" xmlns:xs="http://www.w3.org/2001/XMLSchema" xmlns:p="http://schemas.microsoft.com/office/2006/metadata/properties" xmlns:ns3="fceb7b4b-fee8-43cc-aef8-758d222807bd" xmlns:ns4="178bab4c-d88b-4db7-a752-910bcea4ed25" targetNamespace="http://schemas.microsoft.com/office/2006/metadata/properties" ma:root="true" ma:fieldsID="f69f39ab4da83d87f872b1b42cc09d58" ns3:_="" ns4:_="">
    <xsd:import namespace="fceb7b4b-fee8-43cc-aef8-758d222807bd"/>
    <xsd:import namespace="178bab4c-d88b-4db7-a752-910bcea4ed2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b7b4b-fee8-43cc-aef8-758d22280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8bab4c-d88b-4db7-a752-910bcea4e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10D10-AEAA-48D9-A1C7-320A7114B5C8}">
  <ds:schemaRefs>
    <ds:schemaRef ds:uri="fceb7b4b-fee8-43cc-aef8-758d222807bd"/>
    <ds:schemaRef ds:uri="http://purl.org/dc/terms/"/>
    <ds:schemaRef ds:uri="http://schemas.openxmlformats.org/package/2006/metadata/core-properties"/>
    <ds:schemaRef ds:uri="http://purl.org/dc/dcmitype/"/>
    <ds:schemaRef ds:uri="178bab4c-d88b-4db7-a752-910bcea4ed25"/>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0D2D4A6B-F2A5-48CB-82AF-A0C89FC53BB2}">
  <ds:schemaRefs>
    <ds:schemaRef ds:uri="178bab4c-d88b-4db7-a752-910bcea4ed25"/>
    <ds:schemaRef ds:uri="fceb7b4b-fee8-43cc-aef8-758d222807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18D85B-57B1-4174-B34A-9A0B3839AE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18183</TotalTime>
  <Words>12884</Words>
  <Application>Microsoft Macintosh PowerPoint</Application>
  <PresentationFormat>Widescreen</PresentationFormat>
  <Paragraphs>816</Paragraphs>
  <Slides>61</Slides>
  <Notes>61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61</vt:i4>
      </vt:variant>
    </vt:vector>
  </HeadingPairs>
  <TitlesOfParts>
    <vt:vector size="76" baseType="lpstr">
      <vt:lpstr>Arial</vt:lpstr>
      <vt:lpstr>Calibri</vt:lpstr>
      <vt:lpstr>Calibri Light</vt:lpstr>
      <vt:lpstr>Monotype Sorts</vt:lpstr>
      <vt:lpstr>PT Serif</vt:lpstr>
      <vt:lpstr>Roboto</vt:lpstr>
      <vt:lpstr>Roboto Condensed</vt:lpstr>
      <vt:lpstr>ROBOTO CONDENSED LIGHT</vt:lpstr>
      <vt:lpstr>Segoe UI</vt:lpstr>
      <vt:lpstr>Source Sans Pro</vt:lpstr>
      <vt:lpstr>Source Sans Pro ExtraLight</vt:lpstr>
      <vt:lpstr>Source Sans Pro Semibold</vt:lpstr>
      <vt:lpstr>Times New Roman</vt:lpstr>
      <vt:lpstr>Wingdings</vt:lpstr>
      <vt:lpstr>Office Theme</vt:lpstr>
      <vt:lpstr>Bridging the Gap for  Enhanced News Coverage of  Reproductive Health   Engagement Training for Media and Civil Society Organizations (CSOs) </vt:lpstr>
      <vt:lpstr>How Will We Spend Our Day? </vt:lpstr>
      <vt:lpstr>Hopes and Hesitations Activity</vt:lpstr>
      <vt:lpstr>Workshop Values and Ground Rules</vt:lpstr>
      <vt:lpstr>Media/CSO Engagement Survey Results</vt:lpstr>
      <vt:lpstr>Fostering Understanding:  How Journalists and Civil Society Organizations (CSOs) Are Unique</vt:lpstr>
      <vt:lpstr>PowerPoint Presentation</vt:lpstr>
      <vt:lpstr>What Are the Media?</vt:lpstr>
      <vt:lpstr>Important Elements of News</vt:lpstr>
      <vt:lpstr>Why Work With the Media?</vt:lpstr>
      <vt:lpstr>The Media as Change Agents</vt:lpstr>
      <vt:lpstr>The Media Help Set the Agenda</vt:lpstr>
      <vt:lpstr>The Media Increase Accountability and Awareness</vt:lpstr>
      <vt:lpstr>The Media Provide Cost-Effective Visibility</vt:lpstr>
      <vt:lpstr>What Are Journalists’ Potential Challenges?</vt:lpstr>
      <vt:lpstr>What Should CSOs Keep in Mind When Working With the Media?</vt:lpstr>
      <vt:lpstr>What the Media Can’t Do for CSOs</vt:lpstr>
      <vt:lpstr>PowerPoint Presentation</vt:lpstr>
      <vt:lpstr>What Are Civil Society Organizations?</vt:lpstr>
      <vt:lpstr>Why Work With CSOs?</vt:lpstr>
      <vt:lpstr>CSOs as Change Agents</vt:lpstr>
      <vt:lpstr>CSOs Have Deep Knowledge of Data and Research</vt:lpstr>
      <vt:lpstr>CSOs Are Well Connected to Stakeholders</vt:lpstr>
      <vt:lpstr>CSOs Amplify the Impact of a News Story</vt:lpstr>
      <vt:lpstr>What Should Journalists Keep In Mind When Collaborating With CSOs?</vt:lpstr>
      <vt:lpstr>Small Group Discussion</vt:lpstr>
      <vt:lpstr>PowerPoint Presentation</vt:lpstr>
      <vt:lpstr>PowerPoint Presentation</vt:lpstr>
      <vt:lpstr>Learn the Media Landscape</vt:lpstr>
      <vt:lpstr>Learn How to Evaluate News Sources</vt:lpstr>
      <vt:lpstr>Know Why Your Work Is Newsworthy</vt:lpstr>
      <vt:lpstr>Respect Professional Boundaries</vt:lpstr>
      <vt:lpstr>PowerPoint Presentation</vt:lpstr>
      <vt:lpstr>Learn How to Navigate the CSO Landscape</vt:lpstr>
      <vt:lpstr>Ask for Help Evaluating Data and Research</vt:lpstr>
      <vt:lpstr>PowerPoint Presentation</vt:lpstr>
      <vt:lpstr>Best Practices for Building a Professional Relationship</vt:lpstr>
      <vt:lpstr>PowerPoint Presentation</vt:lpstr>
      <vt:lpstr>PowerPoint Presentation</vt:lpstr>
      <vt:lpstr>PowerPoint Presentation</vt:lpstr>
      <vt:lpstr>Why Is Better Media Coverage of Abortion Important?</vt:lpstr>
      <vt:lpstr>The Media Can Harm Unintentionally...</vt:lpstr>
      <vt:lpstr>… or, the Media Can Help Combat Myths and Stigma </vt:lpstr>
      <vt:lpstr>Choose Data and Language Carefully </vt:lpstr>
      <vt:lpstr>Report Personal Stories Responsibly</vt:lpstr>
      <vt:lpstr>Use Accurate Imagery of Pregnancy and Abortion</vt:lpstr>
      <vt:lpstr>PowerPoint Presentation</vt:lpstr>
      <vt:lpstr>PowerPoint Presentation</vt:lpstr>
      <vt:lpstr>What is a Story Pitch?</vt:lpstr>
      <vt:lpstr>Anatomy of a Story Pitch</vt:lpstr>
      <vt:lpstr>Story Pitch Activity</vt:lpstr>
      <vt:lpstr>PowerPoint Presentation</vt:lpstr>
      <vt:lpstr>What is a Press Release/News Release?</vt:lpstr>
      <vt:lpstr>Anatomy of a Press Release</vt:lpstr>
      <vt:lpstr>Press Release Activity</vt:lpstr>
      <vt:lpstr>PowerPoint Presentation</vt:lpstr>
      <vt:lpstr>PowerPoint Presentation</vt:lpstr>
      <vt:lpstr>Group Discussion</vt:lpstr>
      <vt:lpstr>PowerPoint Presentation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Media-CSO Training</dc:title>
  <dc:creator>Cathryn Streifel</dc:creator>
  <cp:lastModifiedBy>Karin Smith</cp:lastModifiedBy>
  <cp:revision>1102</cp:revision>
  <dcterms:created xsi:type="dcterms:W3CDTF">2021-01-06T14:44:34Z</dcterms:created>
  <dcterms:modified xsi:type="dcterms:W3CDTF">2021-11-23T21:31:00Z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0x0101000EBFE9FFF64A2E458D93529CC3C18F0C</vt:lpwstr>
  </property>
</Properties>
</file>