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2"/>
  </p:notesMasterIdLst>
  <p:sldIdLst>
    <p:sldId id="256" r:id="rId2"/>
    <p:sldId id="265" r:id="rId3"/>
    <p:sldId id="261" r:id="rId4"/>
    <p:sldId id="258" r:id="rId5"/>
    <p:sldId id="259" r:id="rId6"/>
    <p:sldId id="260" r:id="rId7"/>
    <p:sldId id="262" r:id="rId8"/>
    <p:sldId id="257" r:id="rId9"/>
    <p:sldId id="263" r:id="rId10"/>
    <p:sldId id="264" r:id="rId11"/>
  </p:sldIdLst>
  <p:sldSz cx="9144000" cy="6858000" type="screen4x3"/>
  <p:notesSz cx="6858000" cy="9144000"/>
  <p:custShowLst>
    <p:custShow name="Custom Show 1" id="0">
      <p:sldLst>
        <p:sld r:id="rId2"/>
        <p:sld r:id="rId3"/>
        <p:sld r:id="rId4"/>
        <p:sld r:id="rId5"/>
        <p:sld r:id="rId6"/>
        <p:sld r:id="rId7"/>
        <p:sld r:id="rId8"/>
        <p:sld r:id="rId9"/>
        <p:sld r:id="rId10"/>
        <p:sld r:id="rId11"/>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rosoft Office User" initials="Office"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2240"/>
    <a:srgbClr val="2B2844"/>
    <a:srgbClr val="2622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5" autoAdjust="0"/>
    <p:restoredTop sz="67550" autoAdjust="0"/>
  </p:normalViewPr>
  <p:slideViewPr>
    <p:cSldViewPr snapToGrid="0" snapToObjects="1">
      <p:cViewPr>
        <p:scale>
          <a:sx n="41" d="100"/>
          <a:sy n="41" d="100"/>
        </p:scale>
        <p:origin x="-1686" y="-7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image" Target="../media/image3.jpeg"/><Relationship Id="rId4" Type="http://schemas.openxmlformats.org/officeDocument/2006/relationships/image" Target="../media/image6.jpeg"/></Relationships>
</file>

<file path=ppt/diagrams/_rels/drawing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image" Target="../media/image3.jpe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833B68-3B39-354D-9B74-D128FD252EA3}" type="doc">
      <dgm:prSet loTypeId="urn:microsoft.com/office/officeart/2005/8/layout/vList2" loCatId="" qsTypeId="urn:microsoft.com/office/officeart/2005/8/quickstyle/simple3" qsCatId="simple" csTypeId="urn:microsoft.com/office/officeart/2005/8/colors/accent1_2" csCatId="accent1" phldr="1"/>
      <dgm:spPr/>
      <dgm:t>
        <a:bodyPr/>
        <a:lstStyle/>
        <a:p>
          <a:endParaRPr lang="en-US"/>
        </a:p>
      </dgm:t>
    </dgm:pt>
    <dgm:pt modelId="{6329BD23-D912-A54A-88AE-354A0661EBBB}">
      <dgm:prSet/>
      <dgm:spPr/>
      <dgm:t>
        <a:bodyPr/>
        <a:lstStyle/>
        <a:p>
          <a:pPr rtl="0">
            <a:spcAft>
              <a:spcPts val="2334"/>
            </a:spcAft>
          </a:pPr>
          <a:r>
            <a:rPr lang="en-US" dirty="0" smtClean="0"/>
            <a:t>20,000 girls give birth every day in developing countries</a:t>
          </a:r>
          <a:endParaRPr lang="en-US" dirty="0"/>
        </a:p>
      </dgm:t>
    </dgm:pt>
    <dgm:pt modelId="{CD38F7E4-1E4B-F840-A47B-37D6F82C5D41}" type="parTrans" cxnId="{AA3D14AE-949E-DC48-9F23-05051A801FD0}">
      <dgm:prSet/>
      <dgm:spPr/>
      <dgm:t>
        <a:bodyPr/>
        <a:lstStyle/>
        <a:p>
          <a:endParaRPr lang="en-US"/>
        </a:p>
      </dgm:t>
    </dgm:pt>
    <dgm:pt modelId="{10B3855E-D7A6-0444-A4FC-BEDFB8429A4D}" type="sibTrans" cxnId="{AA3D14AE-949E-DC48-9F23-05051A801FD0}">
      <dgm:prSet/>
      <dgm:spPr/>
      <dgm:t>
        <a:bodyPr/>
        <a:lstStyle/>
        <a:p>
          <a:endParaRPr lang="en-US"/>
        </a:p>
      </dgm:t>
    </dgm:pt>
    <dgm:pt modelId="{F43EBC7B-A305-0F41-86E5-820AE778CCAD}" type="pres">
      <dgm:prSet presAssocID="{20833B68-3B39-354D-9B74-D128FD252EA3}" presName="linear" presStyleCnt="0">
        <dgm:presLayoutVars>
          <dgm:animLvl val="lvl"/>
          <dgm:resizeHandles val="exact"/>
        </dgm:presLayoutVars>
      </dgm:prSet>
      <dgm:spPr/>
      <dgm:t>
        <a:bodyPr/>
        <a:lstStyle/>
        <a:p>
          <a:endParaRPr lang="en-US"/>
        </a:p>
      </dgm:t>
    </dgm:pt>
    <dgm:pt modelId="{03F8FAC8-4606-4843-8C8B-8EBFB3475E27}" type="pres">
      <dgm:prSet presAssocID="{6329BD23-D912-A54A-88AE-354A0661EBBB}" presName="parentText" presStyleLbl="node1" presStyleIdx="0" presStyleCnt="1">
        <dgm:presLayoutVars>
          <dgm:chMax val="0"/>
          <dgm:bulletEnabled val="1"/>
        </dgm:presLayoutVars>
      </dgm:prSet>
      <dgm:spPr/>
      <dgm:t>
        <a:bodyPr/>
        <a:lstStyle/>
        <a:p>
          <a:endParaRPr lang="en-US"/>
        </a:p>
      </dgm:t>
    </dgm:pt>
  </dgm:ptLst>
  <dgm:cxnLst>
    <dgm:cxn modelId="{AA3D14AE-949E-DC48-9F23-05051A801FD0}" srcId="{20833B68-3B39-354D-9B74-D128FD252EA3}" destId="{6329BD23-D912-A54A-88AE-354A0661EBBB}" srcOrd="0" destOrd="0" parTransId="{CD38F7E4-1E4B-F840-A47B-37D6F82C5D41}" sibTransId="{10B3855E-D7A6-0444-A4FC-BEDFB8429A4D}"/>
    <dgm:cxn modelId="{AC833AB3-7AAB-934E-9540-D46EC656C4EF}" type="presOf" srcId="{6329BD23-D912-A54A-88AE-354A0661EBBB}" destId="{03F8FAC8-4606-4843-8C8B-8EBFB3475E27}" srcOrd="0" destOrd="0" presId="urn:microsoft.com/office/officeart/2005/8/layout/vList2"/>
    <dgm:cxn modelId="{A9B0DDB0-282D-EA42-83D5-D60B615C005F}" type="presOf" srcId="{20833B68-3B39-354D-9B74-D128FD252EA3}" destId="{F43EBC7B-A305-0F41-86E5-820AE778CCAD}" srcOrd="0" destOrd="0" presId="urn:microsoft.com/office/officeart/2005/8/layout/vList2"/>
    <dgm:cxn modelId="{590665C9-61D0-DE47-91D6-FFA84A8B4720}" type="presParOf" srcId="{F43EBC7B-A305-0F41-86E5-820AE778CCAD}" destId="{03F8FAC8-4606-4843-8C8B-8EBFB3475E27}"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DEE625-DE8E-4C4A-8453-1B3414603A9E}" type="doc">
      <dgm:prSet loTypeId="urn:microsoft.com/office/officeart/2005/8/layout/vList2" loCatId="" qsTypeId="urn:microsoft.com/office/officeart/2005/8/quickstyle/simple3" qsCatId="simple" csTypeId="urn:microsoft.com/office/officeart/2005/8/colors/accent1_2" csCatId="accent1" phldr="1"/>
      <dgm:spPr/>
      <dgm:t>
        <a:bodyPr/>
        <a:lstStyle/>
        <a:p>
          <a:endParaRPr lang="en-US"/>
        </a:p>
      </dgm:t>
    </dgm:pt>
    <dgm:pt modelId="{A6CAF618-65AE-4A49-BF4D-A47BD78B6389}">
      <dgm:prSet/>
      <dgm:spPr/>
      <dgm:t>
        <a:bodyPr/>
        <a:lstStyle/>
        <a:p>
          <a:pPr rtl="0"/>
          <a:r>
            <a:rPr lang="en-US" dirty="0" smtClean="0"/>
            <a:t>70,000 adolescent deaths annually from complications from pregnancy, childbirth</a:t>
          </a:r>
          <a:endParaRPr lang="en-US" dirty="0"/>
        </a:p>
      </dgm:t>
    </dgm:pt>
    <dgm:pt modelId="{BF26D7BB-EA1E-B748-AFAA-B5AE42B2F3E4}" type="parTrans" cxnId="{D82E8D74-CE3B-9D41-B926-89B0DE4EDC3C}">
      <dgm:prSet/>
      <dgm:spPr/>
      <dgm:t>
        <a:bodyPr/>
        <a:lstStyle/>
        <a:p>
          <a:endParaRPr lang="en-US"/>
        </a:p>
      </dgm:t>
    </dgm:pt>
    <dgm:pt modelId="{7D51A1C1-AD66-2B4C-9B79-2322D3427BC2}" type="sibTrans" cxnId="{D82E8D74-CE3B-9D41-B926-89B0DE4EDC3C}">
      <dgm:prSet/>
      <dgm:spPr/>
      <dgm:t>
        <a:bodyPr/>
        <a:lstStyle/>
        <a:p>
          <a:endParaRPr lang="en-US"/>
        </a:p>
      </dgm:t>
    </dgm:pt>
    <dgm:pt modelId="{655B0F7E-CFFC-6C4A-8797-5384E95222BD}" type="pres">
      <dgm:prSet presAssocID="{FDDEE625-DE8E-4C4A-8453-1B3414603A9E}" presName="linear" presStyleCnt="0">
        <dgm:presLayoutVars>
          <dgm:animLvl val="lvl"/>
          <dgm:resizeHandles val="exact"/>
        </dgm:presLayoutVars>
      </dgm:prSet>
      <dgm:spPr/>
      <dgm:t>
        <a:bodyPr/>
        <a:lstStyle/>
        <a:p>
          <a:endParaRPr lang="en-US"/>
        </a:p>
      </dgm:t>
    </dgm:pt>
    <dgm:pt modelId="{63106021-5C4E-EF4C-B058-926B210C086B}" type="pres">
      <dgm:prSet presAssocID="{A6CAF618-65AE-4A49-BF4D-A47BD78B6389}" presName="parentText" presStyleLbl="node1" presStyleIdx="0" presStyleCnt="1" custLinFactNeighborY="9117">
        <dgm:presLayoutVars>
          <dgm:chMax val="0"/>
          <dgm:bulletEnabled val="1"/>
        </dgm:presLayoutVars>
      </dgm:prSet>
      <dgm:spPr/>
      <dgm:t>
        <a:bodyPr/>
        <a:lstStyle/>
        <a:p>
          <a:endParaRPr lang="en-US"/>
        </a:p>
      </dgm:t>
    </dgm:pt>
  </dgm:ptLst>
  <dgm:cxnLst>
    <dgm:cxn modelId="{D82E8D74-CE3B-9D41-B926-89B0DE4EDC3C}" srcId="{FDDEE625-DE8E-4C4A-8453-1B3414603A9E}" destId="{A6CAF618-65AE-4A49-BF4D-A47BD78B6389}" srcOrd="0" destOrd="0" parTransId="{BF26D7BB-EA1E-B748-AFAA-B5AE42B2F3E4}" sibTransId="{7D51A1C1-AD66-2B4C-9B79-2322D3427BC2}"/>
    <dgm:cxn modelId="{BF2CEE5F-9FE4-3645-82CD-CC732ACC48F6}" type="presOf" srcId="{A6CAF618-65AE-4A49-BF4D-A47BD78B6389}" destId="{63106021-5C4E-EF4C-B058-926B210C086B}" srcOrd="0" destOrd="0" presId="urn:microsoft.com/office/officeart/2005/8/layout/vList2"/>
    <dgm:cxn modelId="{896589C4-7C33-2A44-A4AE-EFD749DBEA65}" type="presOf" srcId="{FDDEE625-DE8E-4C4A-8453-1B3414603A9E}" destId="{655B0F7E-CFFC-6C4A-8797-5384E95222BD}" srcOrd="0" destOrd="0" presId="urn:microsoft.com/office/officeart/2005/8/layout/vList2"/>
    <dgm:cxn modelId="{520BB92F-FE85-8D44-A806-A7BA46FE7F66}" type="presParOf" srcId="{655B0F7E-CFFC-6C4A-8797-5384E95222BD}" destId="{63106021-5C4E-EF4C-B058-926B210C086B}"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149014D-8BC3-F446-B712-204DB1B3D683}" type="doc">
      <dgm:prSet loTypeId="urn:microsoft.com/office/officeart/2005/8/layout/vList2" loCatId="" qsTypeId="urn:microsoft.com/office/officeart/2005/8/quickstyle/simple3" qsCatId="simple" csTypeId="urn:microsoft.com/office/officeart/2005/8/colors/accent1_2" csCatId="accent1" phldr="1"/>
      <dgm:spPr/>
      <dgm:t>
        <a:bodyPr/>
        <a:lstStyle/>
        <a:p>
          <a:endParaRPr lang="en-US"/>
        </a:p>
      </dgm:t>
    </dgm:pt>
    <dgm:pt modelId="{2A42CA8D-C304-8D4F-B3DE-C7AA63BB3CE9}">
      <dgm:prSet phldrT="[Text]"/>
      <dgm:spPr/>
      <dgm:t>
        <a:bodyPr/>
        <a:lstStyle/>
        <a:p>
          <a:r>
            <a:rPr lang="en-US" dirty="0" smtClean="0"/>
            <a:t>3.2 million unsafe abortions among adolescents each year</a:t>
          </a:r>
          <a:endParaRPr lang="en-US" dirty="0"/>
        </a:p>
      </dgm:t>
    </dgm:pt>
    <dgm:pt modelId="{E5206552-3B77-C247-8571-5E2B53D61CA4}" type="parTrans" cxnId="{1669BC2D-5296-2446-9187-7E9735F538E7}">
      <dgm:prSet/>
      <dgm:spPr/>
      <dgm:t>
        <a:bodyPr/>
        <a:lstStyle/>
        <a:p>
          <a:endParaRPr lang="en-US"/>
        </a:p>
      </dgm:t>
    </dgm:pt>
    <dgm:pt modelId="{E0B6A59A-A1BD-B64D-952A-48C91AC22A7C}" type="sibTrans" cxnId="{1669BC2D-5296-2446-9187-7E9735F538E7}">
      <dgm:prSet/>
      <dgm:spPr/>
      <dgm:t>
        <a:bodyPr/>
        <a:lstStyle/>
        <a:p>
          <a:endParaRPr lang="en-US"/>
        </a:p>
      </dgm:t>
    </dgm:pt>
    <dgm:pt modelId="{A3AF7C6B-AC45-6941-AC90-99155FA7048B}" type="pres">
      <dgm:prSet presAssocID="{B149014D-8BC3-F446-B712-204DB1B3D683}" presName="linear" presStyleCnt="0">
        <dgm:presLayoutVars>
          <dgm:animLvl val="lvl"/>
          <dgm:resizeHandles val="exact"/>
        </dgm:presLayoutVars>
      </dgm:prSet>
      <dgm:spPr/>
      <dgm:t>
        <a:bodyPr/>
        <a:lstStyle/>
        <a:p>
          <a:endParaRPr lang="en-US"/>
        </a:p>
      </dgm:t>
    </dgm:pt>
    <dgm:pt modelId="{4D5B5CD0-672D-7941-8396-A6417B063A84}" type="pres">
      <dgm:prSet presAssocID="{2A42CA8D-C304-8D4F-B3DE-C7AA63BB3CE9}" presName="parentText" presStyleLbl="node1" presStyleIdx="0" presStyleCnt="1" custLinFactNeighborX="4560" custLinFactNeighborY="-390">
        <dgm:presLayoutVars>
          <dgm:chMax val="0"/>
          <dgm:bulletEnabled val="1"/>
        </dgm:presLayoutVars>
      </dgm:prSet>
      <dgm:spPr/>
      <dgm:t>
        <a:bodyPr/>
        <a:lstStyle/>
        <a:p>
          <a:endParaRPr lang="en-US"/>
        </a:p>
      </dgm:t>
    </dgm:pt>
  </dgm:ptLst>
  <dgm:cxnLst>
    <dgm:cxn modelId="{ACABE203-1B15-2041-995C-51B74AE0A2E8}" type="presOf" srcId="{B149014D-8BC3-F446-B712-204DB1B3D683}" destId="{A3AF7C6B-AC45-6941-AC90-99155FA7048B}" srcOrd="0" destOrd="0" presId="urn:microsoft.com/office/officeart/2005/8/layout/vList2"/>
    <dgm:cxn modelId="{1669BC2D-5296-2446-9187-7E9735F538E7}" srcId="{B149014D-8BC3-F446-B712-204DB1B3D683}" destId="{2A42CA8D-C304-8D4F-B3DE-C7AA63BB3CE9}" srcOrd="0" destOrd="0" parTransId="{E5206552-3B77-C247-8571-5E2B53D61CA4}" sibTransId="{E0B6A59A-A1BD-B64D-952A-48C91AC22A7C}"/>
    <dgm:cxn modelId="{ADDE90BF-EF4A-8746-9602-E1E0F161C030}" type="presOf" srcId="{2A42CA8D-C304-8D4F-B3DE-C7AA63BB3CE9}" destId="{4D5B5CD0-672D-7941-8396-A6417B063A84}" srcOrd="0" destOrd="0" presId="urn:microsoft.com/office/officeart/2005/8/layout/vList2"/>
    <dgm:cxn modelId="{1C062F3D-7C1C-3B47-827B-977C3F0C2EA2}" type="presParOf" srcId="{A3AF7C6B-AC45-6941-AC90-99155FA7048B}" destId="{4D5B5CD0-672D-7941-8396-A6417B063A84}"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7FB8ED4-7AAA-9846-8B34-74FDE47B4777}" type="doc">
      <dgm:prSet loTypeId="urn:microsoft.com/office/officeart/2005/8/layout/list1" loCatId="" qsTypeId="urn:microsoft.com/office/officeart/2005/8/quickstyle/simple4" qsCatId="simple" csTypeId="urn:microsoft.com/office/officeart/2005/8/colors/accent1_2" csCatId="accent1" phldr="1"/>
      <dgm:spPr/>
      <dgm:t>
        <a:bodyPr/>
        <a:lstStyle/>
        <a:p>
          <a:endParaRPr lang="en-US"/>
        </a:p>
      </dgm:t>
    </dgm:pt>
    <dgm:pt modelId="{CE714077-7123-8B44-B44C-1C574EDC5F22}">
      <dgm:prSet phldrT="[Text]"/>
      <dgm:spPr/>
      <dgm:t>
        <a:bodyPr/>
        <a:lstStyle/>
        <a:p>
          <a:r>
            <a:rPr lang="en-US" dirty="0" smtClean="0"/>
            <a:t>Stigma</a:t>
          </a:r>
          <a:endParaRPr lang="en-US" dirty="0"/>
        </a:p>
      </dgm:t>
    </dgm:pt>
    <dgm:pt modelId="{03CC8EA5-1BAA-9B4F-ABA8-75D1AC09F118}" type="parTrans" cxnId="{5A0887F4-BFC3-9C46-8E38-607DCBD29C48}">
      <dgm:prSet/>
      <dgm:spPr/>
      <dgm:t>
        <a:bodyPr/>
        <a:lstStyle/>
        <a:p>
          <a:endParaRPr lang="en-US"/>
        </a:p>
      </dgm:t>
    </dgm:pt>
    <dgm:pt modelId="{41EC9C08-4F5F-F845-AB31-BC210BA28A94}" type="sibTrans" cxnId="{5A0887F4-BFC3-9C46-8E38-607DCBD29C48}">
      <dgm:prSet/>
      <dgm:spPr/>
      <dgm:t>
        <a:bodyPr/>
        <a:lstStyle/>
        <a:p>
          <a:endParaRPr lang="en-US"/>
        </a:p>
      </dgm:t>
    </dgm:pt>
    <dgm:pt modelId="{8B8498E7-1ECA-3B4B-B618-5B99BDBE4597}">
      <dgm:prSet phldrT="[Text]"/>
      <dgm:spPr/>
      <dgm:t>
        <a:bodyPr/>
        <a:lstStyle/>
        <a:p>
          <a:r>
            <a:rPr lang="en-US" dirty="0" smtClean="0"/>
            <a:t>Maternal and newborn health</a:t>
          </a:r>
          <a:endParaRPr lang="en-US" dirty="0"/>
        </a:p>
      </dgm:t>
    </dgm:pt>
    <dgm:pt modelId="{4D4EA4E2-5A1E-AC44-A5B7-B96A046E1A7D}" type="parTrans" cxnId="{368FB28E-7D92-B845-8603-D07D12B0AA95}">
      <dgm:prSet/>
      <dgm:spPr/>
      <dgm:t>
        <a:bodyPr/>
        <a:lstStyle/>
        <a:p>
          <a:endParaRPr lang="en-US"/>
        </a:p>
      </dgm:t>
    </dgm:pt>
    <dgm:pt modelId="{ECDBC1A1-EC4D-6743-A238-DB0E4AC3FC7C}" type="sibTrans" cxnId="{368FB28E-7D92-B845-8603-D07D12B0AA95}">
      <dgm:prSet/>
      <dgm:spPr/>
      <dgm:t>
        <a:bodyPr/>
        <a:lstStyle/>
        <a:p>
          <a:endParaRPr lang="en-US"/>
        </a:p>
      </dgm:t>
    </dgm:pt>
    <dgm:pt modelId="{8B4791BF-2AF8-CC44-90F2-D25F68570307}">
      <dgm:prSet phldrT="[Text]"/>
      <dgm:spPr/>
      <dgm:t>
        <a:bodyPr/>
        <a:lstStyle/>
        <a:p>
          <a:r>
            <a:rPr lang="en-US" dirty="0" smtClean="0"/>
            <a:t>Cycle of poverty</a:t>
          </a:r>
          <a:endParaRPr lang="en-US" dirty="0"/>
        </a:p>
      </dgm:t>
    </dgm:pt>
    <dgm:pt modelId="{E676244C-1FBF-9046-8CB6-3B6F8AC819EE}" type="parTrans" cxnId="{74F9649E-F8CE-6B47-8D65-64170C8EFA10}">
      <dgm:prSet/>
      <dgm:spPr/>
      <dgm:t>
        <a:bodyPr/>
        <a:lstStyle/>
        <a:p>
          <a:endParaRPr lang="en-US"/>
        </a:p>
      </dgm:t>
    </dgm:pt>
    <dgm:pt modelId="{E970C2C6-7E16-DE44-BD19-60ECB5537F48}" type="sibTrans" cxnId="{74F9649E-F8CE-6B47-8D65-64170C8EFA10}">
      <dgm:prSet/>
      <dgm:spPr/>
      <dgm:t>
        <a:bodyPr/>
        <a:lstStyle/>
        <a:p>
          <a:endParaRPr lang="en-US"/>
        </a:p>
      </dgm:t>
    </dgm:pt>
    <dgm:pt modelId="{847DAC06-AB71-4B46-BF1D-1ABC496565E6}">
      <dgm:prSet phldrT="[Text]"/>
      <dgm:spPr/>
      <dgm:t>
        <a:bodyPr/>
        <a:lstStyle/>
        <a:p>
          <a:r>
            <a:rPr lang="en-US" dirty="0" smtClean="0"/>
            <a:t>School drop-out</a:t>
          </a:r>
          <a:endParaRPr lang="en-US" dirty="0"/>
        </a:p>
      </dgm:t>
    </dgm:pt>
    <dgm:pt modelId="{317EAD75-4D26-D44C-AD18-7B383D54139F}" type="parTrans" cxnId="{E9C2459F-C235-444C-9961-B7372AABD990}">
      <dgm:prSet/>
      <dgm:spPr/>
      <dgm:t>
        <a:bodyPr/>
        <a:lstStyle/>
        <a:p>
          <a:endParaRPr lang="en-US"/>
        </a:p>
      </dgm:t>
    </dgm:pt>
    <dgm:pt modelId="{D70FA1E3-38F1-4944-B677-B1081F999BF1}" type="sibTrans" cxnId="{E9C2459F-C235-444C-9961-B7372AABD990}">
      <dgm:prSet/>
      <dgm:spPr/>
      <dgm:t>
        <a:bodyPr/>
        <a:lstStyle/>
        <a:p>
          <a:endParaRPr lang="en-US"/>
        </a:p>
      </dgm:t>
    </dgm:pt>
    <dgm:pt modelId="{C200A0CF-780C-294F-9BD4-09190F1616D5}">
      <dgm:prSet phldrT="[Text]"/>
      <dgm:spPr/>
      <dgm:t>
        <a:bodyPr/>
        <a:lstStyle/>
        <a:p>
          <a:r>
            <a:rPr lang="en-US" dirty="0" smtClean="0"/>
            <a:t>Economic loss for nation</a:t>
          </a:r>
          <a:endParaRPr lang="en-US" dirty="0"/>
        </a:p>
      </dgm:t>
    </dgm:pt>
    <dgm:pt modelId="{62EF26DD-B3A9-8D46-89BC-D9E0D82C72A9}" type="parTrans" cxnId="{3E45E24B-C82A-704C-AF9E-C3FC94A3871A}">
      <dgm:prSet/>
      <dgm:spPr/>
      <dgm:t>
        <a:bodyPr/>
        <a:lstStyle/>
        <a:p>
          <a:endParaRPr lang="en-US"/>
        </a:p>
      </dgm:t>
    </dgm:pt>
    <dgm:pt modelId="{DC8A3E8D-3F8B-1C48-8615-D7D4532D2A68}" type="sibTrans" cxnId="{3E45E24B-C82A-704C-AF9E-C3FC94A3871A}">
      <dgm:prSet/>
      <dgm:spPr/>
      <dgm:t>
        <a:bodyPr/>
        <a:lstStyle/>
        <a:p>
          <a:endParaRPr lang="en-US"/>
        </a:p>
      </dgm:t>
    </dgm:pt>
    <dgm:pt modelId="{251965C6-BA95-7F4A-A216-A73C5F8962B2}" type="pres">
      <dgm:prSet presAssocID="{97FB8ED4-7AAA-9846-8B34-74FDE47B4777}" presName="linear" presStyleCnt="0">
        <dgm:presLayoutVars>
          <dgm:dir/>
          <dgm:animLvl val="lvl"/>
          <dgm:resizeHandles val="exact"/>
        </dgm:presLayoutVars>
      </dgm:prSet>
      <dgm:spPr/>
      <dgm:t>
        <a:bodyPr/>
        <a:lstStyle/>
        <a:p>
          <a:endParaRPr lang="en-US"/>
        </a:p>
      </dgm:t>
    </dgm:pt>
    <dgm:pt modelId="{5B3E0178-D951-5C40-AF71-D081A7F46422}" type="pres">
      <dgm:prSet presAssocID="{CE714077-7123-8B44-B44C-1C574EDC5F22}" presName="parentLin" presStyleCnt="0"/>
      <dgm:spPr/>
    </dgm:pt>
    <dgm:pt modelId="{FB94D243-B5AD-9547-8467-B5A37FCAC443}" type="pres">
      <dgm:prSet presAssocID="{CE714077-7123-8B44-B44C-1C574EDC5F22}" presName="parentLeftMargin" presStyleLbl="node1" presStyleIdx="0" presStyleCnt="5"/>
      <dgm:spPr/>
      <dgm:t>
        <a:bodyPr/>
        <a:lstStyle/>
        <a:p>
          <a:endParaRPr lang="en-US"/>
        </a:p>
      </dgm:t>
    </dgm:pt>
    <dgm:pt modelId="{8BBEB971-4ADA-E541-940B-C2D78BCEC3D0}" type="pres">
      <dgm:prSet presAssocID="{CE714077-7123-8B44-B44C-1C574EDC5F22}" presName="parentText" presStyleLbl="node1" presStyleIdx="0" presStyleCnt="5">
        <dgm:presLayoutVars>
          <dgm:chMax val="0"/>
          <dgm:bulletEnabled val="1"/>
        </dgm:presLayoutVars>
      </dgm:prSet>
      <dgm:spPr/>
      <dgm:t>
        <a:bodyPr/>
        <a:lstStyle/>
        <a:p>
          <a:endParaRPr lang="en-US"/>
        </a:p>
      </dgm:t>
    </dgm:pt>
    <dgm:pt modelId="{5D00835A-891E-0A4C-BF5C-90E15D94F3FD}" type="pres">
      <dgm:prSet presAssocID="{CE714077-7123-8B44-B44C-1C574EDC5F22}" presName="negativeSpace" presStyleCnt="0"/>
      <dgm:spPr/>
    </dgm:pt>
    <dgm:pt modelId="{27839D38-5DF3-B94E-B122-8C4C66584365}" type="pres">
      <dgm:prSet presAssocID="{CE714077-7123-8B44-B44C-1C574EDC5F22}" presName="childText" presStyleLbl="conFgAcc1" presStyleIdx="0" presStyleCnt="5" custScaleX="83041">
        <dgm:presLayoutVars>
          <dgm:bulletEnabled val="1"/>
        </dgm:presLayoutVars>
      </dgm:prSet>
      <dgm:spPr/>
    </dgm:pt>
    <dgm:pt modelId="{5288F04F-CA6A-D643-9528-30137CA9858F}" type="pres">
      <dgm:prSet presAssocID="{41EC9C08-4F5F-F845-AB31-BC210BA28A94}" presName="spaceBetweenRectangles" presStyleCnt="0"/>
      <dgm:spPr/>
    </dgm:pt>
    <dgm:pt modelId="{C7410E55-7A53-8641-92A8-0AED6DF9326F}" type="pres">
      <dgm:prSet presAssocID="{847DAC06-AB71-4B46-BF1D-1ABC496565E6}" presName="parentLin" presStyleCnt="0"/>
      <dgm:spPr/>
    </dgm:pt>
    <dgm:pt modelId="{7A3C9225-A6AA-5342-B82B-8C5502DA0363}" type="pres">
      <dgm:prSet presAssocID="{847DAC06-AB71-4B46-BF1D-1ABC496565E6}" presName="parentLeftMargin" presStyleLbl="node1" presStyleIdx="0" presStyleCnt="5"/>
      <dgm:spPr/>
      <dgm:t>
        <a:bodyPr/>
        <a:lstStyle/>
        <a:p>
          <a:endParaRPr lang="en-US"/>
        </a:p>
      </dgm:t>
    </dgm:pt>
    <dgm:pt modelId="{F6547D21-30C7-9F44-BB78-A287346DEA35}" type="pres">
      <dgm:prSet presAssocID="{847DAC06-AB71-4B46-BF1D-1ABC496565E6}" presName="parentText" presStyleLbl="node1" presStyleIdx="1" presStyleCnt="5">
        <dgm:presLayoutVars>
          <dgm:chMax val="0"/>
          <dgm:bulletEnabled val="1"/>
        </dgm:presLayoutVars>
      </dgm:prSet>
      <dgm:spPr/>
      <dgm:t>
        <a:bodyPr/>
        <a:lstStyle/>
        <a:p>
          <a:endParaRPr lang="en-US"/>
        </a:p>
      </dgm:t>
    </dgm:pt>
    <dgm:pt modelId="{BA777BB9-C13E-E844-A064-493BA3ABCE81}" type="pres">
      <dgm:prSet presAssocID="{847DAC06-AB71-4B46-BF1D-1ABC496565E6}" presName="negativeSpace" presStyleCnt="0"/>
      <dgm:spPr/>
    </dgm:pt>
    <dgm:pt modelId="{5E7A7956-5113-DB41-85C8-414653B029AB}" type="pres">
      <dgm:prSet presAssocID="{847DAC06-AB71-4B46-BF1D-1ABC496565E6}" presName="childText" presStyleLbl="conFgAcc1" presStyleIdx="1" presStyleCnt="5" custScaleX="82654">
        <dgm:presLayoutVars>
          <dgm:bulletEnabled val="1"/>
        </dgm:presLayoutVars>
      </dgm:prSet>
      <dgm:spPr/>
    </dgm:pt>
    <dgm:pt modelId="{652DDE4A-6039-3F43-B0E4-2D18BFB68834}" type="pres">
      <dgm:prSet presAssocID="{D70FA1E3-38F1-4944-B677-B1081F999BF1}" presName="spaceBetweenRectangles" presStyleCnt="0"/>
      <dgm:spPr/>
    </dgm:pt>
    <dgm:pt modelId="{B2266073-D41F-6847-9F5B-EF05B01D61F5}" type="pres">
      <dgm:prSet presAssocID="{8B8498E7-1ECA-3B4B-B618-5B99BDBE4597}" presName="parentLin" presStyleCnt="0"/>
      <dgm:spPr/>
    </dgm:pt>
    <dgm:pt modelId="{ACA1B4EE-4F01-F84D-A411-DBC42125CE1C}" type="pres">
      <dgm:prSet presAssocID="{8B8498E7-1ECA-3B4B-B618-5B99BDBE4597}" presName="parentLeftMargin" presStyleLbl="node1" presStyleIdx="1" presStyleCnt="5"/>
      <dgm:spPr/>
      <dgm:t>
        <a:bodyPr/>
        <a:lstStyle/>
        <a:p>
          <a:endParaRPr lang="en-US"/>
        </a:p>
      </dgm:t>
    </dgm:pt>
    <dgm:pt modelId="{F8F2F78A-33EF-5646-9856-60F531EB15C2}" type="pres">
      <dgm:prSet presAssocID="{8B8498E7-1ECA-3B4B-B618-5B99BDBE4597}" presName="parentText" presStyleLbl="node1" presStyleIdx="2" presStyleCnt="5">
        <dgm:presLayoutVars>
          <dgm:chMax val="0"/>
          <dgm:bulletEnabled val="1"/>
        </dgm:presLayoutVars>
      </dgm:prSet>
      <dgm:spPr/>
      <dgm:t>
        <a:bodyPr/>
        <a:lstStyle/>
        <a:p>
          <a:endParaRPr lang="en-US"/>
        </a:p>
      </dgm:t>
    </dgm:pt>
    <dgm:pt modelId="{021F1DB3-FFAE-5049-877B-DF0F49DC9ADD}" type="pres">
      <dgm:prSet presAssocID="{8B8498E7-1ECA-3B4B-B618-5B99BDBE4597}" presName="negativeSpace" presStyleCnt="0"/>
      <dgm:spPr/>
    </dgm:pt>
    <dgm:pt modelId="{2D4EEACD-782A-844C-8A76-2DFDAA79F1E0}" type="pres">
      <dgm:prSet presAssocID="{8B8498E7-1ECA-3B4B-B618-5B99BDBE4597}" presName="childText" presStyleLbl="conFgAcc1" presStyleIdx="2" presStyleCnt="5" custScaleX="83525">
        <dgm:presLayoutVars>
          <dgm:bulletEnabled val="1"/>
        </dgm:presLayoutVars>
      </dgm:prSet>
      <dgm:spPr/>
    </dgm:pt>
    <dgm:pt modelId="{AFCFFAB9-7B3B-144F-AFB7-8377A41F52C1}" type="pres">
      <dgm:prSet presAssocID="{ECDBC1A1-EC4D-6743-A238-DB0E4AC3FC7C}" presName="spaceBetweenRectangles" presStyleCnt="0"/>
      <dgm:spPr/>
    </dgm:pt>
    <dgm:pt modelId="{E6F305AE-4404-334A-BBEF-7E39BCC65289}" type="pres">
      <dgm:prSet presAssocID="{8B4791BF-2AF8-CC44-90F2-D25F68570307}" presName="parentLin" presStyleCnt="0"/>
      <dgm:spPr/>
    </dgm:pt>
    <dgm:pt modelId="{8DA63A7D-35EB-3B4E-BF3A-4F2A0F507A8E}" type="pres">
      <dgm:prSet presAssocID="{8B4791BF-2AF8-CC44-90F2-D25F68570307}" presName="parentLeftMargin" presStyleLbl="node1" presStyleIdx="2" presStyleCnt="5"/>
      <dgm:spPr/>
      <dgm:t>
        <a:bodyPr/>
        <a:lstStyle/>
        <a:p>
          <a:endParaRPr lang="en-US"/>
        </a:p>
      </dgm:t>
    </dgm:pt>
    <dgm:pt modelId="{F939D065-66AD-0F42-BF6B-D6B8F0F6318B}" type="pres">
      <dgm:prSet presAssocID="{8B4791BF-2AF8-CC44-90F2-D25F68570307}" presName="parentText" presStyleLbl="node1" presStyleIdx="3" presStyleCnt="5">
        <dgm:presLayoutVars>
          <dgm:chMax val="0"/>
          <dgm:bulletEnabled val="1"/>
        </dgm:presLayoutVars>
      </dgm:prSet>
      <dgm:spPr/>
      <dgm:t>
        <a:bodyPr/>
        <a:lstStyle/>
        <a:p>
          <a:endParaRPr lang="en-US"/>
        </a:p>
      </dgm:t>
    </dgm:pt>
    <dgm:pt modelId="{36136024-8C15-2645-9A9C-F287A63F47C2}" type="pres">
      <dgm:prSet presAssocID="{8B4791BF-2AF8-CC44-90F2-D25F68570307}" presName="negativeSpace" presStyleCnt="0"/>
      <dgm:spPr/>
    </dgm:pt>
    <dgm:pt modelId="{3E36D415-974F-0E4D-93C0-9355B2B70735}" type="pres">
      <dgm:prSet presAssocID="{8B4791BF-2AF8-CC44-90F2-D25F68570307}" presName="childText" presStyleLbl="conFgAcc1" presStyleIdx="3" presStyleCnt="5" custScaleX="82691">
        <dgm:presLayoutVars>
          <dgm:bulletEnabled val="1"/>
        </dgm:presLayoutVars>
      </dgm:prSet>
      <dgm:spPr/>
    </dgm:pt>
    <dgm:pt modelId="{B9AADE43-69C8-7148-8DF3-EA3D14FF1A6D}" type="pres">
      <dgm:prSet presAssocID="{E970C2C6-7E16-DE44-BD19-60ECB5537F48}" presName="spaceBetweenRectangles" presStyleCnt="0"/>
      <dgm:spPr/>
    </dgm:pt>
    <dgm:pt modelId="{E522415E-F4BF-954F-8370-40FD0D02FDD9}" type="pres">
      <dgm:prSet presAssocID="{C200A0CF-780C-294F-9BD4-09190F1616D5}" presName="parentLin" presStyleCnt="0"/>
      <dgm:spPr/>
    </dgm:pt>
    <dgm:pt modelId="{49465366-6ECC-1A40-A3AE-FE7973177730}" type="pres">
      <dgm:prSet presAssocID="{C200A0CF-780C-294F-9BD4-09190F1616D5}" presName="parentLeftMargin" presStyleLbl="node1" presStyleIdx="3" presStyleCnt="5"/>
      <dgm:spPr/>
      <dgm:t>
        <a:bodyPr/>
        <a:lstStyle/>
        <a:p>
          <a:endParaRPr lang="en-US"/>
        </a:p>
      </dgm:t>
    </dgm:pt>
    <dgm:pt modelId="{ED6B9D1D-8E1D-B842-8637-EA2C462D836D}" type="pres">
      <dgm:prSet presAssocID="{C200A0CF-780C-294F-9BD4-09190F1616D5}" presName="parentText" presStyleLbl="node1" presStyleIdx="4" presStyleCnt="5">
        <dgm:presLayoutVars>
          <dgm:chMax val="0"/>
          <dgm:bulletEnabled val="1"/>
        </dgm:presLayoutVars>
      </dgm:prSet>
      <dgm:spPr/>
      <dgm:t>
        <a:bodyPr/>
        <a:lstStyle/>
        <a:p>
          <a:endParaRPr lang="en-US"/>
        </a:p>
      </dgm:t>
    </dgm:pt>
    <dgm:pt modelId="{7A6B36E8-FD46-B749-B61D-EC96B34792E3}" type="pres">
      <dgm:prSet presAssocID="{C200A0CF-780C-294F-9BD4-09190F1616D5}" presName="negativeSpace" presStyleCnt="0"/>
      <dgm:spPr/>
    </dgm:pt>
    <dgm:pt modelId="{B7DFB82F-910B-AC4C-9F5C-47893638F87C}" type="pres">
      <dgm:prSet presAssocID="{C200A0CF-780C-294F-9BD4-09190F1616D5}" presName="childText" presStyleLbl="conFgAcc1" presStyleIdx="4" presStyleCnt="5" custScaleX="83229">
        <dgm:presLayoutVars>
          <dgm:bulletEnabled val="1"/>
        </dgm:presLayoutVars>
      </dgm:prSet>
      <dgm:spPr/>
    </dgm:pt>
  </dgm:ptLst>
  <dgm:cxnLst>
    <dgm:cxn modelId="{1C32CFE2-7CFA-C841-B81B-702F0F850022}" type="presOf" srcId="{8B4791BF-2AF8-CC44-90F2-D25F68570307}" destId="{F939D065-66AD-0F42-BF6B-D6B8F0F6318B}" srcOrd="1" destOrd="0" presId="urn:microsoft.com/office/officeart/2005/8/layout/list1"/>
    <dgm:cxn modelId="{5A0887F4-BFC3-9C46-8E38-607DCBD29C48}" srcId="{97FB8ED4-7AAA-9846-8B34-74FDE47B4777}" destId="{CE714077-7123-8B44-B44C-1C574EDC5F22}" srcOrd="0" destOrd="0" parTransId="{03CC8EA5-1BAA-9B4F-ABA8-75D1AC09F118}" sibTransId="{41EC9C08-4F5F-F845-AB31-BC210BA28A94}"/>
    <dgm:cxn modelId="{F29DA410-D1AA-1A41-9B67-449E95BCFC50}" type="presOf" srcId="{8B8498E7-1ECA-3B4B-B618-5B99BDBE4597}" destId="{ACA1B4EE-4F01-F84D-A411-DBC42125CE1C}" srcOrd="0" destOrd="0" presId="urn:microsoft.com/office/officeart/2005/8/layout/list1"/>
    <dgm:cxn modelId="{64D8FA3F-BD9F-F948-8529-B9D346F4D5DB}" type="presOf" srcId="{C200A0CF-780C-294F-9BD4-09190F1616D5}" destId="{49465366-6ECC-1A40-A3AE-FE7973177730}" srcOrd="0" destOrd="0" presId="urn:microsoft.com/office/officeart/2005/8/layout/list1"/>
    <dgm:cxn modelId="{E0CDB045-A693-CC4D-8671-34F909672EBC}" type="presOf" srcId="{97FB8ED4-7AAA-9846-8B34-74FDE47B4777}" destId="{251965C6-BA95-7F4A-A216-A73C5F8962B2}" srcOrd="0" destOrd="0" presId="urn:microsoft.com/office/officeart/2005/8/layout/list1"/>
    <dgm:cxn modelId="{74F9649E-F8CE-6B47-8D65-64170C8EFA10}" srcId="{97FB8ED4-7AAA-9846-8B34-74FDE47B4777}" destId="{8B4791BF-2AF8-CC44-90F2-D25F68570307}" srcOrd="3" destOrd="0" parTransId="{E676244C-1FBF-9046-8CB6-3B6F8AC819EE}" sibTransId="{E970C2C6-7E16-DE44-BD19-60ECB5537F48}"/>
    <dgm:cxn modelId="{376BD148-3DF2-174F-B478-F9787A499169}" type="presOf" srcId="{847DAC06-AB71-4B46-BF1D-1ABC496565E6}" destId="{F6547D21-30C7-9F44-BB78-A287346DEA35}" srcOrd="1" destOrd="0" presId="urn:microsoft.com/office/officeart/2005/8/layout/list1"/>
    <dgm:cxn modelId="{0E113397-F2A5-4A47-9F6A-849741D55BFC}" type="presOf" srcId="{847DAC06-AB71-4B46-BF1D-1ABC496565E6}" destId="{7A3C9225-A6AA-5342-B82B-8C5502DA0363}" srcOrd="0" destOrd="0" presId="urn:microsoft.com/office/officeart/2005/8/layout/list1"/>
    <dgm:cxn modelId="{368FB28E-7D92-B845-8603-D07D12B0AA95}" srcId="{97FB8ED4-7AAA-9846-8B34-74FDE47B4777}" destId="{8B8498E7-1ECA-3B4B-B618-5B99BDBE4597}" srcOrd="2" destOrd="0" parTransId="{4D4EA4E2-5A1E-AC44-A5B7-B96A046E1A7D}" sibTransId="{ECDBC1A1-EC4D-6743-A238-DB0E4AC3FC7C}"/>
    <dgm:cxn modelId="{3E45E24B-C82A-704C-AF9E-C3FC94A3871A}" srcId="{97FB8ED4-7AAA-9846-8B34-74FDE47B4777}" destId="{C200A0CF-780C-294F-9BD4-09190F1616D5}" srcOrd="4" destOrd="0" parTransId="{62EF26DD-B3A9-8D46-89BC-D9E0D82C72A9}" sibTransId="{DC8A3E8D-3F8B-1C48-8615-D7D4532D2A68}"/>
    <dgm:cxn modelId="{5EEA10AA-A0DC-394B-8720-4DF8DB429BB4}" type="presOf" srcId="{8B8498E7-1ECA-3B4B-B618-5B99BDBE4597}" destId="{F8F2F78A-33EF-5646-9856-60F531EB15C2}" srcOrd="1" destOrd="0" presId="urn:microsoft.com/office/officeart/2005/8/layout/list1"/>
    <dgm:cxn modelId="{8395BBA3-176A-B245-8C45-D058EFC05E55}" type="presOf" srcId="{8B4791BF-2AF8-CC44-90F2-D25F68570307}" destId="{8DA63A7D-35EB-3B4E-BF3A-4F2A0F507A8E}" srcOrd="0" destOrd="0" presId="urn:microsoft.com/office/officeart/2005/8/layout/list1"/>
    <dgm:cxn modelId="{C4D4CB4C-56E5-4D4A-9207-47ABD548ADCF}" type="presOf" srcId="{CE714077-7123-8B44-B44C-1C574EDC5F22}" destId="{FB94D243-B5AD-9547-8467-B5A37FCAC443}" srcOrd="0" destOrd="0" presId="urn:microsoft.com/office/officeart/2005/8/layout/list1"/>
    <dgm:cxn modelId="{CD67D339-4385-164B-9D63-1CCAF1BC2E06}" type="presOf" srcId="{CE714077-7123-8B44-B44C-1C574EDC5F22}" destId="{8BBEB971-4ADA-E541-940B-C2D78BCEC3D0}" srcOrd="1" destOrd="0" presId="urn:microsoft.com/office/officeart/2005/8/layout/list1"/>
    <dgm:cxn modelId="{E9C2459F-C235-444C-9961-B7372AABD990}" srcId="{97FB8ED4-7AAA-9846-8B34-74FDE47B4777}" destId="{847DAC06-AB71-4B46-BF1D-1ABC496565E6}" srcOrd="1" destOrd="0" parTransId="{317EAD75-4D26-D44C-AD18-7B383D54139F}" sibTransId="{D70FA1E3-38F1-4944-B677-B1081F999BF1}"/>
    <dgm:cxn modelId="{D32DFD3B-B30B-CD4B-9C76-DB054C4A81B5}" type="presOf" srcId="{C200A0CF-780C-294F-9BD4-09190F1616D5}" destId="{ED6B9D1D-8E1D-B842-8637-EA2C462D836D}" srcOrd="1" destOrd="0" presId="urn:microsoft.com/office/officeart/2005/8/layout/list1"/>
    <dgm:cxn modelId="{6E210674-26D9-504C-B6F4-B3C41B5C744C}" type="presParOf" srcId="{251965C6-BA95-7F4A-A216-A73C5F8962B2}" destId="{5B3E0178-D951-5C40-AF71-D081A7F46422}" srcOrd="0" destOrd="0" presId="urn:microsoft.com/office/officeart/2005/8/layout/list1"/>
    <dgm:cxn modelId="{03AA7F7F-2682-F34E-A31B-5243424C3691}" type="presParOf" srcId="{5B3E0178-D951-5C40-AF71-D081A7F46422}" destId="{FB94D243-B5AD-9547-8467-B5A37FCAC443}" srcOrd="0" destOrd="0" presId="urn:microsoft.com/office/officeart/2005/8/layout/list1"/>
    <dgm:cxn modelId="{CD6762FE-9E5C-394B-A681-2CF565244525}" type="presParOf" srcId="{5B3E0178-D951-5C40-AF71-D081A7F46422}" destId="{8BBEB971-4ADA-E541-940B-C2D78BCEC3D0}" srcOrd="1" destOrd="0" presId="urn:microsoft.com/office/officeart/2005/8/layout/list1"/>
    <dgm:cxn modelId="{4346BC5C-4918-F041-8771-C26B593A63B3}" type="presParOf" srcId="{251965C6-BA95-7F4A-A216-A73C5F8962B2}" destId="{5D00835A-891E-0A4C-BF5C-90E15D94F3FD}" srcOrd="1" destOrd="0" presId="urn:microsoft.com/office/officeart/2005/8/layout/list1"/>
    <dgm:cxn modelId="{10DA2BC1-FC76-5546-911D-1BE5AEB197FD}" type="presParOf" srcId="{251965C6-BA95-7F4A-A216-A73C5F8962B2}" destId="{27839D38-5DF3-B94E-B122-8C4C66584365}" srcOrd="2" destOrd="0" presId="urn:microsoft.com/office/officeart/2005/8/layout/list1"/>
    <dgm:cxn modelId="{B2FC6436-1AE5-0742-B884-349C83561156}" type="presParOf" srcId="{251965C6-BA95-7F4A-A216-A73C5F8962B2}" destId="{5288F04F-CA6A-D643-9528-30137CA9858F}" srcOrd="3" destOrd="0" presId="urn:microsoft.com/office/officeart/2005/8/layout/list1"/>
    <dgm:cxn modelId="{C303565F-1E9E-284D-8DDB-1F85B4C15E74}" type="presParOf" srcId="{251965C6-BA95-7F4A-A216-A73C5F8962B2}" destId="{C7410E55-7A53-8641-92A8-0AED6DF9326F}" srcOrd="4" destOrd="0" presId="urn:microsoft.com/office/officeart/2005/8/layout/list1"/>
    <dgm:cxn modelId="{F07D5C13-F8E0-DC4A-B335-699693B1CFD3}" type="presParOf" srcId="{C7410E55-7A53-8641-92A8-0AED6DF9326F}" destId="{7A3C9225-A6AA-5342-B82B-8C5502DA0363}" srcOrd="0" destOrd="0" presId="urn:microsoft.com/office/officeart/2005/8/layout/list1"/>
    <dgm:cxn modelId="{F858E13C-77AB-6E41-900B-41D95DE6E906}" type="presParOf" srcId="{C7410E55-7A53-8641-92A8-0AED6DF9326F}" destId="{F6547D21-30C7-9F44-BB78-A287346DEA35}" srcOrd="1" destOrd="0" presId="urn:microsoft.com/office/officeart/2005/8/layout/list1"/>
    <dgm:cxn modelId="{DBE5BEE6-3D1C-8D42-B58C-86EFAF53DB5B}" type="presParOf" srcId="{251965C6-BA95-7F4A-A216-A73C5F8962B2}" destId="{BA777BB9-C13E-E844-A064-493BA3ABCE81}" srcOrd="5" destOrd="0" presId="urn:microsoft.com/office/officeart/2005/8/layout/list1"/>
    <dgm:cxn modelId="{1D07AD75-6A21-E542-B98A-8A1EC8A96589}" type="presParOf" srcId="{251965C6-BA95-7F4A-A216-A73C5F8962B2}" destId="{5E7A7956-5113-DB41-85C8-414653B029AB}" srcOrd="6" destOrd="0" presId="urn:microsoft.com/office/officeart/2005/8/layout/list1"/>
    <dgm:cxn modelId="{A145AE45-99AD-3B47-9754-39D06F6C7794}" type="presParOf" srcId="{251965C6-BA95-7F4A-A216-A73C5F8962B2}" destId="{652DDE4A-6039-3F43-B0E4-2D18BFB68834}" srcOrd="7" destOrd="0" presId="urn:microsoft.com/office/officeart/2005/8/layout/list1"/>
    <dgm:cxn modelId="{C7DD1A98-A9FA-9E4B-8EA2-7435A990156F}" type="presParOf" srcId="{251965C6-BA95-7F4A-A216-A73C5F8962B2}" destId="{B2266073-D41F-6847-9F5B-EF05B01D61F5}" srcOrd="8" destOrd="0" presId="urn:microsoft.com/office/officeart/2005/8/layout/list1"/>
    <dgm:cxn modelId="{0E316C67-F856-1541-998C-531FC5A702CD}" type="presParOf" srcId="{B2266073-D41F-6847-9F5B-EF05B01D61F5}" destId="{ACA1B4EE-4F01-F84D-A411-DBC42125CE1C}" srcOrd="0" destOrd="0" presId="urn:microsoft.com/office/officeart/2005/8/layout/list1"/>
    <dgm:cxn modelId="{C94EA8DB-501E-A84B-BD37-EC93F12BC026}" type="presParOf" srcId="{B2266073-D41F-6847-9F5B-EF05B01D61F5}" destId="{F8F2F78A-33EF-5646-9856-60F531EB15C2}" srcOrd="1" destOrd="0" presId="urn:microsoft.com/office/officeart/2005/8/layout/list1"/>
    <dgm:cxn modelId="{4EE760AC-471D-1E44-BCD6-B92E53D91563}" type="presParOf" srcId="{251965C6-BA95-7F4A-A216-A73C5F8962B2}" destId="{021F1DB3-FFAE-5049-877B-DF0F49DC9ADD}" srcOrd="9" destOrd="0" presId="urn:microsoft.com/office/officeart/2005/8/layout/list1"/>
    <dgm:cxn modelId="{CF30980C-7F81-F041-A773-4CDA019B8B66}" type="presParOf" srcId="{251965C6-BA95-7F4A-A216-A73C5F8962B2}" destId="{2D4EEACD-782A-844C-8A76-2DFDAA79F1E0}" srcOrd="10" destOrd="0" presId="urn:microsoft.com/office/officeart/2005/8/layout/list1"/>
    <dgm:cxn modelId="{2A9297BF-B6D3-994A-AC2A-0FA9AEE5E875}" type="presParOf" srcId="{251965C6-BA95-7F4A-A216-A73C5F8962B2}" destId="{AFCFFAB9-7B3B-144F-AFB7-8377A41F52C1}" srcOrd="11" destOrd="0" presId="urn:microsoft.com/office/officeart/2005/8/layout/list1"/>
    <dgm:cxn modelId="{413D9DFC-F105-6C40-B626-0030A6B386D8}" type="presParOf" srcId="{251965C6-BA95-7F4A-A216-A73C5F8962B2}" destId="{E6F305AE-4404-334A-BBEF-7E39BCC65289}" srcOrd="12" destOrd="0" presId="urn:microsoft.com/office/officeart/2005/8/layout/list1"/>
    <dgm:cxn modelId="{F3C0063D-ECEA-704C-A79C-1413AD3D4765}" type="presParOf" srcId="{E6F305AE-4404-334A-BBEF-7E39BCC65289}" destId="{8DA63A7D-35EB-3B4E-BF3A-4F2A0F507A8E}" srcOrd="0" destOrd="0" presId="urn:microsoft.com/office/officeart/2005/8/layout/list1"/>
    <dgm:cxn modelId="{0ACEC0C6-34B9-D649-BE60-5FD5D4CC7E90}" type="presParOf" srcId="{E6F305AE-4404-334A-BBEF-7E39BCC65289}" destId="{F939D065-66AD-0F42-BF6B-D6B8F0F6318B}" srcOrd="1" destOrd="0" presId="urn:microsoft.com/office/officeart/2005/8/layout/list1"/>
    <dgm:cxn modelId="{BED22A39-3878-344A-B9C9-163C55244332}" type="presParOf" srcId="{251965C6-BA95-7F4A-A216-A73C5F8962B2}" destId="{36136024-8C15-2645-9A9C-F287A63F47C2}" srcOrd="13" destOrd="0" presId="urn:microsoft.com/office/officeart/2005/8/layout/list1"/>
    <dgm:cxn modelId="{335E1070-11F0-A144-AAC4-DB8E778C3AA7}" type="presParOf" srcId="{251965C6-BA95-7F4A-A216-A73C5F8962B2}" destId="{3E36D415-974F-0E4D-93C0-9355B2B70735}" srcOrd="14" destOrd="0" presId="urn:microsoft.com/office/officeart/2005/8/layout/list1"/>
    <dgm:cxn modelId="{E7CE2128-D43E-084F-A3EB-480B000BABDC}" type="presParOf" srcId="{251965C6-BA95-7F4A-A216-A73C5F8962B2}" destId="{B9AADE43-69C8-7148-8DF3-EA3D14FF1A6D}" srcOrd="15" destOrd="0" presId="urn:microsoft.com/office/officeart/2005/8/layout/list1"/>
    <dgm:cxn modelId="{4FF864E8-3BE2-6048-92C1-98103EFBA2C2}" type="presParOf" srcId="{251965C6-BA95-7F4A-A216-A73C5F8962B2}" destId="{E522415E-F4BF-954F-8370-40FD0D02FDD9}" srcOrd="16" destOrd="0" presId="urn:microsoft.com/office/officeart/2005/8/layout/list1"/>
    <dgm:cxn modelId="{7910EF01-2D60-464E-8FF1-599854023FC6}" type="presParOf" srcId="{E522415E-F4BF-954F-8370-40FD0D02FDD9}" destId="{49465366-6ECC-1A40-A3AE-FE7973177730}" srcOrd="0" destOrd="0" presId="urn:microsoft.com/office/officeart/2005/8/layout/list1"/>
    <dgm:cxn modelId="{DD057197-2A7F-9345-A94B-257273708D73}" type="presParOf" srcId="{E522415E-F4BF-954F-8370-40FD0D02FDD9}" destId="{ED6B9D1D-8E1D-B842-8637-EA2C462D836D}" srcOrd="1" destOrd="0" presId="urn:microsoft.com/office/officeart/2005/8/layout/list1"/>
    <dgm:cxn modelId="{8DCB0CAA-61A7-EF4B-A759-74FC4BF23F91}" type="presParOf" srcId="{251965C6-BA95-7F4A-A216-A73C5F8962B2}" destId="{7A6B36E8-FD46-B749-B61D-EC96B34792E3}" srcOrd="17" destOrd="0" presId="urn:microsoft.com/office/officeart/2005/8/layout/list1"/>
    <dgm:cxn modelId="{9161642C-66A3-304A-A215-DE041840168A}" type="presParOf" srcId="{251965C6-BA95-7F4A-A216-A73C5F8962B2}" destId="{B7DFB82F-910B-AC4C-9F5C-47893638F87C}"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70F300-E2F2-F145-8953-01359B11B769}" type="doc">
      <dgm:prSet loTypeId="urn:microsoft.com/office/officeart/2005/8/layout/vList4" loCatId="" qsTypeId="urn:microsoft.com/office/officeart/2005/8/quickstyle/simple3" qsCatId="simple" csTypeId="urn:microsoft.com/office/officeart/2005/8/colors/accent1_2" csCatId="accent1" phldr="1"/>
      <dgm:spPr/>
      <dgm:t>
        <a:bodyPr/>
        <a:lstStyle/>
        <a:p>
          <a:endParaRPr lang="en-US"/>
        </a:p>
      </dgm:t>
    </dgm:pt>
    <dgm:pt modelId="{65F34727-4233-6243-91BB-46B41251F0BD}">
      <dgm:prSet phldrT="[Text]"/>
      <dgm:spPr/>
      <dgm:t>
        <a:bodyPr/>
        <a:lstStyle/>
        <a:p>
          <a:r>
            <a:rPr lang="en-US" dirty="0" smtClean="0"/>
            <a:t>Reduced minimum age for contraceptives</a:t>
          </a:r>
          <a:endParaRPr lang="en-US" dirty="0"/>
        </a:p>
      </dgm:t>
    </dgm:pt>
    <dgm:pt modelId="{0F5FF04E-9BF3-244D-98E9-9CCA2050D6D6}" type="parTrans" cxnId="{43F7FE55-8D6C-A240-837B-EC43BC7FF6B2}">
      <dgm:prSet/>
      <dgm:spPr/>
      <dgm:t>
        <a:bodyPr/>
        <a:lstStyle/>
        <a:p>
          <a:endParaRPr lang="en-US"/>
        </a:p>
      </dgm:t>
    </dgm:pt>
    <dgm:pt modelId="{CDF01EA6-9205-E749-8C92-116D3D279969}" type="sibTrans" cxnId="{43F7FE55-8D6C-A240-837B-EC43BC7FF6B2}">
      <dgm:prSet/>
      <dgm:spPr/>
      <dgm:t>
        <a:bodyPr/>
        <a:lstStyle/>
        <a:p>
          <a:endParaRPr lang="en-US"/>
        </a:p>
      </dgm:t>
    </dgm:pt>
    <dgm:pt modelId="{96C06A65-DB09-9640-92A3-46BF528AB43D}">
      <dgm:prSet phldrT="[Text]"/>
      <dgm:spPr/>
      <dgm:t>
        <a:bodyPr/>
        <a:lstStyle/>
        <a:p>
          <a:r>
            <a:rPr lang="en-US" dirty="0" smtClean="0"/>
            <a:t>Including CSE in national curriculum</a:t>
          </a:r>
          <a:endParaRPr lang="en-US" dirty="0"/>
        </a:p>
      </dgm:t>
    </dgm:pt>
    <dgm:pt modelId="{119031E4-48EC-F140-B9F6-F2DD2BF28BC5}" type="parTrans" cxnId="{2FCCF6EE-0682-EE48-AB5E-B7E61EF7D66C}">
      <dgm:prSet/>
      <dgm:spPr/>
      <dgm:t>
        <a:bodyPr/>
        <a:lstStyle/>
        <a:p>
          <a:endParaRPr lang="en-US"/>
        </a:p>
      </dgm:t>
    </dgm:pt>
    <dgm:pt modelId="{03B19553-A636-D44A-A5A4-9DDD9C1FC160}" type="sibTrans" cxnId="{2FCCF6EE-0682-EE48-AB5E-B7E61EF7D66C}">
      <dgm:prSet/>
      <dgm:spPr/>
      <dgm:t>
        <a:bodyPr/>
        <a:lstStyle/>
        <a:p>
          <a:endParaRPr lang="en-US"/>
        </a:p>
      </dgm:t>
    </dgm:pt>
    <dgm:pt modelId="{AF2BD9B2-9F39-AA46-8B16-3B748253138A}">
      <dgm:prSet/>
      <dgm:spPr/>
      <dgm:t>
        <a:bodyPr/>
        <a:lstStyle/>
        <a:p>
          <a:r>
            <a:rPr lang="en-US" dirty="0" smtClean="0"/>
            <a:t>Multi-sectoral approach to youth policy including  SRH </a:t>
          </a:r>
          <a:endParaRPr lang="en-US" dirty="0"/>
        </a:p>
      </dgm:t>
    </dgm:pt>
    <dgm:pt modelId="{FF72AF73-58F5-8046-B858-6D828D8D1C0D}" type="parTrans" cxnId="{33FCDF9A-98AF-5A44-8F28-D01D27E79099}">
      <dgm:prSet/>
      <dgm:spPr/>
      <dgm:t>
        <a:bodyPr/>
        <a:lstStyle/>
        <a:p>
          <a:endParaRPr lang="en-US"/>
        </a:p>
      </dgm:t>
    </dgm:pt>
    <dgm:pt modelId="{97C4C285-3D61-D444-9DF3-81EEC6C3CBD8}" type="sibTrans" cxnId="{33FCDF9A-98AF-5A44-8F28-D01D27E79099}">
      <dgm:prSet/>
      <dgm:spPr/>
      <dgm:t>
        <a:bodyPr/>
        <a:lstStyle/>
        <a:p>
          <a:endParaRPr lang="en-US"/>
        </a:p>
      </dgm:t>
    </dgm:pt>
    <dgm:pt modelId="{94A9C5C6-F1F4-F84B-87BF-496408EB7046}">
      <dgm:prSet phldrT="[Text]"/>
      <dgm:spPr/>
      <dgm:t>
        <a:bodyPr/>
        <a:lstStyle/>
        <a:p>
          <a:r>
            <a:rPr lang="en-US" dirty="0" smtClean="0"/>
            <a:t>National guidelines for youth-friendly services</a:t>
          </a:r>
          <a:endParaRPr lang="en-US" dirty="0"/>
        </a:p>
      </dgm:t>
    </dgm:pt>
    <dgm:pt modelId="{1C8E59B2-FA20-4444-8096-2B8E44EA2301}" type="parTrans" cxnId="{6C501906-85D5-CF47-A19A-E764769AA5C4}">
      <dgm:prSet/>
      <dgm:spPr/>
      <dgm:t>
        <a:bodyPr/>
        <a:lstStyle/>
        <a:p>
          <a:endParaRPr lang="en-US"/>
        </a:p>
      </dgm:t>
    </dgm:pt>
    <dgm:pt modelId="{CD9499B9-C162-7842-8182-CBED16EC0C47}" type="sibTrans" cxnId="{6C501906-85D5-CF47-A19A-E764769AA5C4}">
      <dgm:prSet/>
      <dgm:spPr/>
      <dgm:t>
        <a:bodyPr/>
        <a:lstStyle/>
        <a:p>
          <a:endParaRPr lang="en-US"/>
        </a:p>
      </dgm:t>
    </dgm:pt>
    <dgm:pt modelId="{FFA864AF-AA31-4949-8688-5E37D0E05482}" type="pres">
      <dgm:prSet presAssocID="{B670F300-E2F2-F145-8953-01359B11B769}" presName="linear" presStyleCnt="0">
        <dgm:presLayoutVars>
          <dgm:dir/>
          <dgm:resizeHandles val="exact"/>
        </dgm:presLayoutVars>
      </dgm:prSet>
      <dgm:spPr/>
      <dgm:t>
        <a:bodyPr/>
        <a:lstStyle/>
        <a:p>
          <a:endParaRPr lang="en-US"/>
        </a:p>
      </dgm:t>
    </dgm:pt>
    <dgm:pt modelId="{99B14C20-676D-3D4E-BEFE-276E5E906FA7}" type="pres">
      <dgm:prSet presAssocID="{65F34727-4233-6243-91BB-46B41251F0BD}" presName="comp" presStyleCnt="0"/>
      <dgm:spPr/>
    </dgm:pt>
    <dgm:pt modelId="{0B06FA2B-3973-BD45-9684-AAE7EB83E792}" type="pres">
      <dgm:prSet presAssocID="{65F34727-4233-6243-91BB-46B41251F0BD}" presName="box" presStyleLbl="node1" presStyleIdx="0" presStyleCnt="4"/>
      <dgm:spPr/>
      <dgm:t>
        <a:bodyPr/>
        <a:lstStyle/>
        <a:p>
          <a:endParaRPr lang="en-US"/>
        </a:p>
      </dgm:t>
    </dgm:pt>
    <dgm:pt modelId="{5D17657D-7C24-524D-832F-E0FED08DC3A0}" type="pres">
      <dgm:prSet presAssocID="{65F34727-4233-6243-91BB-46B41251F0BD}" presName="img" presStyleLbl="fgImgPlace1" presStyleIdx="0" presStyleCnt="4"/>
      <dgm:spPr>
        <a:blipFill>
          <a:blip xmlns:r="http://schemas.openxmlformats.org/officeDocument/2006/relationships" r:embed="rId1" cstate="email">
            <a:extLst>
              <a:ext uri="{28A0092B-C50C-407E-A947-70E740481C1C}">
                <a14:useLocalDpi xmlns:a14="http://schemas.microsoft.com/office/drawing/2010/main" val="0"/>
              </a:ext>
            </a:extLst>
          </a:blip>
          <a:srcRect/>
          <a:stretch>
            <a:fillRect l="-5000" r="-5000"/>
          </a:stretch>
        </a:blipFill>
      </dgm:spPr>
      <dgm:t>
        <a:bodyPr/>
        <a:lstStyle/>
        <a:p>
          <a:endParaRPr lang="en-US"/>
        </a:p>
      </dgm:t>
    </dgm:pt>
    <dgm:pt modelId="{9D4D1F17-064E-384B-A71F-3881044E139E}" type="pres">
      <dgm:prSet presAssocID="{65F34727-4233-6243-91BB-46B41251F0BD}" presName="text" presStyleLbl="node1" presStyleIdx="0" presStyleCnt="4">
        <dgm:presLayoutVars>
          <dgm:bulletEnabled val="1"/>
        </dgm:presLayoutVars>
      </dgm:prSet>
      <dgm:spPr/>
      <dgm:t>
        <a:bodyPr/>
        <a:lstStyle/>
        <a:p>
          <a:endParaRPr lang="en-US"/>
        </a:p>
      </dgm:t>
    </dgm:pt>
    <dgm:pt modelId="{FF2BCDB7-7AE1-0D4E-8543-431CD5EEA5C0}" type="pres">
      <dgm:prSet presAssocID="{CDF01EA6-9205-E749-8C92-116D3D279969}" presName="spacer" presStyleCnt="0"/>
      <dgm:spPr/>
    </dgm:pt>
    <dgm:pt modelId="{ED173F9A-0164-DF43-9BDE-3D0ABFEA9EE8}" type="pres">
      <dgm:prSet presAssocID="{96C06A65-DB09-9640-92A3-46BF528AB43D}" presName="comp" presStyleCnt="0"/>
      <dgm:spPr/>
    </dgm:pt>
    <dgm:pt modelId="{D7CF1F97-C3BC-BF4B-9E23-0F7D5A9E2531}" type="pres">
      <dgm:prSet presAssocID="{96C06A65-DB09-9640-92A3-46BF528AB43D}" presName="box" presStyleLbl="node1" presStyleIdx="1" presStyleCnt="4"/>
      <dgm:spPr/>
      <dgm:t>
        <a:bodyPr/>
        <a:lstStyle/>
        <a:p>
          <a:endParaRPr lang="en-US"/>
        </a:p>
      </dgm:t>
    </dgm:pt>
    <dgm:pt modelId="{613365B7-038E-3F4D-8419-E458E8B28DF5}" type="pres">
      <dgm:prSet presAssocID="{96C06A65-DB09-9640-92A3-46BF528AB43D}" presName="img" presStyleLbl="fgImgPlace1" presStyleIdx="1" presStyleCnt="4"/>
      <dgm:spPr>
        <a:blipFill>
          <a:blip xmlns:r="http://schemas.openxmlformats.org/officeDocument/2006/relationships" r:embed="rId2" cstate="email">
            <a:extLst>
              <a:ext uri="{28A0092B-C50C-407E-A947-70E740481C1C}">
                <a14:useLocalDpi xmlns:a14="http://schemas.microsoft.com/office/drawing/2010/main" val="0"/>
              </a:ext>
            </a:extLst>
          </a:blip>
          <a:srcRect/>
          <a:stretch>
            <a:fillRect t="-9000" b="-9000"/>
          </a:stretch>
        </a:blipFill>
      </dgm:spPr>
      <dgm:t>
        <a:bodyPr/>
        <a:lstStyle/>
        <a:p>
          <a:endParaRPr lang="en-US"/>
        </a:p>
      </dgm:t>
    </dgm:pt>
    <dgm:pt modelId="{781D9EA0-9206-3649-9EFE-F4A88BC7E2F3}" type="pres">
      <dgm:prSet presAssocID="{96C06A65-DB09-9640-92A3-46BF528AB43D}" presName="text" presStyleLbl="node1" presStyleIdx="1" presStyleCnt="4">
        <dgm:presLayoutVars>
          <dgm:bulletEnabled val="1"/>
        </dgm:presLayoutVars>
      </dgm:prSet>
      <dgm:spPr/>
      <dgm:t>
        <a:bodyPr/>
        <a:lstStyle/>
        <a:p>
          <a:endParaRPr lang="en-US"/>
        </a:p>
      </dgm:t>
    </dgm:pt>
    <dgm:pt modelId="{7BFF4AF2-226F-1842-839F-267C12C82C47}" type="pres">
      <dgm:prSet presAssocID="{03B19553-A636-D44A-A5A4-9DDD9C1FC160}" presName="spacer" presStyleCnt="0"/>
      <dgm:spPr/>
    </dgm:pt>
    <dgm:pt modelId="{E351188C-D2CF-3B48-A27C-E0B8A9566ED8}" type="pres">
      <dgm:prSet presAssocID="{94A9C5C6-F1F4-F84B-87BF-496408EB7046}" presName="comp" presStyleCnt="0"/>
      <dgm:spPr/>
    </dgm:pt>
    <dgm:pt modelId="{D6C721AF-49A3-9142-8C9B-F35C6DBC1A4A}" type="pres">
      <dgm:prSet presAssocID="{94A9C5C6-F1F4-F84B-87BF-496408EB7046}" presName="box" presStyleLbl="node1" presStyleIdx="2" presStyleCnt="4"/>
      <dgm:spPr/>
      <dgm:t>
        <a:bodyPr/>
        <a:lstStyle/>
        <a:p>
          <a:endParaRPr lang="en-US"/>
        </a:p>
      </dgm:t>
    </dgm:pt>
    <dgm:pt modelId="{C8EFD99C-8FE1-3146-9170-FD176F2CAA85}" type="pres">
      <dgm:prSet presAssocID="{94A9C5C6-F1F4-F84B-87BF-496408EB7046}" presName="img" presStyleLbl="fgImgPlac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dgm:spPr>
      <dgm:t>
        <a:bodyPr/>
        <a:lstStyle/>
        <a:p>
          <a:endParaRPr lang="en-US"/>
        </a:p>
      </dgm:t>
    </dgm:pt>
    <dgm:pt modelId="{11F08835-655D-1C42-BF80-093752E0A297}" type="pres">
      <dgm:prSet presAssocID="{94A9C5C6-F1F4-F84B-87BF-496408EB7046}" presName="text" presStyleLbl="node1" presStyleIdx="2" presStyleCnt="4">
        <dgm:presLayoutVars>
          <dgm:bulletEnabled val="1"/>
        </dgm:presLayoutVars>
      </dgm:prSet>
      <dgm:spPr/>
      <dgm:t>
        <a:bodyPr/>
        <a:lstStyle/>
        <a:p>
          <a:endParaRPr lang="en-US"/>
        </a:p>
      </dgm:t>
    </dgm:pt>
    <dgm:pt modelId="{2DAA6A11-813F-5648-B721-7F205B84E207}" type="pres">
      <dgm:prSet presAssocID="{CD9499B9-C162-7842-8182-CBED16EC0C47}" presName="spacer" presStyleCnt="0"/>
      <dgm:spPr/>
    </dgm:pt>
    <dgm:pt modelId="{222C300B-FB6C-C54A-9998-DB23898BD7EC}" type="pres">
      <dgm:prSet presAssocID="{AF2BD9B2-9F39-AA46-8B16-3B748253138A}" presName="comp" presStyleCnt="0"/>
      <dgm:spPr/>
    </dgm:pt>
    <dgm:pt modelId="{DFB7335B-FD7B-A442-82C0-DA3D5632BAA7}" type="pres">
      <dgm:prSet presAssocID="{AF2BD9B2-9F39-AA46-8B16-3B748253138A}" presName="box" presStyleLbl="node1" presStyleIdx="3" presStyleCnt="4"/>
      <dgm:spPr/>
      <dgm:t>
        <a:bodyPr/>
        <a:lstStyle/>
        <a:p>
          <a:endParaRPr lang="en-US"/>
        </a:p>
      </dgm:t>
    </dgm:pt>
    <dgm:pt modelId="{6FF19EE7-603D-5A47-B5C2-066142748401}" type="pres">
      <dgm:prSet presAssocID="{AF2BD9B2-9F39-AA46-8B16-3B748253138A}" presName="img" presStyleLbl="fgImgPlace1" presStyleIdx="3" presStyleCnt="4"/>
      <dgm:spPr>
        <a:blipFill>
          <a:blip xmlns:r="http://schemas.openxmlformats.org/officeDocument/2006/relationships" r:embed="rId4" cstate="email">
            <a:extLst>
              <a:ext uri="{28A0092B-C50C-407E-A947-70E740481C1C}">
                <a14:useLocalDpi xmlns:a14="http://schemas.microsoft.com/office/drawing/2010/main" val="0"/>
              </a:ext>
            </a:extLst>
          </a:blip>
          <a:srcRect/>
          <a:stretch>
            <a:fillRect t="-6000" b="-6000"/>
          </a:stretch>
        </a:blipFill>
      </dgm:spPr>
      <dgm:t>
        <a:bodyPr/>
        <a:lstStyle/>
        <a:p>
          <a:endParaRPr lang="en-US"/>
        </a:p>
      </dgm:t>
    </dgm:pt>
    <dgm:pt modelId="{FC6F0CD9-19B3-A841-8160-41F1AFF28710}" type="pres">
      <dgm:prSet presAssocID="{AF2BD9B2-9F39-AA46-8B16-3B748253138A}" presName="text" presStyleLbl="node1" presStyleIdx="3" presStyleCnt="4">
        <dgm:presLayoutVars>
          <dgm:bulletEnabled val="1"/>
        </dgm:presLayoutVars>
      </dgm:prSet>
      <dgm:spPr/>
      <dgm:t>
        <a:bodyPr/>
        <a:lstStyle/>
        <a:p>
          <a:endParaRPr lang="en-US"/>
        </a:p>
      </dgm:t>
    </dgm:pt>
  </dgm:ptLst>
  <dgm:cxnLst>
    <dgm:cxn modelId="{2FCCF6EE-0682-EE48-AB5E-B7E61EF7D66C}" srcId="{B670F300-E2F2-F145-8953-01359B11B769}" destId="{96C06A65-DB09-9640-92A3-46BF528AB43D}" srcOrd="1" destOrd="0" parTransId="{119031E4-48EC-F140-B9F6-F2DD2BF28BC5}" sibTransId="{03B19553-A636-D44A-A5A4-9DDD9C1FC160}"/>
    <dgm:cxn modelId="{89B79858-9456-5F4D-A6B7-C7DCC7BEF887}" type="presOf" srcId="{96C06A65-DB09-9640-92A3-46BF528AB43D}" destId="{781D9EA0-9206-3649-9EFE-F4A88BC7E2F3}" srcOrd="1" destOrd="0" presId="urn:microsoft.com/office/officeart/2005/8/layout/vList4"/>
    <dgm:cxn modelId="{2D777257-0048-F642-AB3A-4CCCC580060D}" type="presOf" srcId="{AF2BD9B2-9F39-AA46-8B16-3B748253138A}" destId="{DFB7335B-FD7B-A442-82C0-DA3D5632BAA7}" srcOrd="0" destOrd="0" presId="urn:microsoft.com/office/officeart/2005/8/layout/vList4"/>
    <dgm:cxn modelId="{62985295-D2ED-F94F-B6DE-707CCDA466E0}" type="presOf" srcId="{94A9C5C6-F1F4-F84B-87BF-496408EB7046}" destId="{11F08835-655D-1C42-BF80-093752E0A297}" srcOrd="1" destOrd="0" presId="urn:microsoft.com/office/officeart/2005/8/layout/vList4"/>
    <dgm:cxn modelId="{229C13C8-4F00-2E44-BC1F-1BA16A4A28F4}" type="presOf" srcId="{B670F300-E2F2-F145-8953-01359B11B769}" destId="{FFA864AF-AA31-4949-8688-5E37D0E05482}" srcOrd="0" destOrd="0" presId="urn:microsoft.com/office/officeart/2005/8/layout/vList4"/>
    <dgm:cxn modelId="{43F7FE55-8D6C-A240-837B-EC43BC7FF6B2}" srcId="{B670F300-E2F2-F145-8953-01359B11B769}" destId="{65F34727-4233-6243-91BB-46B41251F0BD}" srcOrd="0" destOrd="0" parTransId="{0F5FF04E-9BF3-244D-98E9-9CCA2050D6D6}" sibTransId="{CDF01EA6-9205-E749-8C92-116D3D279969}"/>
    <dgm:cxn modelId="{C93FD071-5939-9049-9099-530BC0782BD6}" type="presOf" srcId="{65F34727-4233-6243-91BB-46B41251F0BD}" destId="{0B06FA2B-3973-BD45-9684-AAE7EB83E792}" srcOrd="0" destOrd="0" presId="urn:microsoft.com/office/officeart/2005/8/layout/vList4"/>
    <dgm:cxn modelId="{A4050D2E-623F-A049-921A-9A874A269905}" type="presOf" srcId="{AF2BD9B2-9F39-AA46-8B16-3B748253138A}" destId="{FC6F0CD9-19B3-A841-8160-41F1AFF28710}" srcOrd="1" destOrd="0" presId="urn:microsoft.com/office/officeart/2005/8/layout/vList4"/>
    <dgm:cxn modelId="{6C501906-85D5-CF47-A19A-E764769AA5C4}" srcId="{B670F300-E2F2-F145-8953-01359B11B769}" destId="{94A9C5C6-F1F4-F84B-87BF-496408EB7046}" srcOrd="2" destOrd="0" parTransId="{1C8E59B2-FA20-4444-8096-2B8E44EA2301}" sibTransId="{CD9499B9-C162-7842-8182-CBED16EC0C47}"/>
    <dgm:cxn modelId="{33FCDF9A-98AF-5A44-8F28-D01D27E79099}" srcId="{B670F300-E2F2-F145-8953-01359B11B769}" destId="{AF2BD9B2-9F39-AA46-8B16-3B748253138A}" srcOrd="3" destOrd="0" parTransId="{FF72AF73-58F5-8046-B858-6D828D8D1C0D}" sibTransId="{97C4C285-3D61-D444-9DF3-81EEC6C3CBD8}"/>
    <dgm:cxn modelId="{09A0D4A4-ABFD-844C-A134-970ECBEB125C}" type="presOf" srcId="{94A9C5C6-F1F4-F84B-87BF-496408EB7046}" destId="{D6C721AF-49A3-9142-8C9B-F35C6DBC1A4A}" srcOrd="0" destOrd="0" presId="urn:microsoft.com/office/officeart/2005/8/layout/vList4"/>
    <dgm:cxn modelId="{E386C776-E272-D04B-8DDA-9CE76DEE0C69}" type="presOf" srcId="{65F34727-4233-6243-91BB-46B41251F0BD}" destId="{9D4D1F17-064E-384B-A71F-3881044E139E}" srcOrd="1" destOrd="0" presId="urn:microsoft.com/office/officeart/2005/8/layout/vList4"/>
    <dgm:cxn modelId="{024C0F2D-290C-5040-99EF-98166331921B}" type="presOf" srcId="{96C06A65-DB09-9640-92A3-46BF528AB43D}" destId="{D7CF1F97-C3BC-BF4B-9E23-0F7D5A9E2531}" srcOrd="0" destOrd="0" presId="urn:microsoft.com/office/officeart/2005/8/layout/vList4"/>
    <dgm:cxn modelId="{8C6A3BA1-28AD-1647-9AAD-D0D1C3A4F575}" type="presParOf" srcId="{FFA864AF-AA31-4949-8688-5E37D0E05482}" destId="{99B14C20-676D-3D4E-BEFE-276E5E906FA7}" srcOrd="0" destOrd="0" presId="urn:microsoft.com/office/officeart/2005/8/layout/vList4"/>
    <dgm:cxn modelId="{E8807734-2F14-584F-8C39-501B2EB28169}" type="presParOf" srcId="{99B14C20-676D-3D4E-BEFE-276E5E906FA7}" destId="{0B06FA2B-3973-BD45-9684-AAE7EB83E792}" srcOrd="0" destOrd="0" presId="urn:microsoft.com/office/officeart/2005/8/layout/vList4"/>
    <dgm:cxn modelId="{C11EB4FB-B8C5-2A42-BBC8-0DD46BF67E9D}" type="presParOf" srcId="{99B14C20-676D-3D4E-BEFE-276E5E906FA7}" destId="{5D17657D-7C24-524D-832F-E0FED08DC3A0}" srcOrd="1" destOrd="0" presId="urn:microsoft.com/office/officeart/2005/8/layout/vList4"/>
    <dgm:cxn modelId="{4E33B13D-A0BB-D040-950D-AE2E664A3333}" type="presParOf" srcId="{99B14C20-676D-3D4E-BEFE-276E5E906FA7}" destId="{9D4D1F17-064E-384B-A71F-3881044E139E}" srcOrd="2" destOrd="0" presId="urn:microsoft.com/office/officeart/2005/8/layout/vList4"/>
    <dgm:cxn modelId="{9D4B2283-D2A3-904C-B23A-EACE6CD86410}" type="presParOf" srcId="{FFA864AF-AA31-4949-8688-5E37D0E05482}" destId="{FF2BCDB7-7AE1-0D4E-8543-431CD5EEA5C0}" srcOrd="1" destOrd="0" presId="urn:microsoft.com/office/officeart/2005/8/layout/vList4"/>
    <dgm:cxn modelId="{B91683AD-2482-4E44-B4EE-91A44EC21FC8}" type="presParOf" srcId="{FFA864AF-AA31-4949-8688-5E37D0E05482}" destId="{ED173F9A-0164-DF43-9BDE-3D0ABFEA9EE8}" srcOrd="2" destOrd="0" presId="urn:microsoft.com/office/officeart/2005/8/layout/vList4"/>
    <dgm:cxn modelId="{069AE9BE-5167-5540-9504-EAF45A6681B6}" type="presParOf" srcId="{ED173F9A-0164-DF43-9BDE-3D0ABFEA9EE8}" destId="{D7CF1F97-C3BC-BF4B-9E23-0F7D5A9E2531}" srcOrd="0" destOrd="0" presId="urn:microsoft.com/office/officeart/2005/8/layout/vList4"/>
    <dgm:cxn modelId="{39B1093C-3A35-4C4D-93D1-5C802D89CB45}" type="presParOf" srcId="{ED173F9A-0164-DF43-9BDE-3D0ABFEA9EE8}" destId="{613365B7-038E-3F4D-8419-E458E8B28DF5}" srcOrd="1" destOrd="0" presId="urn:microsoft.com/office/officeart/2005/8/layout/vList4"/>
    <dgm:cxn modelId="{0C1F505E-2110-DA40-8AB9-ED62EDCC8595}" type="presParOf" srcId="{ED173F9A-0164-DF43-9BDE-3D0ABFEA9EE8}" destId="{781D9EA0-9206-3649-9EFE-F4A88BC7E2F3}" srcOrd="2" destOrd="0" presId="urn:microsoft.com/office/officeart/2005/8/layout/vList4"/>
    <dgm:cxn modelId="{2616A2BB-2C7B-AB4A-9EFA-DA5D817D2F68}" type="presParOf" srcId="{FFA864AF-AA31-4949-8688-5E37D0E05482}" destId="{7BFF4AF2-226F-1842-839F-267C12C82C47}" srcOrd="3" destOrd="0" presId="urn:microsoft.com/office/officeart/2005/8/layout/vList4"/>
    <dgm:cxn modelId="{58607614-7782-254C-BBBA-DA7E5293E2B5}" type="presParOf" srcId="{FFA864AF-AA31-4949-8688-5E37D0E05482}" destId="{E351188C-D2CF-3B48-A27C-E0B8A9566ED8}" srcOrd="4" destOrd="0" presId="urn:microsoft.com/office/officeart/2005/8/layout/vList4"/>
    <dgm:cxn modelId="{2C2B5E1D-272C-5148-A229-A522FD2BE89A}" type="presParOf" srcId="{E351188C-D2CF-3B48-A27C-E0B8A9566ED8}" destId="{D6C721AF-49A3-9142-8C9B-F35C6DBC1A4A}" srcOrd="0" destOrd="0" presId="urn:microsoft.com/office/officeart/2005/8/layout/vList4"/>
    <dgm:cxn modelId="{4AB52AD5-10CF-8942-8A63-734CCC2D2D68}" type="presParOf" srcId="{E351188C-D2CF-3B48-A27C-E0B8A9566ED8}" destId="{C8EFD99C-8FE1-3146-9170-FD176F2CAA85}" srcOrd="1" destOrd="0" presId="urn:microsoft.com/office/officeart/2005/8/layout/vList4"/>
    <dgm:cxn modelId="{AF6EA4BD-9D5F-A944-9D2E-5CF52449436A}" type="presParOf" srcId="{E351188C-D2CF-3B48-A27C-E0B8A9566ED8}" destId="{11F08835-655D-1C42-BF80-093752E0A297}" srcOrd="2" destOrd="0" presId="urn:microsoft.com/office/officeart/2005/8/layout/vList4"/>
    <dgm:cxn modelId="{DBB55943-91D4-6647-BFA7-ADBB6F68DC94}" type="presParOf" srcId="{FFA864AF-AA31-4949-8688-5E37D0E05482}" destId="{2DAA6A11-813F-5648-B721-7F205B84E207}" srcOrd="5" destOrd="0" presId="urn:microsoft.com/office/officeart/2005/8/layout/vList4"/>
    <dgm:cxn modelId="{5FB75BB1-C8A4-1C47-BF28-CB893C4A795D}" type="presParOf" srcId="{FFA864AF-AA31-4949-8688-5E37D0E05482}" destId="{222C300B-FB6C-C54A-9998-DB23898BD7EC}" srcOrd="6" destOrd="0" presId="urn:microsoft.com/office/officeart/2005/8/layout/vList4"/>
    <dgm:cxn modelId="{F173AFE4-A84A-F446-8925-473D16625A5D}" type="presParOf" srcId="{222C300B-FB6C-C54A-9998-DB23898BD7EC}" destId="{DFB7335B-FD7B-A442-82C0-DA3D5632BAA7}" srcOrd="0" destOrd="0" presId="urn:microsoft.com/office/officeart/2005/8/layout/vList4"/>
    <dgm:cxn modelId="{18E3B417-CF54-C54F-8C3A-D20D092EF1CD}" type="presParOf" srcId="{222C300B-FB6C-C54A-9998-DB23898BD7EC}" destId="{6FF19EE7-603D-5A47-B5C2-066142748401}" srcOrd="1" destOrd="0" presId="urn:microsoft.com/office/officeart/2005/8/layout/vList4"/>
    <dgm:cxn modelId="{76AE567E-B2C0-5E42-89EC-04881EBD5CD9}" type="presParOf" srcId="{222C300B-FB6C-C54A-9998-DB23898BD7EC}" destId="{FC6F0CD9-19B3-A841-8160-41F1AFF28710}"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1323B5-7856-7D4C-8459-204B9C9ABE3A}" type="doc">
      <dgm:prSet loTypeId="urn:microsoft.com/office/officeart/2005/8/layout/vList2" loCatId="" qsTypeId="urn:microsoft.com/office/officeart/2005/8/quickstyle/simple3" qsCatId="simple" csTypeId="urn:microsoft.com/office/officeart/2005/8/colors/accent1_2" csCatId="accent1" phldr="1"/>
      <dgm:spPr/>
      <dgm:t>
        <a:bodyPr/>
        <a:lstStyle/>
        <a:p>
          <a:endParaRPr lang="en-US"/>
        </a:p>
      </dgm:t>
    </dgm:pt>
    <dgm:pt modelId="{9526D824-82BF-CC45-8B16-9B9510BAFA9B}">
      <dgm:prSet custT="1"/>
      <dgm:spPr/>
      <dgm:t>
        <a:bodyPr/>
        <a:lstStyle/>
        <a:p>
          <a:r>
            <a:rPr lang="en-US" sz="2800" dirty="0" smtClean="0">
              <a:effectLst/>
            </a:rPr>
            <a:t>Make use of new media</a:t>
          </a:r>
          <a:endParaRPr lang="en-US" sz="2800" dirty="0">
            <a:effectLst/>
          </a:endParaRPr>
        </a:p>
      </dgm:t>
    </dgm:pt>
    <dgm:pt modelId="{2BAA290B-E1E7-2240-90BE-633C59EB3B31}" type="parTrans" cxnId="{2EE25C93-62B0-CF40-AF05-8786A70BC94D}">
      <dgm:prSet/>
      <dgm:spPr/>
      <dgm:t>
        <a:bodyPr/>
        <a:lstStyle/>
        <a:p>
          <a:endParaRPr lang="en-US"/>
        </a:p>
      </dgm:t>
    </dgm:pt>
    <dgm:pt modelId="{CD571535-F2C8-1F4C-8AB8-62EBDD1051EB}" type="sibTrans" cxnId="{2EE25C93-62B0-CF40-AF05-8786A70BC94D}">
      <dgm:prSet/>
      <dgm:spPr/>
      <dgm:t>
        <a:bodyPr/>
        <a:lstStyle/>
        <a:p>
          <a:endParaRPr lang="en-US"/>
        </a:p>
      </dgm:t>
    </dgm:pt>
    <dgm:pt modelId="{97712A63-BB95-7549-9ADC-A4D2FB8E9728}">
      <dgm:prSet custT="1"/>
      <dgm:spPr/>
      <dgm:t>
        <a:bodyPr/>
        <a:lstStyle/>
        <a:p>
          <a:r>
            <a:rPr lang="en-US" sz="2800" dirty="0" smtClean="0">
              <a:effectLst/>
            </a:rPr>
            <a:t>Integrated approach</a:t>
          </a:r>
          <a:endParaRPr lang="en-US" sz="2800" dirty="0">
            <a:effectLst/>
          </a:endParaRPr>
        </a:p>
      </dgm:t>
    </dgm:pt>
    <dgm:pt modelId="{B9483CFE-F13A-C040-A4F3-82BA14FD87FD}" type="parTrans" cxnId="{6E8FF056-A63D-3840-B06B-B623FD613EF8}">
      <dgm:prSet/>
      <dgm:spPr/>
      <dgm:t>
        <a:bodyPr/>
        <a:lstStyle/>
        <a:p>
          <a:endParaRPr lang="en-US"/>
        </a:p>
      </dgm:t>
    </dgm:pt>
    <dgm:pt modelId="{9D47BE4A-63BB-4B44-8FBA-AEDF550E6A5C}" type="sibTrans" cxnId="{6E8FF056-A63D-3840-B06B-B623FD613EF8}">
      <dgm:prSet/>
      <dgm:spPr/>
      <dgm:t>
        <a:bodyPr/>
        <a:lstStyle/>
        <a:p>
          <a:endParaRPr lang="en-US"/>
        </a:p>
      </dgm:t>
    </dgm:pt>
    <dgm:pt modelId="{61E93621-2D52-104F-8292-019CA1B5C15D}">
      <dgm:prSet custT="1"/>
      <dgm:spPr/>
      <dgm:t>
        <a:bodyPr/>
        <a:lstStyle/>
        <a:p>
          <a:r>
            <a:rPr lang="en-US" sz="2800" dirty="0" smtClean="0">
              <a:effectLst/>
            </a:rPr>
            <a:t>Developed by youth or with youth input</a:t>
          </a:r>
          <a:endParaRPr lang="en-US" sz="2800" dirty="0">
            <a:effectLst/>
          </a:endParaRPr>
        </a:p>
      </dgm:t>
    </dgm:pt>
    <dgm:pt modelId="{BCF22909-34F1-1041-A362-1A79D28B6F36}" type="parTrans" cxnId="{CE6C96E0-11A4-8E45-ACCD-3CD8C812F976}">
      <dgm:prSet/>
      <dgm:spPr/>
      <dgm:t>
        <a:bodyPr/>
        <a:lstStyle/>
        <a:p>
          <a:endParaRPr lang="en-US"/>
        </a:p>
      </dgm:t>
    </dgm:pt>
    <dgm:pt modelId="{6B84B32F-A9F4-C244-AE8F-110970EF66CD}" type="sibTrans" cxnId="{CE6C96E0-11A4-8E45-ACCD-3CD8C812F976}">
      <dgm:prSet/>
      <dgm:spPr/>
      <dgm:t>
        <a:bodyPr/>
        <a:lstStyle/>
        <a:p>
          <a:endParaRPr lang="en-US"/>
        </a:p>
      </dgm:t>
    </dgm:pt>
    <dgm:pt modelId="{39CD53B6-BE77-504C-978E-5AC98072C466}">
      <dgm:prSet custT="1"/>
      <dgm:spPr/>
      <dgm:t>
        <a:bodyPr/>
        <a:lstStyle/>
        <a:p>
          <a:r>
            <a:rPr lang="en-US" sz="2800" dirty="0" smtClean="0">
              <a:effectLst/>
            </a:rPr>
            <a:t>Focus on skill building and mentorship</a:t>
          </a:r>
          <a:endParaRPr lang="en-US" sz="2800" dirty="0">
            <a:effectLst/>
          </a:endParaRPr>
        </a:p>
      </dgm:t>
    </dgm:pt>
    <dgm:pt modelId="{E814255A-BCF5-0F49-8087-7FAA4C3A3813}" type="parTrans" cxnId="{E80A8956-4E82-E04D-92B8-434815718137}">
      <dgm:prSet/>
      <dgm:spPr/>
      <dgm:t>
        <a:bodyPr/>
        <a:lstStyle/>
        <a:p>
          <a:endParaRPr lang="en-US"/>
        </a:p>
      </dgm:t>
    </dgm:pt>
    <dgm:pt modelId="{E541D892-D78A-1A48-9FF4-E212CECC4193}" type="sibTrans" cxnId="{E80A8956-4E82-E04D-92B8-434815718137}">
      <dgm:prSet/>
      <dgm:spPr/>
      <dgm:t>
        <a:bodyPr/>
        <a:lstStyle/>
        <a:p>
          <a:endParaRPr lang="en-US"/>
        </a:p>
      </dgm:t>
    </dgm:pt>
    <dgm:pt modelId="{464FC5D0-3F12-C44E-8D3A-30FD153F6425}">
      <dgm:prSet custT="1"/>
      <dgm:spPr/>
      <dgm:t>
        <a:bodyPr/>
        <a:lstStyle/>
        <a:p>
          <a:r>
            <a:rPr lang="en-US" sz="2800" dirty="0" smtClean="0">
              <a:effectLst/>
            </a:rPr>
            <a:t>Youth-friendly and  community based</a:t>
          </a:r>
          <a:endParaRPr lang="en-US" sz="2800" dirty="0">
            <a:effectLst/>
          </a:endParaRPr>
        </a:p>
      </dgm:t>
    </dgm:pt>
    <dgm:pt modelId="{33BC1370-659E-6E4C-8DE5-91B1DE94C36E}" type="parTrans" cxnId="{EEA0FC45-6883-4D45-9E43-56FA6B647748}">
      <dgm:prSet/>
      <dgm:spPr/>
      <dgm:t>
        <a:bodyPr/>
        <a:lstStyle/>
        <a:p>
          <a:endParaRPr lang="en-US"/>
        </a:p>
      </dgm:t>
    </dgm:pt>
    <dgm:pt modelId="{2FE40388-5B35-2242-85F4-F74C9265C1DD}" type="sibTrans" cxnId="{EEA0FC45-6883-4D45-9E43-56FA6B647748}">
      <dgm:prSet/>
      <dgm:spPr/>
      <dgm:t>
        <a:bodyPr/>
        <a:lstStyle/>
        <a:p>
          <a:endParaRPr lang="en-US"/>
        </a:p>
      </dgm:t>
    </dgm:pt>
    <dgm:pt modelId="{2ADF3DC1-6163-CA4C-B96D-1560A70ADB5F}" type="pres">
      <dgm:prSet presAssocID="{A81323B5-7856-7D4C-8459-204B9C9ABE3A}" presName="linear" presStyleCnt="0">
        <dgm:presLayoutVars>
          <dgm:animLvl val="lvl"/>
          <dgm:resizeHandles val="exact"/>
        </dgm:presLayoutVars>
      </dgm:prSet>
      <dgm:spPr/>
      <dgm:t>
        <a:bodyPr/>
        <a:lstStyle/>
        <a:p>
          <a:endParaRPr lang="en-US"/>
        </a:p>
      </dgm:t>
    </dgm:pt>
    <dgm:pt modelId="{26351741-A255-BF4E-804B-0BCC0C2EBD7A}" type="pres">
      <dgm:prSet presAssocID="{97712A63-BB95-7549-9ADC-A4D2FB8E9728}" presName="parentText" presStyleLbl="node1" presStyleIdx="0" presStyleCnt="5" custScaleX="93298" custScaleY="65694">
        <dgm:presLayoutVars>
          <dgm:chMax val="0"/>
          <dgm:bulletEnabled val="1"/>
        </dgm:presLayoutVars>
      </dgm:prSet>
      <dgm:spPr/>
      <dgm:t>
        <a:bodyPr/>
        <a:lstStyle/>
        <a:p>
          <a:endParaRPr lang="en-US"/>
        </a:p>
      </dgm:t>
    </dgm:pt>
    <dgm:pt modelId="{F21E97B4-7228-DC44-93F7-F25EBD1551DC}" type="pres">
      <dgm:prSet presAssocID="{9D47BE4A-63BB-4B44-8FBA-AEDF550E6A5C}" presName="spacer" presStyleCnt="0"/>
      <dgm:spPr/>
    </dgm:pt>
    <dgm:pt modelId="{83A7717F-D4D3-BE4C-A82A-75AC78B9A6D4}" type="pres">
      <dgm:prSet presAssocID="{61E93621-2D52-104F-8292-019CA1B5C15D}" presName="parentText" presStyleLbl="node1" presStyleIdx="1" presStyleCnt="5" custScaleX="93298" custScaleY="65694">
        <dgm:presLayoutVars>
          <dgm:chMax val="0"/>
          <dgm:bulletEnabled val="1"/>
        </dgm:presLayoutVars>
      </dgm:prSet>
      <dgm:spPr/>
      <dgm:t>
        <a:bodyPr/>
        <a:lstStyle/>
        <a:p>
          <a:endParaRPr lang="en-US"/>
        </a:p>
      </dgm:t>
    </dgm:pt>
    <dgm:pt modelId="{086BCADF-AFFF-DA46-97FA-43C8305BFBD0}" type="pres">
      <dgm:prSet presAssocID="{6B84B32F-A9F4-C244-AE8F-110970EF66CD}" presName="spacer" presStyleCnt="0"/>
      <dgm:spPr/>
    </dgm:pt>
    <dgm:pt modelId="{101D1539-0ABA-1942-A7B0-48F3FF6C5340}" type="pres">
      <dgm:prSet presAssocID="{39CD53B6-BE77-504C-978E-5AC98072C466}" presName="parentText" presStyleLbl="node1" presStyleIdx="2" presStyleCnt="5" custScaleX="93298" custScaleY="65694">
        <dgm:presLayoutVars>
          <dgm:chMax val="0"/>
          <dgm:bulletEnabled val="1"/>
        </dgm:presLayoutVars>
      </dgm:prSet>
      <dgm:spPr/>
      <dgm:t>
        <a:bodyPr/>
        <a:lstStyle/>
        <a:p>
          <a:endParaRPr lang="en-US"/>
        </a:p>
      </dgm:t>
    </dgm:pt>
    <dgm:pt modelId="{25A761CD-46CC-F341-B6B5-B0B3D7677BE4}" type="pres">
      <dgm:prSet presAssocID="{E541D892-D78A-1A48-9FF4-E212CECC4193}" presName="spacer" presStyleCnt="0"/>
      <dgm:spPr/>
    </dgm:pt>
    <dgm:pt modelId="{50DFD06C-1A16-414C-8B51-0FED1B4B9D70}" type="pres">
      <dgm:prSet presAssocID="{464FC5D0-3F12-C44E-8D3A-30FD153F6425}" presName="parentText" presStyleLbl="node1" presStyleIdx="3" presStyleCnt="5" custScaleX="93298" custScaleY="65694">
        <dgm:presLayoutVars>
          <dgm:chMax val="0"/>
          <dgm:bulletEnabled val="1"/>
        </dgm:presLayoutVars>
      </dgm:prSet>
      <dgm:spPr/>
      <dgm:t>
        <a:bodyPr/>
        <a:lstStyle/>
        <a:p>
          <a:endParaRPr lang="en-US"/>
        </a:p>
      </dgm:t>
    </dgm:pt>
    <dgm:pt modelId="{EB000BDA-667B-9B4E-9378-AB792278CCB6}" type="pres">
      <dgm:prSet presAssocID="{2FE40388-5B35-2242-85F4-F74C9265C1DD}" presName="spacer" presStyleCnt="0"/>
      <dgm:spPr/>
    </dgm:pt>
    <dgm:pt modelId="{5F11711C-0EF3-B048-A1E8-63C514C876A9}" type="pres">
      <dgm:prSet presAssocID="{9526D824-82BF-CC45-8B16-9B9510BAFA9B}" presName="parentText" presStyleLbl="node1" presStyleIdx="4" presStyleCnt="5" custScaleX="93298" custScaleY="65694">
        <dgm:presLayoutVars>
          <dgm:chMax val="0"/>
          <dgm:bulletEnabled val="1"/>
        </dgm:presLayoutVars>
      </dgm:prSet>
      <dgm:spPr/>
      <dgm:t>
        <a:bodyPr/>
        <a:lstStyle/>
        <a:p>
          <a:endParaRPr lang="en-US"/>
        </a:p>
      </dgm:t>
    </dgm:pt>
  </dgm:ptLst>
  <dgm:cxnLst>
    <dgm:cxn modelId="{C887DC06-9111-4E47-AC3A-C91E3A88B3B6}" type="presOf" srcId="{97712A63-BB95-7549-9ADC-A4D2FB8E9728}" destId="{26351741-A255-BF4E-804B-0BCC0C2EBD7A}" srcOrd="0" destOrd="0" presId="urn:microsoft.com/office/officeart/2005/8/layout/vList2"/>
    <dgm:cxn modelId="{E80A8956-4E82-E04D-92B8-434815718137}" srcId="{A81323B5-7856-7D4C-8459-204B9C9ABE3A}" destId="{39CD53B6-BE77-504C-978E-5AC98072C466}" srcOrd="2" destOrd="0" parTransId="{E814255A-BCF5-0F49-8087-7FAA4C3A3813}" sibTransId="{E541D892-D78A-1A48-9FF4-E212CECC4193}"/>
    <dgm:cxn modelId="{A053BC60-9FB3-9C4E-A65D-A43B6153A529}" type="presOf" srcId="{9526D824-82BF-CC45-8B16-9B9510BAFA9B}" destId="{5F11711C-0EF3-B048-A1E8-63C514C876A9}" srcOrd="0" destOrd="0" presId="urn:microsoft.com/office/officeart/2005/8/layout/vList2"/>
    <dgm:cxn modelId="{EEA0FC45-6883-4D45-9E43-56FA6B647748}" srcId="{A81323B5-7856-7D4C-8459-204B9C9ABE3A}" destId="{464FC5D0-3F12-C44E-8D3A-30FD153F6425}" srcOrd="3" destOrd="0" parTransId="{33BC1370-659E-6E4C-8DE5-91B1DE94C36E}" sibTransId="{2FE40388-5B35-2242-85F4-F74C9265C1DD}"/>
    <dgm:cxn modelId="{2018C593-DD40-1A49-8059-1428781783E1}" type="presOf" srcId="{464FC5D0-3F12-C44E-8D3A-30FD153F6425}" destId="{50DFD06C-1A16-414C-8B51-0FED1B4B9D70}" srcOrd="0" destOrd="0" presId="urn:microsoft.com/office/officeart/2005/8/layout/vList2"/>
    <dgm:cxn modelId="{2EE25C93-62B0-CF40-AF05-8786A70BC94D}" srcId="{A81323B5-7856-7D4C-8459-204B9C9ABE3A}" destId="{9526D824-82BF-CC45-8B16-9B9510BAFA9B}" srcOrd="4" destOrd="0" parTransId="{2BAA290B-E1E7-2240-90BE-633C59EB3B31}" sibTransId="{CD571535-F2C8-1F4C-8AB8-62EBDD1051EB}"/>
    <dgm:cxn modelId="{6E8FF056-A63D-3840-B06B-B623FD613EF8}" srcId="{A81323B5-7856-7D4C-8459-204B9C9ABE3A}" destId="{97712A63-BB95-7549-9ADC-A4D2FB8E9728}" srcOrd="0" destOrd="0" parTransId="{B9483CFE-F13A-C040-A4F3-82BA14FD87FD}" sibTransId="{9D47BE4A-63BB-4B44-8FBA-AEDF550E6A5C}"/>
    <dgm:cxn modelId="{31AA2A29-060B-7947-A257-9A46CD083A78}" type="presOf" srcId="{A81323B5-7856-7D4C-8459-204B9C9ABE3A}" destId="{2ADF3DC1-6163-CA4C-B96D-1560A70ADB5F}" srcOrd="0" destOrd="0" presId="urn:microsoft.com/office/officeart/2005/8/layout/vList2"/>
    <dgm:cxn modelId="{29FA7B51-2DCD-FE42-86EB-37A6FED0087B}" type="presOf" srcId="{61E93621-2D52-104F-8292-019CA1B5C15D}" destId="{83A7717F-D4D3-BE4C-A82A-75AC78B9A6D4}" srcOrd="0" destOrd="0" presId="urn:microsoft.com/office/officeart/2005/8/layout/vList2"/>
    <dgm:cxn modelId="{6108CEF6-155F-BB4A-ABEE-AF31E3F4A23A}" type="presOf" srcId="{39CD53B6-BE77-504C-978E-5AC98072C466}" destId="{101D1539-0ABA-1942-A7B0-48F3FF6C5340}" srcOrd="0" destOrd="0" presId="urn:microsoft.com/office/officeart/2005/8/layout/vList2"/>
    <dgm:cxn modelId="{CE6C96E0-11A4-8E45-ACCD-3CD8C812F976}" srcId="{A81323B5-7856-7D4C-8459-204B9C9ABE3A}" destId="{61E93621-2D52-104F-8292-019CA1B5C15D}" srcOrd="1" destOrd="0" parTransId="{BCF22909-34F1-1041-A362-1A79D28B6F36}" sibTransId="{6B84B32F-A9F4-C244-AE8F-110970EF66CD}"/>
    <dgm:cxn modelId="{F83319B7-12E8-2249-B64E-4FEBE4F7FEF8}" type="presParOf" srcId="{2ADF3DC1-6163-CA4C-B96D-1560A70ADB5F}" destId="{26351741-A255-BF4E-804B-0BCC0C2EBD7A}" srcOrd="0" destOrd="0" presId="urn:microsoft.com/office/officeart/2005/8/layout/vList2"/>
    <dgm:cxn modelId="{8B219233-929A-6E49-8674-94310A7875DC}" type="presParOf" srcId="{2ADF3DC1-6163-CA4C-B96D-1560A70ADB5F}" destId="{F21E97B4-7228-DC44-93F7-F25EBD1551DC}" srcOrd="1" destOrd="0" presId="urn:microsoft.com/office/officeart/2005/8/layout/vList2"/>
    <dgm:cxn modelId="{E5DBBB4F-2D03-3F4E-9DF2-F63AFFCBBD6F}" type="presParOf" srcId="{2ADF3DC1-6163-CA4C-B96D-1560A70ADB5F}" destId="{83A7717F-D4D3-BE4C-A82A-75AC78B9A6D4}" srcOrd="2" destOrd="0" presId="urn:microsoft.com/office/officeart/2005/8/layout/vList2"/>
    <dgm:cxn modelId="{58E4C993-54DC-544D-943B-8261EE6C86C7}" type="presParOf" srcId="{2ADF3DC1-6163-CA4C-B96D-1560A70ADB5F}" destId="{086BCADF-AFFF-DA46-97FA-43C8305BFBD0}" srcOrd="3" destOrd="0" presId="urn:microsoft.com/office/officeart/2005/8/layout/vList2"/>
    <dgm:cxn modelId="{8B399CF8-E87E-8140-8443-77772AA3F42C}" type="presParOf" srcId="{2ADF3DC1-6163-CA4C-B96D-1560A70ADB5F}" destId="{101D1539-0ABA-1942-A7B0-48F3FF6C5340}" srcOrd="4" destOrd="0" presId="urn:microsoft.com/office/officeart/2005/8/layout/vList2"/>
    <dgm:cxn modelId="{4099E67E-C65C-CE40-A84B-9B53BB1C004F}" type="presParOf" srcId="{2ADF3DC1-6163-CA4C-B96D-1560A70ADB5F}" destId="{25A761CD-46CC-F341-B6B5-B0B3D7677BE4}" srcOrd="5" destOrd="0" presId="urn:microsoft.com/office/officeart/2005/8/layout/vList2"/>
    <dgm:cxn modelId="{E5378359-CBBA-CF4A-9F85-D363E4F9E96B}" type="presParOf" srcId="{2ADF3DC1-6163-CA4C-B96D-1560A70ADB5F}" destId="{50DFD06C-1A16-414C-8B51-0FED1B4B9D70}" srcOrd="6" destOrd="0" presId="urn:microsoft.com/office/officeart/2005/8/layout/vList2"/>
    <dgm:cxn modelId="{3D9F190E-239B-524C-9C1D-E04E1D82CAF5}" type="presParOf" srcId="{2ADF3DC1-6163-CA4C-B96D-1560A70ADB5F}" destId="{EB000BDA-667B-9B4E-9378-AB792278CCB6}" srcOrd="7" destOrd="0" presId="urn:microsoft.com/office/officeart/2005/8/layout/vList2"/>
    <dgm:cxn modelId="{A9EA1EE6-DBBD-D643-B222-BD902DFDDBE8}" type="presParOf" srcId="{2ADF3DC1-6163-CA4C-B96D-1560A70ADB5F}" destId="{5F11711C-0EF3-B048-A1E8-63C514C876A9}"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914C31D-6989-0B4B-89B6-47AF7313B700}"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B5834E32-A932-D942-9663-E7B247F9DA0C}">
      <dgm:prSet/>
      <dgm:spPr/>
      <dgm:t>
        <a:bodyPr/>
        <a:lstStyle/>
        <a:p>
          <a:pPr rtl="0"/>
          <a:r>
            <a:rPr lang="en-US" dirty="0" smtClean="0"/>
            <a:t>Job creation</a:t>
          </a:r>
          <a:endParaRPr lang="en-US" dirty="0"/>
        </a:p>
      </dgm:t>
    </dgm:pt>
    <dgm:pt modelId="{F34D5487-B3A0-7448-99E1-D3C623CA575D}" type="parTrans" cxnId="{912F9EE8-95F7-B44A-A6EF-8C7F0168C19C}">
      <dgm:prSet/>
      <dgm:spPr/>
      <dgm:t>
        <a:bodyPr/>
        <a:lstStyle/>
        <a:p>
          <a:endParaRPr lang="en-US"/>
        </a:p>
      </dgm:t>
    </dgm:pt>
    <dgm:pt modelId="{A880DEAE-A92A-CB40-A8CD-1BBF27D57819}" type="sibTrans" cxnId="{912F9EE8-95F7-B44A-A6EF-8C7F0168C19C}">
      <dgm:prSet/>
      <dgm:spPr/>
      <dgm:t>
        <a:bodyPr/>
        <a:lstStyle/>
        <a:p>
          <a:endParaRPr lang="en-US"/>
        </a:p>
      </dgm:t>
    </dgm:pt>
    <dgm:pt modelId="{6B6B7C78-700C-B647-A79C-3A95CDA9EC5B}">
      <dgm:prSet/>
      <dgm:spPr/>
      <dgm:t>
        <a:bodyPr/>
        <a:lstStyle/>
        <a:p>
          <a:pPr rtl="0"/>
          <a:r>
            <a:rPr lang="en-US" dirty="0" smtClean="0"/>
            <a:t>Supporting the youth to make positive choices</a:t>
          </a:r>
          <a:endParaRPr lang="en-US" dirty="0"/>
        </a:p>
      </dgm:t>
    </dgm:pt>
    <dgm:pt modelId="{B6AEF1DF-EB69-4A41-A816-FDB95EF838CC}" type="parTrans" cxnId="{551BCAE7-4FBE-EC4F-A3E5-D63A66626954}">
      <dgm:prSet/>
      <dgm:spPr/>
      <dgm:t>
        <a:bodyPr/>
        <a:lstStyle/>
        <a:p>
          <a:endParaRPr lang="en-US"/>
        </a:p>
      </dgm:t>
    </dgm:pt>
    <dgm:pt modelId="{BBBB173C-8FB4-674E-97EC-890BDE3FF206}" type="sibTrans" cxnId="{551BCAE7-4FBE-EC4F-A3E5-D63A66626954}">
      <dgm:prSet/>
      <dgm:spPr/>
      <dgm:t>
        <a:bodyPr/>
        <a:lstStyle/>
        <a:p>
          <a:endParaRPr lang="en-US"/>
        </a:p>
      </dgm:t>
    </dgm:pt>
    <dgm:pt modelId="{05301F0E-26D4-4743-9CEC-38434FB3DE02}">
      <dgm:prSet/>
      <dgm:spPr/>
      <dgm:t>
        <a:bodyPr/>
        <a:lstStyle/>
        <a:p>
          <a:pPr rtl="0"/>
          <a:r>
            <a:rPr lang="en-US" dirty="0" smtClean="0"/>
            <a:t>Mentorship and skill building</a:t>
          </a:r>
          <a:endParaRPr lang="en-US" dirty="0"/>
        </a:p>
      </dgm:t>
    </dgm:pt>
    <dgm:pt modelId="{FF0AD15A-4DC5-974B-9DE8-53129DC1FF06}" type="parTrans" cxnId="{73387C59-9F9A-E34C-A711-B84D6179AB7D}">
      <dgm:prSet/>
      <dgm:spPr/>
      <dgm:t>
        <a:bodyPr/>
        <a:lstStyle/>
        <a:p>
          <a:endParaRPr lang="en-US"/>
        </a:p>
      </dgm:t>
    </dgm:pt>
    <dgm:pt modelId="{A9C5C66A-937C-8E4D-9C3A-87244E453F56}" type="sibTrans" cxnId="{73387C59-9F9A-E34C-A711-B84D6179AB7D}">
      <dgm:prSet/>
      <dgm:spPr/>
      <dgm:t>
        <a:bodyPr/>
        <a:lstStyle/>
        <a:p>
          <a:endParaRPr lang="en-US"/>
        </a:p>
      </dgm:t>
    </dgm:pt>
    <dgm:pt modelId="{283E5703-718F-8D40-9676-2E429780F270}">
      <dgm:prSet/>
      <dgm:spPr/>
      <dgm:t>
        <a:bodyPr/>
        <a:lstStyle/>
        <a:p>
          <a:pPr rtl="0"/>
          <a:r>
            <a:rPr lang="en-US" dirty="0" smtClean="0"/>
            <a:t>Full access to SRH services</a:t>
          </a:r>
          <a:endParaRPr lang="en-US" dirty="0"/>
        </a:p>
      </dgm:t>
    </dgm:pt>
    <dgm:pt modelId="{31533532-EAD2-944D-BEB8-DA6CD3167588}" type="parTrans" cxnId="{0A20BB94-6201-1D46-8DE4-33A901F15560}">
      <dgm:prSet/>
      <dgm:spPr/>
      <dgm:t>
        <a:bodyPr/>
        <a:lstStyle/>
        <a:p>
          <a:endParaRPr lang="en-US"/>
        </a:p>
      </dgm:t>
    </dgm:pt>
    <dgm:pt modelId="{544D3831-1596-6240-A9FD-6AAF683FE3F0}" type="sibTrans" cxnId="{0A20BB94-6201-1D46-8DE4-33A901F15560}">
      <dgm:prSet/>
      <dgm:spPr/>
      <dgm:t>
        <a:bodyPr/>
        <a:lstStyle/>
        <a:p>
          <a:endParaRPr lang="en-US"/>
        </a:p>
      </dgm:t>
    </dgm:pt>
    <dgm:pt modelId="{DE770915-F041-0D4B-827E-489A5F531370}" type="pres">
      <dgm:prSet presAssocID="{8914C31D-6989-0B4B-89B6-47AF7313B700}" presName="diagram" presStyleCnt="0">
        <dgm:presLayoutVars>
          <dgm:dir/>
          <dgm:resizeHandles val="exact"/>
        </dgm:presLayoutVars>
      </dgm:prSet>
      <dgm:spPr/>
      <dgm:t>
        <a:bodyPr/>
        <a:lstStyle/>
        <a:p>
          <a:endParaRPr lang="en-US"/>
        </a:p>
      </dgm:t>
    </dgm:pt>
    <dgm:pt modelId="{465B486E-A5BD-1541-9D74-E3EADA7ABA83}" type="pres">
      <dgm:prSet presAssocID="{B5834E32-A932-D942-9663-E7B247F9DA0C}" presName="node" presStyleLbl="node1" presStyleIdx="0" presStyleCnt="4" custScaleX="112561" custScaleY="55148">
        <dgm:presLayoutVars>
          <dgm:bulletEnabled val="1"/>
        </dgm:presLayoutVars>
      </dgm:prSet>
      <dgm:spPr/>
      <dgm:t>
        <a:bodyPr/>
        <a:lstStyle/>
        <a:p>
          <a:endParaRPr lang="en-US"/>
        </a:p>
      </dgm:t>
    </dgm:pt>
    <dgm:pt modelId="{60DDC7AA-3331-F54D-91D3-C6BEED8628B4}" type="pres">
      <dgm:prSet presAssocID="{A880DEAE-A92A-CB40-A8CD-1BBF27D57819}" presName="sibTrans" presStyleCnt="0"/>
      <dgm:spPr/>
      <dgm:t>
        <a:bodyPr/>
        <a:lstStyle/>
        <a:p>
          <a:endParaRPr lang="en-US"/>
        </a:p>
      </dgm:t>
    </dgm:pt>
    <dgm:pt modelId="{E9B325A2-3C06-AC48-854B-F76169173D38}" type="pres">
      <dgm:prSet presAssocID="{05301F0E-26D4-4743-9CEC-38434FB3DE02}" presName="node" presStyleLbl="node1" presStyleIdx="1" presStyleCnt="4" custScaleX="112561" custScaleY="55148">
        <dgm:presLayoutVars>
          <dgm:bulletEnabled val="1"/>
        </dgm:presLayoutVars>
      </dgm:prSet>
      <dgm:spPr/>
      <dgm:t>
        <a:bodyPr/>
        <a:lstStyle/>
        <a:p>
          <a:endParaRPr lang="en-US"/>
        </a:p>
      </dgm:t>
    </dgm:pt>
    <dgm:pt modelId="{A85482A9-3B93-CB43-9683-A064EC30BFF6}" type="pres">
      <dgm:prSet presAssocID="{A9C5C66A-937C-8E4D-9C3A-87244E453F56}" presName="sibTrans" presStyleCnt="0"/>
      <dgm:spPr/>
    </dgm:pt>
    <dgm:pt modelId="{D4CDF694-D8F8-CE49-8B04-59216391FDD2}" type="pres">
      <dgm:prSet presAssocID="{283E5703-718F-8D40-9676-2E429780F270}" presName="node" presStyleLbl="node1" presStyleIdx="2" presStyleCnt="4" custScaleX="112561" custScaleY="55148">
        <dgm:presLayoutVars>
          <dgm:bulletEnabled val="1"/>
        </dgm:presLayoutVars>
      </dgm:prSet>
      <dgm:spPr/>
      <dgm:t>
        <a:bodyPr/>
        <a:lstStyle/>
        <a:p>
          <a:endParaRPr lang="en-US"/>
        </a:p>
      </dgm:t>
    </dgm:pt>
    <dgm:pt modelId="{E3B940AB-11BE-DD4A-9517-F46042C82256}" type="pres">
      <dgm:prSet presAssocID="{544D3831-1596-6240-A9FD-6AAF683FE3F0}" presName="sibTrans" presStyleCnt="0"/>
      <dgm:spPr/>
    </dgm:pt>
    <dgm:pt modelId="{2C97BF2B-6F52-2C45-A41F-8F08D39AC238}" type="pres">
      <dgm:prSet presAssocID="{6B6B7C78-700C-B647-A79C-3A95CDA9EC5B}" presName="node" presStyleLbl="node1" presStyleIdx="3" presStyleCnt="4" custScaleX="112561" custScaleY="55148">
        <dgm:presLayoutVars>
          <dgm:bulletEnabled val="1"/>
        </dgm:presLayoutVars>
      </dgm:prSet>
      <dgm:spPr/>
      <dgm:t>
        <a:bodyPr/>
        <a:lstStyle/>
        <a:p>
          <a:endParaRPr lang="en-US"/>
        </a:p>
      </dgm:t>
    </dgm:pt>
  </dgm:ptLst>
  <dgm:cxnLst>
    <dgm:cxn modelId="{551BCAE7-4FBE-EC4F-A3E5-D63A66626954}" srcId="{8914C31D-6989-0B4B-89B6-47AF7313B700}" destId="{6B6B7C78-700C-B647-A79C-3A95CDA9EC5B}" srcOrd="3" destOrd="0" parTransId="{B6AEF1DF-EB69-4A41-A816-FDB95EF838CC}" sibTransId="{BBBB173C-8FB4-674E-97EC-890BDE3FF206}"/>
    <dgm:cxn modelId="{02051914-793B-9040-AE34-83812BA1389F}" type="presOf" srcId="{8914C31D-6989-0B4B-89B6-47AF7313B700}" destId="{DE770915-F041-0D4B-827E-489A5F531370}" srcOrd="0" destOrd="0" presId="urn:microsoft.com/office/officeart/2005/8/layout/default"/>
    <dgm:cxn modelId="{31AC0005-8570-6549-98DD-B0702A36B36D}" type="presOf" srcId="{283E5703-718F-8D40-9676-2E429780F270}" destId="{D4CDF694-D8F8-CE49-8B04-59216391FDD2}" srcOrd="0" destOrd="0" presId="urn:microsoft.com/office/officeart/2005/8/layout/default"/>
    <dgm:cxn modelId="{73387C59-9F9A-E34C-A711-B84D6179AB7D}" srcId="{8914C31D-6989-0B4B-89B6-47AF7313B700}" destId="{05301F0E-26D4-4743-9CEC-38434FB3DE02}" srcOrd="1" destOrd="0" parTransId="{FF0AD15A-4DC5-974B-9DE8-53129DC1FF06}" sibTransId="{A9C5C66A-937C-8E4D-9C3A-87244E453F56}"/>
    <dgm:cxn modelId="{912F9EE8-95F7-B44A-A6EF-8C7F0168C19C}" srcId="{8914C31D-6989-0B4B-89B6-47AF7313B700}" destId="{B5834E32-A932-D942-9663-E7B247F9DA0C}" srcOrd="0" destOrd="0" parTransId="{F34D5487-B3A0-7448-99E1-D3C623CA575D}" sibTransId="{A880DEAE-A92A-CB40-A8CD-1BBF27D57819}"/>
    <dgm:cxn modelId="{9EB34BAD-2C97-2048-936C-883F2B19248B}" type="presOf" srcId="{B5834E32-A932-D942-9663-E7B247F9DA0C}" destId="{465B486E-A5BD-1541-9D74-E3EADA7ABA83}" srcOrd="0" destOrd="0" presId="urn:microsoft.com/office/officeart/2005/8/layout/default"/>
    <dgm:cxn modelId="{0A20BB94-6201-1D46-8DE4-33A901F15560}" srcId="{8914C31D-6989-0B4B-89B6-47AF7313B700}" destId="{283E5703-718F-8D40-9676-2E429780F270}" srcOrd="2" destOrd="0" parTransId="{31533532-EAD2-944D-BEB8-DA6CD3167588}" sibTransId="{544D3831-1596-6240-A9FD-6AAF683FE3F0}"/>
    <dgm:cxn modelId="{81585DC4-F62C-9D45-9BF3-C04D9AE384BB}" type="presOf" srcId="{6B6B7C78-700C-B647-A79C-3A95CDA9EC5B}" destId="{2C97BF2B-6F52-2C45-A41F-8F08D39AC238}" srcOrd="0" destOrd="0" presId="urn:microsoft.com/office/officeart/2005/8/layout/default"/>
    <dgm:cxn modelId="{2AA2E133-47B9-9948-8271-8CF5521055DA}" type="presOf" srcId="{05301F0E-26D4-4743-9CEC-38434FB3DE02}" destId="{E9B325A2-3C06-AC48-854B-F76169173D38}" srcOrd="0" destOrd="0" presId="urn:microsoft.com/office/officeart/2005/8/layout/default"/>
    <dgm:cxn modelId="{F076B9E4-A772-2247-B368-B18B7F526D55}" type="presParOf" srcId="{DE770915-F041-0D4B-827E-489A5F531370}" destId="{465B486E-A5BD-1541-9D74-E3EADA7ABA83}" srcOrd="0" destOrd="0" presId="urn:microsoft.com/office/officeart/2005/8/layout/default"/>
    <dgm:cxn modelId="{F59E30F1-13C1-AF4C-9B41-4A0A3C608033}" type="presParOf" srcId="{DE770915-F041-0D4B-827E-489A5F531370}" destId="{60DDC7AA-3331-F54D-91D3-C6BEED8628B4}" srcOrd="1" destOrd="0" presId="urn:microsoft.com/office/officeart/2005/8/layout/default"/>
    <dgm:cxn modelId="{0A25A305-1BA7-944C-B784-6903DBB1058D}" type="presParOf" srcId="{DE770915-F041-0D4B-827E-489A5F531370}" destId="{E9B325A2-3C06-AC48-854B-F76169173D38}" srcOrd="2" destOrd="0" presId="urn:microsoft.com/office/officeart/2005/8/layout/default"/>
    <dgm:cxn modelId="{FA648811-0D55-C447-B9B0-C96912F51435}" type="presParOf" srcId="{DE770915-F041-0D4B-827E-489A5F531370}" destId="{A85482A9-3B93-CB43-9683-A064EC30BFF6}" srcOrd="3" destOrd="0" presId="urn:microsoft.com/office/officeart/2005/8/layout/default"/>
    <dgm:cxn modelId="{028AD07D-6EF6-314C-B719-3DFE929425C6}" type="presParOf" srcId="{DE770915-F041-0D4B-827E-489A5F531370}" destId="{D4CDF694-D8F8-CE49-8B04-59216391FDD2}" srcOrd="4" destOrd="0" presId="urn:microsoft.com/office/officeart/2005/8/layout/default"/>
    <dgm:cxn modelId="{4E1A5869-FCB0-B94A-9EB7-FA6C9D1FAF94}" type="presParOf" srcId="{DE770915-F041-0D4B-827E-489A5F531370}" destId="{E3B940AB-11BE-DD4A-9517-F46042C82256}" srcOrd="5" destOrd="0" presId="urn:microsoft.com/office/officeart/2005/8/layout/default"/>
    <dgm:cxn modelId="{7CECAD15-23DA-1A40-82FE-B4137510C7AF}" type="presParOf" srcId="{DE770915-F041-0D4B-827E-489A5F531370}" destId="{2C97BF2B-6F52-2C45-A41F-8F08D39AC238}" srcOrd="6"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8FAC8-4606-4843-8C8B-8EBFB3475E27}">
      <dsp:nvSpPr>
        <dsp:cNvPr id="0" name=""/>
        <dsp:cNvSpPr/>
      </dsp:nvSpPr>
      <dsp:spPr>
        <a:xfrm>
          <a:off x="0" y="20775"/>
          <a:ext cx="6648378" cy="1168830"/>
        </a:xfrm>
        <a:prstGeom prst="roundRect">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ts val="2334"/>
            </a:spcAft>
          </a:pPr>
          <a:r>
            <a:rPr lang="en-US" sz="2700" kern="1200" dirty="0" smtClean="0"/>
            <a:t>20,000 girls give birth every day in developing countries</a:t>
          </a:r>
          <a:endParaRPr lang="en-US" sz="2700" kern="1200" dirty="0"/>
        </a:p>
      </dsp:txBody>
      <dsp:txXfrm>
        <a:off x="57058" y="77833"/>
        <a:ext cx="6534262" cy="10547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106021-5C4E-EF4C-B058-926B210C086B}">
      <dsp:nvSpPr>
        <dsp:cNvPr id="0" name=""/>
        <dsp:cNvSpPr/>
      </dsp:nvSpPr>
      <dsp:spPr>
        <a:xfrm>
          <a:off x="0" y="236470"/>
          <a:ext cx="6648377" cy="1168830"/>
        </a:xfrm>
        <a:prstGeom prst="roundRect">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dirty="0" smtClean="0"/>
            <a:t>70,000 adolescent deaths annually from complications from pregnancy, childbirth</a:t>
          </a:r>
          <a:endParaRPr lang="en-US" sz="2700" kern="1200" dirty="0"/>
        </a:p>
      </dsp:txBody>
      <dsp:txXfrm>
        <a:off x="57058" y="293528"/>
        <a:ext cx="6534261" cy="10547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B5CD0-672D-7941-8396-A6417B063A84}">
      <dsp:nvSpPr>
        <dsp:cNvPr id="0" name=""/>
        <dsp:cNvSpPr/>
      </dsp:nvSpPr>
      <dsp:spPr>
        <a:xfrm>
          <a:off x="0" y="12381"/>
          <a:ext cx="6648378" cy="1168830"/>
        </a:xfrm>
        <a:prstGeom prst="roundRect">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en-US" sz="2700" kern="1200" dirty="0" smtClean="0"/>
            <a:t>3.2 million unsafe abortions among adolescents each year</a:t>
          </a:r>
          <a:endParaRPr lang="en-US" sz="2700" kern="1200" dirty="0"/>
        </a:p>
      </dsp:txBody>
      <dsp:txXfrm>
        <a:off x="57058" y="69439"/>
        <a:ext cx="6534262" cy="10547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839D38-5DF3-B94E-B122-8C4C66584365}">
      <dsp:nvSpPr>
        <dsp:cNvPr id="0" name=""/>
        <dsp:cNvSpPr/>
      </dsp:nvSpPr>
      <dsp:spPr>
        <a:xfrm>
          <a:off x="0" y="416449"/>
          <a:ext cx="5734272"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BBEB971-4ADA-E541-940B-C2D78BCEC3D0}">
      <dsp:nvSpPr>
        <dsp:cNvPr id="0" name=""/>
        <dsp:cNvSpPr/>
      </dsp:nvSpPr>
      <dsp:spPr>
        <a:xfrm>
          <a:off x="345267" y="106489"/>
          <a:ext cx="4833745" cy="619920"/>
        </a:xfrm>
        <a:prstGeom prst="roundRect">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182704" tIns="0" rIns="182704" bIns="0" numCol="1" spcCol="1270" anchor="ctr" anchorCtr="0">
          <a:noAutofit/>
        </a:bodyPr>
        <a:lstStyle/>
        <a:p>
          <a:pPr lvl="0" algn="l" defTabSz="933450">
            <a:lnSpc>
              <a:spcPct val="90000"/>
            </a:lnSpc>
            <a:spcBef>
              <a:spcPct val="0"/>
            </a:spcBef>
            <a:spcAft>
              <a:spcPct val="35000"/>
            </a:spcAft>
          </a:pPr>
          <a:r>
            <a:rPr lang="en-US" sz="2100" kern="1200" dirty="0" smtClean="0"/>
            <a:t>Stigma</a:t>
          </a:r>
          <a:endParaRPr lang="en-US" sz="2100" kern="1200" dirty="0"/>
        </a:p>
      </dsp:txBody>
      <dsp:txXfrm>
        <a:off x="375529" y="136751"/>
        <a:ext cx="4773221" cy="559396"/>
      </dsp:txXfrm>
    </dsp:sp>
    <dsp:sp modelId="{5E7A7956-5113-DB41-85C8-414653B029AB}">
      <dsp:nvSpPr>
        <dsp:cNvPr id="0" name=""/>
        <dsp:cNvSpPr/>
      </dsp:nvSpPr>
      <dsp:spPr>
        <a:xfrm>
          <a:off x="0" y="1369009"/>
          <a:ext cx="5707548"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6547D21-30C7-9F44-BB78-A287346DEA35}">
      <dsp:nvSpPr>
        <dsp:cNvPr id="0" name=""/>
        <dsp:cNvSpPr/>
      </dsp:nvSpPr>
      <dsp:spPr>
        <a:xfrm>
          <a:off x="345267" y="1059049"/>
          <a:ext cx="4833745" cy="619920"/>
        </a:xfrm>
        <a:prstGeom prst="roundRect">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182704" tIns="0" rIns="182704" bIns="0" numCol="1" spcCol="1270" anchor="ctr" anchorCtr="0">
          <a:noAutofit/>
        </a:bodyPr>
        <a:lstStyle/>
        <a:p>
          <a:pPr lvl="0" algn="l" defTabSz="933450">
            <a:lnSpc>
              <a:spcPct val="90000"/>
            </a:lnSpc>
            <a:spcBef>
              <a:spcPct val="0"/>
            </a:spcBef>
            <a:spcAft>
              <a:spcPct val="35000"/>
            </a:spcAft>
          </a:pPr>
          <a:r>
            <a:rPr lang="en-US" sz="2100" kern="1200" dirty="0" smtClean="0"/>
            <a:t>School drop-out</a:t>
          </a:r>
          <a:endParaRPr lang="en-US" sz="2100" kern="1200" dirty="0"/>
        </a:p>
      </dsp:txBody>
      <dsp:txXfrm>
        <a:off x="375529" y="1089311"/>
        <a:ext cx="4773221" cy="559396"/>
      </dsp:txXfrm>
    </dsp:sp>
    <dsp:sp modelId="{2D4EEACD-782A-844C-8A76-2DFDAA79F1E0}">
      <dsp:nvSpPr>
        <dsp:cNvPr id="0" name=""/>
        <dsp:cNvSpPr/>
      </dsp:nvSpPr>
      <dsp:spPr>
        <a:xfrm>
          <a:off x="0" y="2321569"/>
          <a:ext cx="5767694"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8F2F78A-33EF-5646-9856-60F531EB15C2}">
      <dsp:nvSpPr>
        <dsp:cNvPr id="0" name=""/>
        <dsp:cNvSpPr/>
      </dsp:nvSpPr>
      <dsp:spPr>
        <a:xfrm>
          <a:off x="345267" y="2011609"/>
          <a:ext cx="4833745" cy="619920"/>
        </a:xfrm>
        <a:prstGeom prst="roundRect">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182704" tIns="0" rIns="182704" bIns="0" numCol="1" spcCol="1270" anchor="ctr" anchorCtr="0">
          <a:noAutofit/>
        </a:bodyPr>
        <a:lstStyle/>
        <a:p>
          <a:pPr lvl="0" algn="l" defTabSz="933450">
            <a:lnSpc>
              <a:spcPct val="90000"/>
            </a:lnSpc>
            <a:spcBef>
              <a:spcPct val="0"/>
            </a:spcBef>
            <a:spcAft>
              <a:spcPct val="35000"/>
            </a:spcAft>
          </a:pPr>
          <a:r>
            <a:rPr lang="en-US" sz="2100" kern="1200" dirty="0" smtClean="0"/>
            <a:t>Maternal and newborn health</a:t>
          </a:r>
          <a:endParaRPr lang="en-US" sz="2100" kern="1200" dirty="0"/>
        </a:p>
      </dsp:txBody>
      <dsp:txXfrm>
        <a:off x="375529" y="2041871"/>
        <a:ext cx="4773221" cy="559396"/>
      </dsp:txXfrm>
    </dsp:sp>
    <dsp:sp modelId="{3E36D415-974F-0E4D-93C0-9355B2B70735}">
      <dsp:nvSpPr>
        <dsp:cNvPr id="0" name=""/>
        <dsp:cNvSpPr/>
      </dsp:nvSpPr>
      <dsp:spPr>
        <a:xfrm>
          <a:off x="0" y="3274129"/>
          <a:ext cx="5710103"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939D065-66AD-0F42-BF6B-D6B8F0F6318B}">
      <dsp:nvSpPr>
        <dsp:cNvPr id="0" name=""/>
        <dsp:cNvSpPr/>
      </dsp:nvSpPr>
      <dsp:spPr>
        <a:xfrm>
          <a:off x="345267" y="2964169"/>
          <a:ext cx="4833745" cy="619920"/>
        </a:xfrm>
        <a:prstGeom prst="roundRect">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182704" tIns="0" rIns="182704" bIns="0" numCol="1" spcCol="1270" anchor="ctr" anchorCtr="0">
          <a:noAutofit/>
        </a:bodyPr>
        <a:lstStyle/>
        <a:p>
          <a:pPr lvl="0" algn="l" defTabSz="933450">
            <a:lnSpc>
              <a:spcPct val="90000"/>
            </a:lnSpc>
            <a:spcBef>
              <a:spcPct val="0"/>
            </a:spcBef>
            <a:spcAft>
              <a:spcPct val="35000"/>
            </a:spcAft>
          </a:pPr>
          <a:r>
            <a:rPr lang="en-US" sz="2100" kern="1200" dirty="0" smtClean="0"/>
            <a:t>Cycle of poverty</a:t>
          </a:r>
          <a:endParaRPr lang="en-US" sz="2100" kern="1200" dirty="0"/>
        </a:p>
      </dsp:txBody>
      <dsp:txXfrm>
        <a:off x="375529" y="2994431"/>
        <a:ext cx="4773221" cy="559396"/>
      </dsp:txXfrm>
    </dsp:sp>
    <dsp:sp modelId="{B7DFB82F-910B-AC4C-9F5C-47893638F87C}">
      <dsp:nvSpPr>
        <dsp:cNvPr id="0" name=""/>
        <dsp:cNvSpPr/>
      </dsp:nvSpPr>
      <dsp:spPr>
        <a:xfrm>
          <a:off x="0" y="4226689"/>
          <a:ext cx="5747254" cy="529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D6B9D1D-8E1D-B842-8637-EA2C462D836D}">
      <dsp:nvSpPr>
        <dsp:cNvPr id="0" name=""/>
        <dsp:cNvSpPr/>
      </dsp:nvSpPr>
      <dsp:spPr>
        <a:xfrm>
          <a:off x="345267" y="3916729"/>
          <a:ext cx="4833745" cy="619920"/>
        </a:xfrm>
        <a:prstGeom prst="roundRect">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182704" tIns="0" rIns="182704" bIns="0" numCol="1" spcCol="1270" anchor="ctr" anchorCtr="0">
          <a:noAutofit/>
        </a:bodyPr>
        <a:lstStyle/>
        <a:p>
          <a:pPr lvl="0" algn="l" defTabSz="933450">
            <a:lnSpc>
              <a:spcPct val="90000"/>
            </a:lnSpc>
            <a:spcBef>
              <a:spcPct val="0"/>
            </a:spcBef>
            <a:spcAft>
              <a:spcPct val="35000"/>
            </a:spcAft>
          </a:pPr>
          <a:r>
            <a:rPr lang="en-US" sz="2100" kern="1200" dirty="0" smtClean="0"/>
            <a:t>Economic loss for nation</a:t>
          </a:r>
          <a:endParaRPr lang="en-US" sz="2100" kern="1200" dirty="0"/>
        </a:p>
      </dsp:txBody>
      <dsp:txXfrm>
        <a:off x="375529" y="3946991"/>
        <a:ext cx="4773221" cy="5593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6FA2B-3973-BD45-9684-AAE7EB83E792}">
      <dsp:nvSpPr>
        <dsp:cNvPr id="0" name=""/>
        <dsp:cNvSpPr/>
      </dsp:nvSpPr>
      <dsp:spPr>
        <a:xfrm>
          <a:off x="0" y="0"/>
          <a:ext cx="7382677" cy="1152947"/>
        </a:xfrm>
        <a:prstGeom prst="roundRect">
          <a:avLst>
            <a:gd name="adj" fmla="val 10000"/>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Reduced minimum age for contraceptives</a:t>
          </a:r>
          <a:endParaRPr lang="en-US" sz="2900" kern="1200" dirty="0"/>
        </a:p>
      </dsp:txBody>
      <dsp:txXfrm>
        <a:off x="1591830" y="0"/>
        <a:ext cx="5790846" cy="1152947"/>
      </dsp:txXfrm>
    </dsp:sp>
    <dsp:sp modelId="{5D17657D-7C24-524D-832F-E0FED08DC3A0}">
      <dsp:nvSpPr>
        <dsp:cNvPr id="0" name=""/>
        <dsp:cNvSpPr/>
      </dsp:nvSpPr>
      <dsp:spPr>
        <a:xfrm>
          <a:off x="115294" y="115294"/>
          <a:ext cx="1476535" cy="922357"/>
        </a:xfrm>
        <a:prstGeom prst="roundRect">
          <a:avLst>
            <a:gd name="adj" fmla="val 10000"/>
          </a:avLst>
        </a:prstGeom>
        <a:blipFill>
          <a:blip xmlns:r="http://schemas.openxmlformats.org/officeDocument/2006/relationships" r:embed="rId1" cstate="email">
            <a:extLst>
              <a:ext uri="{28A0092B-C50C-407E-A947-70E740481C1C}">
                <a14:useLocalDpi xmlns:a14="http://schemas.microsoft.com/office/drawing/2010/main" val="0"/>
              </a:ext>
            </a:extLst>
          </a:blip>
          <a:srcRect/>
          <a:stretch>
            <a:fillRect l="-5000" r="-5000"/>
          </a:stretch>
        </a:blipFill>
        <a:ln w="12700" cap="flat" cmpd="sng" algn="ctr">
          <a:solidFill>
            <a:schemeClr val="lt1">
              <a:hueOff val="0"/>
              <a:satOff val="0"/>
              <a:lumOff val="0"/>
              <a:alphaOff val="0"/>
            </a:schemeClr>
          </a:solidFill>
          <a:prstDash val="solid"/>
        </a:ln>
        <a:effectLst>
          <a:outerShdw blurRad="63500" dist="12700" dir="5400000" sx="102000" sy="102000" rotWithShape="0">
            <a:srgbClr val="000000">
              <a:alpha val="32000"/>
            </a:srgbClr>
          </a:outerShdw>
        </a:effectLst>
      </dsp:spPr>
      <dsp:style>
        <a:lnRef idx="1">
          <a:scrgbClr r="0" g="0" b="0"/>
        </a:lnRef>
        <a:fillRef idx="1">
          <a:scrgbClr r="0" g="0" b="0"/>
        </a:fillRef>
        <a:effectRef idx="1">
          <a:scrgbClr r="0" g="0" b="0"/>
        </a:effectRef>
        <a:fontRef idx="minor"/>
      </dsp:style>
    </dsp:sp>
    <dsp:sp modelId="{D7CF1F97-C3BC-BF4B-9E23-0F7D5A9E2531}">
      <dsp:nvSpPr>
        <dsp:cNvPr id="0" name=""/>
        <dsp:cNvSpPr/>
      </dsp:nvSpPr>
      <dsp:spPr>
        <a:xfrm>
          <a:off x="0" y="1268241"/>
          <a:ext cx="7382677" cy="1152947"/>
        </a:xfrm>
        <a:prstGeom prst="roundRect">
          <a:avLst>
            <a:gd name="adj" fmla="val 10000"/>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Including CSE in national curriculum</a:t>
          </a:r>
          <a:endParaRPr lang="en-US" sz="2900" kern="1200" dirty="0"/>
        </a:p>
      </dsp:txBody>
      <dsp:txXfrm>
        <a:off x="1591830" y="1268241"/>
        <a:ext cx="5790846" cy="1152947"/>
      </dsp:txXfrm>
    </dsp:sp>
    <dsp:sp modelId="{613365B7-038E-3F4D-8419-E458E8B28DF5}">
      <dsp:nvSpPr>
        <dsp:cNvPr id="0" name=""/>
        <dsp:cNvSpPr/>
      </dsp:nvSpPr>
      <dsp:spPr>
        <a:xfrm>
          <a:off x="115294" y="1383536"/>
          <a:ext cx="1476535" cy="922357"/>
        </a:xfrm>
        <a:prstGeom prst="roundRect">
          <a:avLst>
            <a:gd name="adj" fmla="val 10000"/>
          </a:avLst>
        </a:prstGeom>
        <a:blipFill>
          <a:blip xmlns:r="http://schemas.openxmlformats.org/officeDocument/2006/relationships" r:embed="rId2" cstate="email">
            <a:extLst>
              <a:ext uri="{28A0092B-C50C-407E-A947-70E740481C1C}">
                <a14:useLocalDpi xmlns:a14="http://schemas.microsoft.com/office/drawing/2010/main" val="0"/>
              </a:ext>
            </a:extLst>
          </a:blip>
          <a:srcRect/>
          <a:stretch>
            <a:fillRect t="-9000" b="-9000"/>
          </a:stretch>
        </a:blipFill>
        <a:ln w="12700" cap="flat" cmpd="sng" algn="ctr">
          <a:solidFill>
            <a:schemeClr val="lt1">
              <a:hueOff val="0"/>
              <a:satOff val="0"/>
              <a:lumOff val="0"/>
              <a:alphaOff val="0"/>
            </a:schemeClr>
          </a:solidFill>
          <a:prstDash val="solid"/>
        </a:ln>
        <a:effectLst>
          <a:outerShdw blurRad="63500" dist="12700" dir="5400000" sx="102000" sy="102000" rotWithShape="0">
            <a:srgbClr val="000000">
              <a:alpha val="32000"/>
            </a:srgbClr>
          </a:outerShdw>
        </a:effectLst>
      </dsp:spPr>
      <dsp:style>
        <a:lnRef idx="1">
          <a:scrgbClr r="0" g="0" b="0"/>
        </a:lnRef>
        <a:fillRef idx="1">
          <a:scrgbClr r="0" g="0" b="0"/>
        </a:fillRef>
        <a:effectRef idx="1">
          <a:scrgbClr r="0" g="0" b="0"/>
        </a:effectRef>
        <a:fontRef idx="minor"/>
      </dsp:style>
    </dsp:sp>
    <dsp:sp modelId="{D6C721AF-49A3-9142-8C9B-F35C6DBC1A4A}">
      <dsp:nvSpPr>
        <dsp:cNvPr id="0" name=""/>
        <dsp:cNvSpPr/>
      </dsp:nvSpPr>
      <dsp:spPr>
        <a:xfrm>
          <a:off x="0" y="2536483"/>
          <a:ext cx="7382677" cy="1152947"/>
        </a:xfrm>
        <a:prstGeom prst="roundRect">
          <a:avLst>
            <a:gd name="adj" fmla="val 10000"/>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National guidelines for youth-friendly services</a:t>
          </a:r>
          <a:endParaRPr lang="en-US" sz="2900" kern="1200" dirty="0"/>
        </a:p>
      </dsp:txBody>
      <dsp:txXfrm>
        <a:off x="1591830" y="2536483"/>
        <a:ext cx="5790846" cy="1152947"/>
      </dsp:txXfrm>
    </dsp:sp>
    <dsp:sp modelId="{C8EFD99C-8FE1-3146-9170-FD176F2CAA85}">
      <dsp:nvSpPr>
        <dsp:cNvPr id="0" name=""/>
        <dsp:cNvSpPr/>
      </dsp:nvSpPr>
      <dsp:spPr>
        <a:xfrm>
          <a:off x="115294" y="2651778"/>
          <a:ext cx="1476535" cy="922357"/>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a:ln w="12700" cap="flat" cmpd="sng" algn="ctr">
          <a:solidFill>
            <a:schemeClr val="lt1">
              <a:hueOff val="0"/>
              <a:satOff val="0"/>
              <a:lumOff val="0"/>
              <a:alphaOff val="0"/>
            </a:schemeClr>
          </a:solidFill>
          <a:prstDash val="solid"/>
        </a:ln>
        <a:effectLst>
          <a:outerShdw blurRad="63500" dist="12700" dir="5400000" sx="102000" sy="102000" rotWithShape="0">
            <a:srgbClr val="000000">
              <a:alpha val="32000"/>
            </a:srgbClr>
          </a:outerShdw>
        </a:effectLst>
      </dsp:spPr>
      <dsp:style>
        <a:lnRef idx="1">
          <a:scrgbClr r="0" g="0" b="0"/>
        </a:lnRef>
        <a:fillRef idx="1">
          <a:scrgbClr r="0" g="0" b="0"/>
        </a:fillRef>
        <a:effectRef idx="1">
          <a:scrgbClr r="0" g="0" b="0"/>
        </a:effectRef>
        <a:fontRef idx="minor"/>
      </dsp:style>
    </dsp:sp>
    <dsp:sp modelId="{DFB7335B-FD7B-A442-82C0-DA3D5632BAA7}">
      <dsp:nvSpPr>
        <dsp:cNvPr id="0" name=""/>
        <dsp:cNvSpPr/>
      </dsp:nvSpPr>
      <dsp:spPr>
        <a:xfrm>
          <a:off x="0" y="3804725"/>
          <a:ext cx="7382677" cy="1152947"/>
        </a:xfrm>
        <a:prstGeom prst="roundRect">
          <a:avLst>
            <a:gd name="adj" fmla="val 10000"/>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Multi-sectoral approach to youth policy including  SRH </a:t>
          </a:r>
          <a:endParaRPr lang="en-US" sz="2900" kern="1200" dirty="0"/>
        </a:p>
      </dsp:txBody>
      <dsp:txXfrm>
        <a:off x="1591830" y="3804725"/>
        <a:ext cx="5790846" cy="1152947"/>
      </dsp:txXfrm>
    </dsp:sp>
    <dsp:sp modelId="{6FF19EE7-603D-5A47-B5C2-066142748401}">
      <dsp:nvSpPr>
        <dsp:cNvPr id="0" name=""/>
        <dsp:cNvSpPr/>
      </dsp:nvSpPr>
      <dsp:spPr>
        <a:xfrm>
          <a:off x="115294" y="3920020"/>
          <a:ext cx="1476535" cy="922357"/>
        </a:xfrm>
        <a:prstGeom prst="roundRect">
          <a:avLst>
            <a:gd name="adj" fmla="val 10000"/>
          </a:avLst>
        </a:prstGeom>
        <a:blipFill>
          <a:blip xmlns:r="http://schemas.openxmlformats.org/officeDocument/2006/relationships" r:embed="rId4" cstate="email">
            <a:extLst>
              <a:ext uri="{28A0092B-C50C-407E-A947-70E740481C1C}">
                <a14:useLocalDpi xmlns:a14="http://schemas.microsoft.com/office/drawing/2010/main" val="0"/>
              </a:ext>
            </a:extLst>
          </a:blip>
          <a:srcRect/>
          <a:stretch>
            <a:fillRect t="-6000" b="-6000"/>
          </a:stretch>
        </a:blipFill>
        <a:ln w="12700" cap="flat" cmpd="sng" algn="ctr">
          <a:solidFill>
            <a:schemeClr val="lt1">
              <a:hueOff val="0"/>
              <a:satOff val="0"/>
              <a:lumOff val="0"/>
              <a:alphaOff val="0"/>
            </a:schemeClr>
          </a:solidFill>
          <a:prstDash val="solid"/>
        </a:ln>
        <a:effectLst>
          <a:outerShdw blurRad="63500" dist="12700" dir="5400000" sx="102000" sy="102000" rotWithShape="0">
            <a:srgbClr val="000000">
              <a:alpha val="32000"/>
            </a:srgbClr>
          </a:outerShdw>
        </a:effectLst>
      </dsp:spPr>
      <dsp:style>
        <a:lnRef idx="1">
          <a:scrgbClr r="0" g="0" b="0"/>
        </a:lnRef>
        <a:fillRef idx="1">
          <a:scrgbClr r="0" g="0" b="0"/>
        </a:fillRef>
        <a:effectRef idx="1">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51741-A255-BF4E-804B-0BCC0C2EBD7A}">
      <dsp:nvSpPr>
        <dsp:cNvPr id="0" name=""/>
        <dsp:cNvSpPr/>
      </dsp:nvSpPr>
      <dsp:spPr>
        <a:xfrm>
          <a:off x="258003" y="271484"/>
          <a:ext cx="7183288" cy="799364"/>
        </a:xfrm>
        <a:prstGeom prst="roundRect">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dirty="0" smtClean="0">
              <a:effectLst/>
            </a:rPr>
            <a:t>Integrated approach</a:t>
          </a:r>
          <a:endParaRPr lang="en-US" sz="2800" kern="1200" dirty="0">
            <a:effectLst/>
          </a:endParaRPr>
        </a:p>
      </dsp:txBody>
      <dsp:txXfrm>
        <a:off x="297025" y="310506"/>
        <a:ext cx="7105244" cy="721320"/>
      </dsp:txXfrm>
    </dsp:sp>
    <dsp:sp modelId="{83A7717F-D4D3-BE4C-A82A-75AC78B9A6D4}">
      <dsp:nvSpPr>
        <dsp:cNvPr id="0" name=""/>
        <dsp:cNvSpPr/>
      </dsp:nvSpPr>
      <dsp:spPr>
        <a:xfrm>
          <a:off x="258003" y="1258048"/>
          <a:ext cx="7183288" cy="799364"/>
        </a:xfrm>
        <a:prstGeom prst="roundRect">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dirty="0" smtClean="0">
              <a:effectLst/>
            </a:rPr>
            <a:t>Developed by youth or with youth input</a:t>
          </a:r>
          <a:endParaRPr lang="en-US" sz="2800" kern="1200" dirty="0">
            <a:effectLst/>
          </a:endParaRPr>
        </a:p>
      </dsp:txBody>
      <dsp:txXfrm>
        <a:off x="297025" y="1297070"/>
        <a:ext cx="7105244" cy="721320"/>
      </dsp:txXfrm>
    </dsp:sp>
    <dsp:sp modelId="{101D1539-0ABA-1942-A7B0-48F3FF6C5340}">
      <dsp:nvSpPr>
        <dsp:cNvPr id="0" name=""/>
        <dsp:cNvSpPr/>
      </dsp:nvSpPr>
      <dsp:spPr>
        <a:xfrm>
          <a:off x="258003" y="2244613"/>
          <a:ext cx="7183288" cy="799364"/>
        </a:xfrm>
        <a:prstGeom prst="roundRect">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dirty="0" smtClean="0">
              <a:effectLst/>
            </a:rPr>
            <a:t>Focus on skill building and mentorship</a:t>
          </a:r>
          <a:endParaRPr lang="en-US" sz="2800" kern="1200" dirty="0">
            <a:effectLst/>
          </a:endParaRPr>
        </a:p>
      </dsp:txBody>
      <dsp:txXfrm>
        <a:off x="297025" y="2283635"/>
        <a:ext cx="7105244" cy="721320"/>
      </dsp:txXfrm>
    </dsp:sp>
    <dsp:sp modelId="{50DFD06C-1A16-414C-8B51-0FED1B4B9D70}">
      <dsp:nvSpPr>
        <dsp:cNvPr id="0" name=""/>
        <dsp:cNvSpPr/>
      </dsp:nvSpPr>
      <dsp:spPr>
        <a:xfrm>
          <a:off x="258003" y="3231177"/>
          <a:ext cx="7183288" cy="799364"/>
        </a:xfrm>
        <a:prstGeom prst="roundRect">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dirty="0" smtClean="0">
              <a:effectLst/>
            </a:rPr>
            <a:t>Youth-friendly and  community based</a:t>
          </a:r>
          <a:endParaRPr lang="en-US" sz="2800" kern="1200" dirty="0">
            <a:effectLst/>
          </a:endParaRPr>
        </a:p>
      </dsp:txBody>
      <dsp:txXfrm>
        <a:off x="297025" y="3270199"/>
        <a:ext cx="7105244" cy="721320"/>
      </dsp:txXfrm>
    </dsp:sp>
    <dsp:sp modelId="{5F11711C-0EF3-B048-A1E8-63C514C876A9}">
      <dsp:nvSpPr>
        <dsp:cNvPr id="0" name=""/>
        <dsp:cNvSpPr/>
      </dsp:nvSpPr>
      <dsp:spPr>
        <a:xfrm>
          <a:off x="258003" y="4217742"/>
          <a:ext cx="7183288" cy="799364"/>
        </a:xfrm>
        <a:prstGeom prst="roundRect">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dirty="0" smtClean="0">
              <a:effectLst/>
            </a:rPr>
            <a:t>Make use of new media</a:t>
          </a:r>
          <a:endParaRPr lang="en-US" sz="2800" kern="1200" dirty="0">
            <a:effectLst/>
          </a:endParaRPr>
        </a:p>
      </dsp:txBody>
      <dsp:txXfrm>
        <a:off x="297025" y="4256764"/>
        <a:ext cx="7105244" cy="7213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5B486E-A5BD-1541-9D74-E3EADA7ABA83}">
      <dsp:nvSpPr>
        <dsp:cNvPr id="0" name=""/>
        <dsp:cNvSpPr/>
      </dsp:nvSpPr>
      <dsp:spPr>
        <a:xfrm>
          <a:off x="137" y="217098"/>
          <a:ext cx="3088461" cy="907894"/>
        </a:xfrm>
        <a:prstGeom prst="rect">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dirty="0" smtClean="0"/>
            <a:t>Job creation</a:t>
          </a:r>
          <a:endParaRPr lang="en-US" sz="2100" kern="1200" dirty="0"/>
        </a:p>
      </dsp:txBody>
      <dsp:txXfrm>
        <a:off x="137" y="217098"/>
        <a:ext cx="3088461" cy="907894"/>
      </dsp:txXfrm>
    </dsp:sp>
    <dsp:sp modelId="{E9B325A2-3C06-AC48-854B-F76169173D38}">
      <dsp:nvSpPr>
        <dsp:cNvPr id="0" name=""/>
        <dsp:cNvSpPr/>
      </dsp:nvSpPr>
      <dsp:spPr>
        <a:xfrm>
          <a:off x="3362980" y="217098"/>
          <a:ext cx="3088461" cy="907894"/>
        </a:xfrm>
        <a:prstGeom prst="rect">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dirty="0" smtClean="0"/>
            <a:t>Mentorship and skill building</a:t>
          </a:r>
          <a:endParaRPr lang="en-US" sz="2100" kern="1200" dirty="0"/>
        </a:p>
      </dsp:txBody>
      <dsp:txXfrm>
        <a:off x="3362980" y="217098"/>
        <a:ext cx="3088461" cy="907894"/>
      </dsp:txXfrm>
    </dsp:sp>
    <dsp:sp modelId="{D4CDF694-D8F8-CE49-8B04-59216391FDD2}">
      <dsp:nvSpPr>
        <dsp:cNvPr id="0" name=""/>
        <dsp:cNvSpPr/>
      </dsp:nvSpPr>
      <dsp:spPr>
        <a:xfrm>
          <a:off x="137" y="1399373"/>
          <a:ext cx="3088461" cy="907894"/>
        </a:xfrm>
        <a:prstGeom prst="rect">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dirty="0" smtClean="0"/>
            <a:t>Full access to SRH services</a:t>
          </a:r>
          <a:endParaRPr lang="en-US" sz="2100" kern="1200" dirty="0"/>
        </a:p>
      </dsp:txBody>
      <dsp:txXfrm>
        <a:off x="137" y="1399373"/>
        <a:ext cx="3088461" cy="907894"/>
      </dsp:txXfrm>
    </dsp:sp>
    <dsp:sp modelId="{2C97BF2B-6F52-2C45-A41F-8F08D39AC238}">
      <dsp:nvSpPr>
        <dsp:cNvPr id="0" name=""/>
        <dsp:cNvSpPr/>
      </dsp:nvSpPr>
      <dsp:spPr>
        <a:xfrm>
          <a:off x="3362980" y="1399373"/>
          <a:ext cx="3088461" cy="907894"/>
        </a:xfrm>
        <a:prstGeom prst="rect">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dirty="0" smtClean="0"/>
            <a:t>Supporting the youth to make positive choices</a:t>
          </a:r>
          <a:endParaRPr lang="en-US" sz="2100" kern="1200" dirty="0"/>
        </a:p>
      </dsp:txBody>
      <dsp:txXfrm>
        <a:off x="3362980" y="1399373"/>
        <a:ext cx="3088461" cy="90789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E3D7E4-6012-8E49-B467-D65DA0AEE74F}" type="datetimeFigureOut">
              <a:rPr lang="en-US" smtClean="0"/>
              <a:t>11/21/2013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592B76-552F-034C-B2D7-F905F0D84D18}" type="slidenum">
              <a:rPr lang="en-US" smtClean="0"/>
              <a:t>‹#›</a:t>
            </a:fld>
            <a:endParaRPr lang="en-US"/>
          </a:p>
        </p:txBody>
      </p:sp>
    </p:spTree>
    <p:extLst>
      <p:ext uri="{BB962C8B-B14F-4D97-AF65-F5344CB8AC3E}">
        <p14:creationId xmlns:p14="http://schemas.microsoft.com/office/powerpoint/2010/main" val="394433348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Young people make up the majority of the world’s population</a:t>
            </a:r>
            <a:r>
              <a:rPr lang="en-US" sz="1200" u="none" kern="1200" dirty="0" smtClean="0">
                <a:solidFill>
                  <a:schemeClr val="tx1"/>
                </a:solidFill>
                <a:effectLst/>
                <a:latin typeface="+mn-lt"/>
                <a:ea typeface="+mn-ea"/>
                <a:cs typeface="+mn-cs"/>
              </a:rPr>
              <a:t>, </a:t>
            </a:r>
            <a:r>
              <a:rPr lang="en-US" sz="1200" u="none" kern="1200" dirty="0" smtClean="0">
                <a:solidFill>
                  <a:schemeClr val="tx1"/>
                </a:solidFill>
                <a:effectLst/>
                <a:latin typeface="+mn-lt"/>
                <a:ea typeface="+mn-ea"/>
                <a:cs typeface="+mn-cs"/>
              </a:rPr>
              <a:t>with about </a:t>
            </a:r>
            <a:r>
              <a:rPr lang="en-US" sz="1200" kern="1200" dirty="0" smtClean="0">
                <a:solidFill>
                  <a:schemeClr val="tx1"/>
                </a:solidFill>
                <a:effectLst/>
                <a:latin typeface="+mn-lt"/>
                <a:ea typeface="+mn-ea"/>
                <a:cs typeface="+mn-cs"/>
              </a:rPr>
              <a:t>50% of the world being under the age of 25. </a:t>
            </a:r>
            <a:r>
              <a:rPr lang="en-US" sz="1200" kern="1200" dirty="0" smtClean="0">
                <a:solidFill>
                  <a:schemeClr val="tx1"/>
                </a:solidFill>
                <a:effectLst/>
                <a:latin typeface="+mn-lt"/>
                <a:ea typeface="+mn-ea"/>
                <a:cs typeface="+mn-cs"/>
              </a:rPr>
              <a:t>Policies affecting </a:t>
            </a:r>
            <a:r>
              <a:rPr lang="en-US" sz="1200" kern="1200" dirty="0" smtClean="0">
                <a:solidFill>
                  <a:schemeClr val="tx1"/>
                </a:solidFill>
                <a:effectLst/>
                <a:latin typeface="+mn-lt"/>
                <a:ea typeface="+mn-ea"/>
                <a:cs typeface="+mn-cs"/>
              </a:rPr>
              <a:t>the youth right now </a:t>
            </a:r>
            <a:r>
              <a:rPr lang="en-US" sz="1200" kern="1200" dirty="0" smtClean="0">
                <a:solidFill>
                  <a:schemeClr val="tx1"/>
                </a:solidFill>
                <a:effectLst/>
                <a:latin typeface="+mn-lt"/>
                <a:ea typeface="+mn-ea"/>
                <a:cs typeface="+mn-cs"/>
              </a:rPr>
              <a:t>are </a:t>
            </a:r>
            <a:r>
              <a:rPr lang="en-US" sz="1200" kern="1200" dirty="0" smtClean="0">
                <a:solidFill>
                  <a:schemeClr val="tx1"/>
                </a:solidFill>
                <a:effectLst/>
                <a:latin typeface="+mn-lt"/>
                <a:ea typeface="+mn-ea"/>
                <a:cs typeface="+mn-cs"/>
              </a:rPr>
              <a:t>affecting tomorrow’s Africa.  Africa’s young population constitutes its greatest asset. It holds the potential for Africa’s renaissance.  However, as we look at the great potential that is in this young population, of which I am a proud member, it is important that our needs be considered</a:t>
            </a:r>
            <a:r>
              <a:rPr lang="en-US" sz="1200" u="none"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especially our Sexual and Reproductive Health or SRH needs. Successful policy is one that considers the voice of those affected directly by the policy. Therefore, it is an honor to be here representing the youth and giv</a:t>
            </a:r>
            <a:r>
              <a:rPr lang="en-US" sz="1200" u="none" kern="1200" dirty="0" smtClean="0">
                <a:solidFill>
                  <a:schemeClr val="tx1"/>
                </a:solidFill>
                <a:effectLst/>
                <a:latin typeface="+mn-lt"/>
                <a:ea typeface="+mn-ea"/>
                <a:cs typeface="+mn-cs"/>
              </a:rPr>
              <a:t>ing</a:t>
            </a:r>
            <a:r>
              <a:rPr lang="en-US" sz="1200" kern="1200" dirty="0" smtClean="0">
                <a:solidFill>
                  <a:schemeClr val="tx1"/>
                </a:solidFill>
                <a:effectLst/>
                <a:latin typeface="+mn-lt"/>
                <a:ea typeface="+mn-ea"/>
                <a:cs typeface="+mn-cs"/>
              </a:rPr>
              <a:t> a youth </a:t>
            </a:r>
            <a:r>
              <a:rPr lang="en-US" sz="1200" kern="1200" dirty="0" smtClean="0">
                <a:solidFill>
                  <a:schemeClr val="tx1"/>
                </a:solidFill>
                <a:effectLst/>
                <a:latin typeface="+mn-lt"/>
                <a:ea typeface="+mn-ea"/>
                <a:cs typeface="+mn-cs"/>
              </a:rPr>
              <a:t>perspective </a:t>
            </a:r>
            <a:r>
              <a:rPr lang="en-US" sz="1200" kern="1200" dirty="0" smtClean="0">
                <a:solidFill>
                  <a:schemeClr val="tx1"/>
                </a:solidFill>
                <a:effectLst/>
                <a:latin typeface="+mn-lt"/>
                <a:ea typeface="+mn-ea"/>
                <a:cs typeface="+mn-cs"/>
              </a:rPr>
              <a:t>on how to best address the SRH needs of Africa’s young </a:t>
            </a:r>
            <a:r>
              <a:rPr lang="en-US" sz="1200" kern="1200" dirty="0" smtClean="0">
                <a:solidFill>
                  <a:schemeClr val="tx1"/>
                </a:solidFill>
                <a:effectLst/>
                <a:latin typeface="+mn-lt"/>
                <a:ea typeface="+mn-ea"/>
                <a:cs typeface="+mn-cs"/>
              </a:rPr>
              <a:t>people.</a:t>
            </a:r>
            <a:endParaRPr lang="en-US" dirty="0"/>
          </a:p>
        </p:txBody>
      </p:sp>
      <p:sp>
        <p:nvSpPr>
          <p:cNvPr id="4" name="Slide Number Placeholder 3"/>
          <p:cNvSpPr>
            <a:spLocks noGrp="1"/>
          </p:cNvSpPr>
          <p:nvPr>
            <p:ph type="sldNum" sz="quarter" idx="10"/>
          </p:nvPr>
        </p:nvSpPr>
        <p:spPr/>
        <p:txBody>
          <a:bodyPr/>
          <a:lstStyle/>
          <a:p>
            <a:fld id="{63592B76-552F-034C-B2D7-F905F0D84D18}" type="slidenum">
              <a:rPr lang="en-US" smtClean="0"/>
              <a:t>1</a:t>
            </a:fld>
            <a:endParaRPr lang="en-US"/>
          </a:p>
        </p:txBody>
      </p:sp>
    </p:spTree>
    <p:extLst>
      <p:ext uri="{BB962C8B-B14F-4D97-AF65-F5344CB8AC3E}">
        <p14:creationId xmlns:p14="http://schemas.microsoft.com/office/powerpoint/2010/main" val="2528557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As policy is being drafted, we must remember it is both for the youth now, some of whom are already young parents, and the youth transitioning into adulthood. When you ask a young person what is the main challenge they face right now, most will answer unemployment. There is a huge need for job creation. Young people are full of energy and full of dreams, ambitions and goals. Truly investing in the youth means making it a reality that those goals can be achieved. A critical part of  that is the responding to our SRH needs and providing youth with the skill</a:t>
            </a:r>
            <a:r>
              <a:rPr lang="en-US" sz="1200" kern="1200" baseline="0" dirty="0" smtClean="0">
                <a:solidFill>
                  <a:schemeClr val="tx1"/>
                </a:solidFill>
                <a:effectLst/>
                <a:latin typeface="+mn-lt"/>
                <a:ea typeface="+mn-ea"/>
                <a:cs typeface="+mn-cs"/>
              </a:rPr>
              <a:t> </a:t>
            </a:r>
            <a:r>
              <a:rPr lang="en-US" sz="1200" kern="1200" baseline="0" smtClean="0">
                <a:solidFill>
                  <a:schemeClr val="tx1"/>
                </a:solidFill>
                <a:effectLst/>
                <a:latin typeface="+mn-lt"/>
                <a:ea typeface="+mn-ea"/>
                <a:cs typeface="+mn-cs"/>
              </a:rPr>
              <a:t>and </a:t>
            </a:r>
            <a:r>
              <a:rPr lang="en-US" sz="1200" kern="1200" baseline="0" smtClean="0">
                <a:solidFill>
                  <a:schemeClr val="tx1"/>
                </a:solidFill>
                <a:effectLst/>
                <a:latin typeface="+mn-lt"/>
                <a:ea typeface="+mn-ea"/>
                <a:cs typeface="+mn-cs"/>
              </a:rPr>
              <a:t>mentorship</a:t>
            </a:r>
            <a:r>
              <a:rPr lang="en-US" sz="1200" kern="120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to avoid the consequences of unintended pregnancies. We need to be granted FULL ACCESS to family planning and SRH services. I</a:t>
            </a:r>
            <a:r>
              <a:rPr lang="en-US" sz="1200" kern="1200" baseline="0" dirty="0" smtClean="0">
                <a:solidFill>
                  <a:schemeClr val="tx1"/>
                </a:solidFill>
                <a:effectLst/>
                <a:latin typeface="+mn-lt"/>
                <a:ea typeface="+mn-ea"/>
                <a:cs typeface="+mn-cs"/>
              </a:rPr>
              <a:t>f they are supported to make positive choices</a:t>
            </a:r>
            <a:r>
              <a:rPr lang="en-US" sz="1200" kern="1200" dirty="0" smtClean="0">
                <a:solidFill>
                  <a:schemeClr val="tx1"/>
                </a:solidFill>
                <a:effectLst/>
                <a:latin typeface="+mn-lt"/>
                <a:ea typeface="+mn-ea"/>
                <a:cs typeface="+mn-cs"/>
              </a:rPr>
              <a:t>, the youth of Africa today can contribute to development in our countries in unprecedented ways. Thank you for your attention, and I look forward to hearing your discussion.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3592B76-552F-034C-B2D7-F905F0D84D18}" type="slidenum">
              <a:rPr lang="en-US" smtClean="0"/>
              <a:t>10</a:t>
            </a:fld>
            <a:endParaRPr lang="en-US"/>
          </a:p>
        </p:txBody>
      </p:sp>
    </p:spTree>
    <p:extLst>
      <p:ext uri="{BB962C8B-B14F-4D97-AF65-F5344CB8AC3E}">
        <p14:creationId xmlns:p14="http://schemas.microsoft.com/office/powerpoint/2010/main" val="1125790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 am just 19. While I do not have as much education and experience</a:t>
            </a:r>
            <a:r>
              <a:rPr lang="en-US" sz="1200" u="none" kern="1200" dirty="0" smtClean="0">
                <a:solidFill>
                  <a:schemeClr val="tx1"/>
                </a:solidFill>
                <a:effectLst/>
                <a:latin typeface="+mn-lt"/>
                <a:ea typeface="+mn-ea"/>
                <a:cs typeface="+mn-cs"/>
              </a:rPr>
              <a:t> as many in my audience</a:t>
            </a:r>
            <a:r>
              <a:rPr lang="en-US" sz="1200" kern="1200" dirty="0" smtClean="0">
                <a:solidFill>
                  <a:schemeClr val="tx1"/>
                </a:solidFill>
                <a:effectLst/>
                <a:latin typeface="+mn-lt"/>
                <a:ea typeface="+mn-ea"/>
                <a:cs typeface="+mn-cs"/>
              </a:rPr>
              <a:t>, in the 19 years I have lived, I have seen what a difference full access to Reproductive health information and preventive services can make. We are living in a rapidly changing world, and I am experiencing it as a young woman</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going into adulthood. Like many girls in Rwanda, I went through a class that covered reproductive health. While we were taught how babies are </a:t>
            </a:r>
            <a:r>
              <a:rPr lang="en-US" sz="1200" kern="1200" dirty="0" smtClean="0">
                <a:solidFill>
                  <a:schemeClr val="tx1"/>
                </a:solidFill>
                <a:effectLst/>
                <a:latin typeface="+mn-lt"/>
                <a:ea typeface="+mn-ea"/>
                <a:cs typeface="+mn-cs"/>
              </a:rPr>
              <a:t>made </a:t>
            </a:r>
            <a:r>
              <a:rPr lang="en-US" sz="1200" kern="1200" dirty="0" smtClean="0">
                <a:solidFill>
                  <a:schemeClr val="tx1"/>
                </a:solidFill>
                <a:effectLst/>
                <a:latin typeface="+mn-lt"/>
                <a:ea typeface="+mn-ea"/>
                <a:cs typeface="+mn-cs"/>
              </a:rPr>
              <a:t>and the advantages of family planning, the methods of FP and where to get services were left out of the class. </a:t>
            </a:r>
            <a:r>
              <a:rPr lang="en-US" sz="1200" u="none" kern="1200" dirty="0" smtClean="0">
                <a:solidFill>
                  <a:schemeClr val="tx1"/>
                </a:solidFill>
                <a:effectLst/>
                <a:latin typeface="+mn-lt"/>
                <a:ea typeface="+mn-ea"/>
                <a:cs typeface="+mn-cs"/>
              </a:rPr>
              <a:t>The class did not teach us life skills – it was just another quiz to pass or fail. </a:t>
            </a:r>
            <a:r>
              <a:rPr lang="en-US" sz="1200" kern="1200" dirty="0" smtClean="0">
                <a:solidFill>
                  <a:schemeClr val="tx1"/>
                </a:solidFill>
                <a:effectLst/>
                <a:latin typeface="+mn-lt"/>
                <a:ea typeface="+mn-ea"/>
                <a:cs typeface="+mn-cs"/>
              </a:rPr>
              <a:t>In a society where talking about sex is taboo, that class was probably the only discussion many of my peers would have for a long time. </a:t>
            </a: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on the other hand, was blessed with a </a:t>
            </a:r>
            <a:r>
              <a:rPr lang="en-US" sz="1200" u="none" kern="1200" dirty="0" smtClean="0">
                <a:solidFill>
                  <a:schemeClr val="tx1"/>
                </a:solidFill>
                <a:effectLst/>
                <a:latin typeface="+mn-lt"/>
                <a:ea typeface="+mn-ea"/>
                <a:cs typeface="+mn-cs"/>
              </a:rPr>
              <a:t>mother who knew quite a lot on RH and was very open with answering my questions as well as providing me with booklets full of answers to the questions I dared not ask. Still I watched two of my childhood friends struggle with unintended pregnancy and miss out on educational opportunities. We were told to use condoms by billboards on roads, However we did not know where to get them</a:t>
            </a:r>
            <a:r>
              <a:rPr lang="en-US" sz="1200" i="1" u="none" kern="1200" dirty="0" smtClean="0">
                <a:solidFill>
                  <a:schemeClr val="tx1"/>
                </a:solidFill>
                <a:effectLst/>
                <a:latin typeface="+mn-lt"/>
                <a:ea typeface="+mn-ea"/>
                <a:cs typeface="+mn-cs"/>
              </a:rPr>
              <a:t> </a:t>
            </a:r>
            <a:r>
              <a:rPr lang="en-US" sz="1200" u="none" kern="1200" dirty="0" smtClean="0">
                <a:solidFill>
                  <a:schemeClr val="tx1"/>
                </a:solidFill>
                <a:effectLst/>
                <a:latin typeface="+mn-lt"/>
                <a:ea typeface="+mn-ea"/>
                <a:cs typeface="+mn-cs"/>
              </a:rPr>
              <a:t>and would have been too embarrassed to buy some from the store. After all, the store was run, by your uncle, a friend of your mom or a church acquaintance. </a:t>
            </a:r>
            <a:endParaRPr lang="en-US" u="none" dirty="0"/>
          </a:p>
        </p:txBody>
      </p:sp>
      <p:sp>
        <p:nvSpPr>
          <p:cNvPr id="4" name="Slide Number Placeholder 3"/>
          <p:cNvSpPr>
            <a:spLocks noGrp="1"/>
          </p:cNvSpPr>
          <p:nvPr>
            <p:ph type="sldNum" sz="quarter" idx="10"/>
          </p:nvPr>
        </p:nvSpPr>
        <p:spPr/>
        <p:txBody>
          <a:bodyPr/>
          <a:lstStyle/>
          <a:p>
            <a:fld id="{63592B76-552F-034C-B2D7-F905F0D84D18}" type="slidenum">
              <a:rPr lang="en-US" smtClean="0"/>
              <a:t>2</a:t>
            </a:fld>
            <a:endParaRPr lang="en-US"/>
          </a:p>
        </p:txBody>
      </p:sp>
    </p:spTree>
    <p:extLst>
      <p:ext uri="{BB962C8B-B14F-4D97-AF65-F5344CB8AC3E}">
        <p14:creationId xmlns:p14="http://schemas.microsoft.com/office/powerpoint/2010/main" val="2692877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Currently, Unintended Pregnancies affect the African Youth on a large scale and they are the most visible consequence of unmet SRH needs. 20,000 girls give birth every day in developing countries, and many of these pregnancies are unintended. There are 70,000 adolescent deaths annually from complications from pregnancy, childbirth and 3.2 million unsafe abortions happen among adolescents each year. </a:t>
            </a:r>
            <a:endParaRPr lang="en-US" dirty="0" smtClean="0"/>
          </a:p>
          <a:p>
            <a:endParaRPr lang="en-US" dirty="0" smtClean="0"/>
          </a:p>
          <a:p>
            <a:r>
              <a:rPr lang="en-US" dirty="0" smtClean="0"/>
              <a:t>It is imperative to our success as young people and that of our nations that this problem be addressed. </a:t>
            </a:r>
          </a:p>
        </p:txBody>
      </p:sp>
      <p:sp>
        <p:nvSpPr>
          <p:cNvPr id="4" name="Slide Number Placeholder 3"/>
          <p:cNvSpPr>
            <a:spLocks noGrp="1"/>
          </p:cNvSpPr>
          <p:nvPr>
            <p:ph type="sldNum" sz="quarter" idx="10"/>
          </p:nvPr>
        </p:nvSpPr>
        <p:spPr/>
        <p:txBody>
          <a:bodyPr/>
          <a:lstStyle/>
          <a:p>
            <a:fld id="{63592B76-552F-034C-B2D7-F905F0D84D18}" type="slidenum">
              <a:rPr lang="en-US" smtClean="0"/>
              <a:t>3</a:t>
            </a:fld>
            <a:endParaRPr lang="en-US"/>
          </a:p>
        </p:txBody>
      </p:sp>
    </p:spTree>
    <p:extLst>
      <p:ext uri="{BB962C8B-B14F-4D97-AF65-F5344CB8AC3E}">
        <p14:creationId xmlns:p14="http://schemas.microsoft.com/office/powerpoint/2010/main" val="1613635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Unintended pregnancies are the root of many young people’s unfulfilled potential and missed opportunities. Here </a:t>
            </a:r>
            <a:r>
              <a:rPr lang="en-US" baseline="0" dirty="0" smtClean="0"/>
              <a:t>on </a:t>
            </a:r>
            <a:r>
              <a:rPr lang="en-US" baseline="0" dirty="0" smtClean="0"/>
              <a:t>the slide I have listed some of the leading causes of Unintended Pregnancy. A few of these are directly within your power to change, to cite some: Lack of access to education and SRH services, National Policies that restrict access to contraception and underinvestment in adolescent girl’s human capital. In my personal experience, the power of a dream and the hope in a bright future, and the belief that those can be attained, are very powerful preventive tools. They stand behind a young person’s ability to make smart choices regarding their reproductive health. A recent UNFPA publication makes the same argument, stating that “Girls who lack choices and opportunities in life, who have limited or no access to SRH… are most likely to become </a:t>
            </a:r>
            <a:r>
              <a:rPr lang="en-US" baseline="0" dirty="0" smtClean="0"/>
              <a:t>pregnant.” </a:t>
            </a:r>
            <a:endParaRPr lang="en-US" baseline="0" dirty="0" smtClean="0"/>
          </a:p>
        </p:txBody>
      </p:sp>
      <p:sp>
        <p:nvSpPr>
          <p:cNvPr id="4" name="Slide Number Placeholder 3"/>
          <p:cNvSpPr>
            <a:spLocks noGrp="1"/>
          </p:cNvSpPr>
          <p:nvPr>
            <p:ph type="sldNum" sz="quarter" idx="10"/>
          </p:nvPr>
        </p:nvSpPr>
        <p:spPr/>
        <p:txBody>
          <a:bodyPr/>
          <a:lstStyle/>
          <a:p>
            <a:fld id="{63592B76-552F-034C-B2D7-F905F0D84D18}" type="slidenum">
              <a:rPr lang="en-US" smtClean="0"/>
              <a:t>4</a:t>
            </a:fld>
            <a:endParaRPr lang="en-US"/>
          </a:p>
        </p:txBody>
      </p:sp>
    </p:spTree>
    <p:extLst>
      <p:ext uri="{BB962C8B-B14F-4D97-AF65-F5344CB8AC3E}">
        <p14:creationId xmlns:p14="http://schemas.microsoft.com/office/powerpoint/2010/main" val="2238658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what does really happens to a girl who faces an unintended pregnancy? Stigma and rejection are common reactions from communities who blame the pregnancy on the girl. Most girls lose out on educational opportunities, and there are consequences for her health and for her child. This perpetuates the </a:t>
            </a:r>
            <a:r>
              <a:rPr lang="en-US" dirty="0" smtClean="0"/>
              <a:t>cycle </a:t>
            </a:r>
            <a:r>
              <a:rPr lang="en-US" dirty="0" smtClean="0"/>
              <a:t>of poverty for these girls, and on a national level, it affects the economy as fewer girls can reach their potential and contribute to economic growth. But mostly, the whole world is missing out on the creative power of the young woman who falls of the grid due to an unintended pregnancy. </a:t>
            </a:r>
            <a:endParaRPr lang="en-US" dirty="0"/>
          </a:p>
        </p:txBody>
      </p:sp>
      <p:sp>
        <p:nvSpPr>
          <p:cNvPr id="4" name="Slide Number Placeholder 3"/>
          <p:cNvSpPr>
            <a:spLocks noGrp="1"/>
          </p:cNvSpPr>
          <p:nvPr>
            <p:ph type="sldNum" sz="quarter" idx="10"/>
          </p:nvPr>
        </p:nvSpPr>
        <p:spPr/>
        <p:txBody>
          <a:bodyPr/>
          <a:lstStyle/>
          <a:p>
            <a:fld id="{63592B76-552F-034C-B2D7-F905F0D84D18}" type="slidenum">
              <a:rPr lang="en-US" smtClean="0"/>
              <a:t>5</a:t>
            </a:fld>
            <a:endParaRPr lang="en-US"/>
          </a:p>
        </p:txBody>
      </p:sp>
    </p:spTree>
    <p:extLst>
      <p:ext uri="{BB962C8B-B14F-4D97-AF65-F5344CB8AC3E}">
        <p14:creationId xmlns:p14="http://schemas.microsoft.com/office/powerpoint/2010/main" val="4131714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what can we do? What can you as policy makers do to insure all young people’s potential go fulfilled?  Here are some examples of recent policy successes from countries in Africa.  SA reduced the minimum age for access to contraceptives to 12, Namibia and Zambia got Comprehensive Sexual Education in their national curriculum. Malawi and Zambia have drafted national guidelines for youth friendly services. To top it off, Senegal adopted a Multi-sectorial approach to youth policy that uses SRH components.</a:t>
            </a:r>
            <a:endParaRPr lang="en-US" i="1" baseline="0" dirty="0" smtClean="0"/>
          </a:p>
        </p:txBody>
      </p:sp>
      <p:sp>
        <p:nvSpPr>
          <p:cNvPr id="4" name="Slide Number Placeholder 3"/>
          <p:cNvSpPr>
            <a:spLocks noGrp="1"/>
          </p:cNvSpPr>
          <p:nvPr>
            <p:ph type="sldNum" sz="quarter" idx="10"/>
          </p:nvPr>
        </p:nvSpPr>
        <p:spPr/>
        <p:txBody>
          <a:bodyPr/>
          <a:lstStyle/>
          <a:p>
            <a:fld id="{63592B76-552F-034C-B2D7-F905F0D84D18}" type="slidenum">
              <a:rPr lang="en-US" smtClean="0"/>
              <a:t>6</a:t>
            </a:fld>
            <a:endParaRPr lang="en-US"/>
          </a:p>
        </p:txBody>
      </p:sp>
    </p:spTree>
    <p:extLst>
      <p:ext uri="{BB962C8B-B14F-4D97-AF65-F5344CB8AC3E}">
        <p14:creationId xmlns:p14="http://schemas.microsoft.com/office/powerpoint/2010/main" val="1159232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addition to policies, we can learn from many successful programs throughout Africa. Some of the components that make them successful are offering job trainings in addition to cheap health care, using peer assisted trainings  and young people to promote and distribute condoms on a community level, and offering mentorship and career guidance in addition to SRH services. These programs do not just provide information but make knowledge of SRH a life-skill for the young people they serve. By drawing on popular media and By meeting the more obvious needs of the </a:t>
            </a:r>
            <a:r>
              <a:rPr lang="en-US" sz="1400" baseline="0" dirty="0" smtClean="0"/>
              <a:t>youth </a:t>
            </a:r>
            <a:r>
              <a:rPr lang="en-US" baseline="0" dirty="0" smtClean="0"/>
              <a:t>such as unemployment and skill building, these programs are able to address SRH is ways that are meaningful for youth and help them build skills.</a:t>
            </a:r>
          </a:p>
        </p:txBody>
      </p:sp>
      <p:sp>
        <p:nvSpPr>
          <p:cNvPr id="4" name="Slide Number Placeholder 3"/>
          <p:cNvSpPr>
            <a:spLocks noGrp="1"/>
          </p:cNvSpPr>
          <p:nvPr>
            <p:ph type="sldNum" sz="quarter" idx="10"/>
          </p:nvPr>
        </p:nvSpPr>
        <p:spPr/>
        <p:txBody>
          <a:bodyPr/>
          <a:lstStyle/>
          <a:p>
            <a:fld id="{63592B76-552F-034C-B2D7-F905F0D84D18}" type="slidenum">
              <a:rPr lang="en-US" smtClean="0"/>
              <a:t>7</a:t>
            </a:fld>
            <a:endParaRPr lang="en-US"/>
          </a:p>
        </p:txBody>
      </p:sp>
    </p:spTree>
    <p:extLst>
      <p:ext uri="{BB962C8B-B14F-4D97-AF65-F5344CB8AC3E}">
        <p14:creationId xmlns:p14="http://schemas.microsoft.com/office/powerpoint/2010/main" val="1159232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we consider addressing the needs of the current and upcoming generation of young people, I personally believe in using technology and partnering with youth initiatives. Nowadays, young people spend a lot of hours on the internet. Either at Cyber Cafes or through their phones. The mobile phone ownership is only projected to increase with phones being made cheaper each day. According to the world bank, in some African countries more people have access to a mobile phone than to clean water, a bank account, or electricity. New technologies offer a great way to communicate quality information 24/7. It is cost effective, confidential and has the potential to reach a lot of people considering mobile phone ownership is high and on the rise in Africa.</a:t>
            </a:r>
          </a:p>
          <a:p>
            <a:r>
              <a:rPr lang="en-US" dirty="0" smtClean="0"/>
              <a:t> </a:t>
            </a:r>
          </a:p>
        </p:txBody>
      </p:sp>
      <p:sp>
        <p:nvSpPr>
          <p:cNvPr id="4" name="Slide Number Placeholder 3"/>
          <p:cNvSpPr>
            <a:spLocks noGrp="1"/>
          </p:cNvSpPr>
          <p:nvPr>
            <p:ph type="sldNum" sz="quarter" idx="10"/>
          </p:nvPr>
        </p:nvSpPr>
        <p:spPr/>
        <p:txBody>
          <a:bodyPr/>
          <a:lstStyle/>
          <a:p>
            <a:fld id="{63592B76-552F-034C-B2D7-F905F0D84D18}" type="slidenum">
              <a:rPr lang="en-US" smtClean="0"/>
              <a:t>8</a:t>
            </a:fld>
            <a:endParaRPr lang="en-US"/>
          </a:p>
        </p:txBody>
      </p:sp>
    </p:spTree>
    <p:extLst>
      <p:ext uri="{BB962C8B-B14F-4D97-AF65-F5344CB8AC3E}">
        <p14:creationId xmlns:p14="http://schemas.microsoft.com/office/powerpoint/2010/main" val="25861890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It is easy to overlook certain cultural and societal barriers, but partnership with civil societies, citizens groups and particularly youth-led initiatives can overcome this and is essential  to the success of policy regarding SRH. Youth initiatives all throughout Africa have tackled issues such as social injustice, illiteracy, water crisis and they have helped advance their countries through promoting the use of technology, and advocacy networks. I know from my experiences that many youth have innovative solutions to local challenges, and are eager to be part of the solutions across the continent.  Homegrown solutions and self-reliance is the new motto of this generation. And </a:t>
            </a:r>
            <a:r>
              <a:rPr lang="en-US" sz="1200" kern="1200" dirty="0" smtClean="0">
                <a:solidFill>
                  <a:schemeClr val="tx1"/>
                </a:solidFill>
                <a:effectLst/>
                <a:latin typeface="+mn-lt"/>
                <a:ea typeface="+mn-ea"/>
                <a:cs typeface="+mn-cs"/>
              </a:rPr>
              <a:t>research </a:t>
            </a:r>
            <a:r>
              <a:rPr lang="en-US" sz="1200" kern="1200" dirty="0" smtClean="0">
                <a:solidFill>
                  <a:schemeClr val="tx1"/>
                </a:solidFill>
                <a:effectLst/>
                <a:latin typeface="+mn-lt"/>
                <a:ea typeface="+mn-ea"/>
                <a:cs typeface="+mn-cs"/>
              </a:rPr>
              <a:t>has shown that youth participation makes programs much more successful. Working with already existing youth-initiatives and adding an SRH component to their agenda, is a proven way to advance SRH knowledge especially among the already active youth and networks of their programs. </a:t>
            </a:r>
          </a:p>
        </p:txBody>
      </p:sp>
      <p:sp>
        <p:nvSpPr>
          <p:cNvPr id="4" name="Slide Number Placeholder 3"/>
          <p:cNvSpPr>
            <a:spLocks noGrp="1"/>
          </p:cNvSpPr>
          <p:nvPr>
            <p:ph type="sldNum" sz="quarter" idx="10"/>
          </p:nvPr>
        </p:nvSpPr>
        <p:spPr/>
        <p:txBody>
          <a:bodyPr/>
          <a:lstStyle/>
          <a:p>
            <a:fld id="{63592B76-552F-034C-B2D7-F905F0D84D18}" type="slidenum">
              <a:rPr lang="en-US" smtClean="0"/>
              <a:t>9</a:t>
            </a:fld>
            <a:endParaRPr lang="en-US"/>
          </a:p>
        </p:txBody>
      </p:sp>
    </p:spTree>
    <p:extLst>
      <p:ext uri="{BB962C8B-B14F-4D97-AF65-F5344CB8AC3E}">
        <p14:creationId xmlns:p14="http://schemas.microsoft.com/office/powerpoint/2010/main" val="2759544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14"/>
          <p:cNvSpPr>
            <a:spLocks noGrp="1"/>
          </p:cNvSpPr>
          <p:nvPr>
            <p:ph type="dt" sz="half" idx="10"/>
          </p:nvPr>
        </p:nvSpPr>
        <p:spPr/>
        <p:txBody>
          <a:bodyPr/>
          <a:lstStyle/>
          <a:p>
            <a:fld id="{2069C06D-4ED8-42C6-905D-CA84CA1B6CBF}" type="datetime2">
              <a:rPr lang="en-US" smtClean="0"/>
              <a:t>Thursday, November 21, 2013</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EEE0E-EDB0-4D84-86B0-50833DF22902}" type="datetime2">
              <a:rPr lang="en-US" smtClean="0"/>
              <a:t>Thursday, November 21,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14372C-B5AB-4C39-B273-B99224EB4DD5}" type="datetime2">
              <a:rPr lang="en-US" smtClean="0"/>
              <a:t>Thursday, November 21,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4" name="Date Placeholder 13"/>
          <p:cNvSpPr>
            <a:spLocks noGrp="1"/>
          </p:cNvSpPr>
          <p:nvPr>
            <p:ph type="dt" sz="half" idx="10"/>
          </p:nvPr>
        </p:nvSpPr>
        <p:spPr/>
        <p:txBody>
          <a:bodyPr/>
          <a:lstStyle/>
          <a:p>
            <a:fld id="{14CB1CAA-32CD-4B55-B92A-B8F0843CACF4}" type="datetime2">
              <a:rPr lang="en-US" smtClean="0"/>
              <a:t>Thursday, November 21, 2013</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Date Placeholder 11"/>
          <p:cNvSpPr>
            <a:spLocks noGrp="1"/>
          </p:cNvSpPr>
          <p:nvPr>
            <p:ph type="dt" sz="half" idx="10"/>
          </p:nvPr>
        </p:nvSpPr>
        <p:spPr/>
        <p:txBody>
          <a:bodyPr/>
          <a:lstStyle/>
          <a:p>
            <a:fld id="{3AD8CDC4-3D19-4983-B478-82F6B8E5AB66}" type="datetime2">
              <a:rPr lang="en-US" smtClean="0"/>
              <a:t>Thursday, November 21, 2013</a:t>
            </a:fld>
            <a:endParaRPr lang="en-US" dirty="0"/>
          </a:p>
        </p:txBody>
      </p:sp>
      <p:sp>
        <p:nvSpPr>
          <p:cNvPr id="13" name="Slide Number Placeholder 12"/>
          <p:cNvSpPr>
            <a:spLocks noGrp="1"/>
          </p:cNvSpPr>
          <p:nvPr>
            <p:ph type="sldNum" sz="quarter" idx="11"/>
          </p:nvPr>
        </p:nvSpPr>
        <p:spPr/>
        <p:txBody>
          <a:bodyPr/>
          <a:lstStyle/>
          <a:p>
            <a:fld id="{1789C0F2-17E0-497A-9BBE-0C73201AAFE3}"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84B82477-D5D3-4181-8C11-75D0F2433A87}" type="datetime2">
              <a:rPr lang="en-US" smtClean="0"/>
              <a:t>Thursday, November 21, 2013</a:t>
            </a:fld>
            <a:endParaRPr lang="en-US" dirty="0"/>
          </a:p>
        </p:txBody>
      </p:sp>
      <p:sp>
        <p:nvSpPr>
          <p:cNvPr id="9" name="Slide Number Placeholder 8"/>
          <p:cNvSpPr>
            <a:spLocks noGrp="1"/>
          </p:cNvSpPr>
          <p:nvPr>
            <p:ph type="sldNum" sz="quarter" idx="11"/>
          </p:nvPr>
        </p:nvSpPr>
        <p:spPr/>
        <p:txBody>
          <a:bodyPr/>
          <a:lstStyle/>
          <a:p>
            <a:fld id="{1789C0F2-17E0-497A-9BBE-0C73201AAFE3}"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
        <p:nvSpPr>
          <p:cNvPr id="11" name="Title 10"/>
          <p:cNvSpPr>
            <a:spLocks noGrp="1"/>
          </p:cNvSpPr>
          <p:nvPr>
            <p:ph type="title"/>
          </p:nvPr>
        </p:nvSpPr>
        <p:spPr/>
        <p:txBody>
          <a:bodyPr/>
          <a:lstStyle/>
          <a:p>
            <a:r>
              <a:rPr lang="en-US" smtClean="0"/>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US" smtClean="0"/>
              <a:t>Click to edit Master title style</a:t>
            </a:r>
            <a:endParaRPr lang="en-US" dirty="0"/>
          </a:p>
        </p:txBody>
      </p:sp>
      <p:sp>
        <p:nvSpPr>
          <p:cNvPr id="14" name="Date Placeholder 13"/>
          <p:cNvSpPr>
            <a:spLocks noGrp="1"/>
          </p:cNvSpPr>
          <p:nvPr>
            <p:ph type="dt" sz="half" idx="10"/>
          </p:nvPr>
        </p:nvSpPr>
        <p:spPr/>
        <p:txBody>
          <a:bodyPr/>
          <a:lstStyle/>
          <a:p>
            <a:fld id="{213E253B-1893-4367-8BAE-DF4BC10DC578}" type="datetime2">
              <a:rPr lang="en-US" smtClean="0"/>
              <a:t>Thursday, November 21, 2013</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p:txBody>
          <a:bodyPr/>
          <a:lstStyle/>
          <a:p>
            <a:fld id="{8B62300D-25B3-4603-86C9-4CB776489F00}" type="datetime2">
              <a:rPr lang="en-US" smtClean="0"/>
              <a:t>Thursday, November 21, 2013</a:t>
            </a:fld>
            <a:endParaRPr lang="en-US" dirty="0"/>
          </a:p>
        </p:txBody>
      </p:sp>
      <p:sp>
        <p:nvSpPr>
          <p:cNvPr id="8" name="Slide Number Placeholder 7"/>
          <p:cNvSpPr>
            <a:spLocks noGrp="1"/>
          </p:cNvSpPr>
          <p:nvPr>
            <p:ph type="sldNum" sz="quarter" idx="11"/>
          </p:nvPr>
        </p:nvSpPr>
        <p:spPr/>
        <p:txBody>
          <a:bodyPr/>
          <a:lstStyle/>
          <a:p>
            <a:fld id="{1789C0F2-17E0-497A-9BBE-0C73201AAFE3}"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6314AD9-FCC8-48B7-B85B-012A91320DFF}" type="datetime2">
              <a:rPr lang="en-US" smtClean="0"/>
              <a:t>Thursday, November 21, 2013</a:t>
            </a:fld>
            <a:endParaRPr lang="en-US" dirty="0"/>
          </a:p>
        </p:txBody>
      </p:sp>
      <p:sp>
        <p:nvSpPr>
          <p:cNvPr id="6" name="Slide Number Placeholder 5"/>
          <p:cNvSpPr>
            <a:spLocks noGrp="1"/>
          </p:cNvSpPr>
          <p:nvPr>
            <p:ph type="sldNum" sz="quarter" idx="11"/>
          </p:nvPr>
        </p:nvSpPr>
        <p:spPr/>
        <p:txBody>
          <a:bodyPr/>
          <a:lstStyle/>
          <a:p>
            <a:fld id="{1789C0F2-17E0-497A-9BBE-0C73201AAFE3}" type="slidenum">
              <a:rPr lang="en-US" smtClean="0"/>
              <a:pPr/>
              <a:t>‹#›</a:t>
            </a:fld>
            <a:endParaRPr lang="en-US" dirty="0"/>
          </a:p>
        </p:txBody>
      </p:sp>
      <p:sp>
        <p:nvSpPr>
          <p:cNvPr id="7" name="Footer Placeholder 6"/>
          <p:cNvSpPr>
            <a:spLocks noGrp="1"/>
          </p:cNvSpPr>
          <p:nvPr>
            <p:ph type="ftr" sz="quarter" idx="12"/>
          </p:nvPr>
        </p:nvSpPr>
        <p:spPr/>
        <p:txBody>
          <a:bodyPr/>
          <a:lstStyle/>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3182DC50-D5DB-4F94-B367-9876CD2C4012}" type="datetime2">
              <a:rPr lang="en-US" smtClean="0"/>
              <a:t>Thursday, November 21, 2013</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
        <p:nvSpPr>
          <p:cNvPr id="18" name="Title 17"/>
          <p:cNvSpPr>
            <a:spLocks noGrp="1"/>
          </p:cNvSpPr>
          <p:nvPr>
            <p:ph type="title"/>
          </p:nvPr>
        </p:nvSpPr>
        <p:spPr/>
        <p:txBody>
          <a:body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Date Placeholder 12"/>
          <p:cNvSpPr>
            <a:spLocks noGrp="1"/>
          </p:cNvSpPr>
          <p:nvPr>
            <p:ph type="dt" sz="half" idx="10"/>
          </p:nvPr>
        </p:nvSpPr>
        <p:spPr/>
        <p:txBody>
          <a:bodyPr/>
          <a:lstStyle/>
          <a:p>
            <a:fld id="{292EB412-E790-42EA-81FE-2925D3A43D91}" type="datetime2">
              <a:rPr lang="en-US" smtClean="0"/>
              <a:t>Thursday, November 21, 2013</a:t>
            </a:fld>
            <a:endParaRPr lang="en-US" dirty="0"/>
          </a:p>
        </p:txBody>
      </p:sp>
      <p:sp>
        <p:nvSpPr>
          <p:cNvPr id="14" name="Slide Number Placeholder 13"/>
          <p:cNvSpPr>
            <a:spLocks noGrp="1"/>
          </p:cNvSpPr>
          <p:nvPr>
            <p:ph type="sldNum" sz="quarter" idx="11"/>
          </p:nvPr>
        </p:nvSpPr>
        <p:spPr/>
        <p:txBody>
          <a:bodyPr/>
          <a:lstStyle/>
          <a:p>
            <a:fld id="{1789C0F2-17E0-497A-9BBE-0C73201AAFE3}" type="slidenum">
              <a:rPr lang="en-US" smtClean="0"/>
              <a:pPr/>
              <a:t>‹#›</a:t>
            </a:fld>
            <a:endParaRPr lang="en-US" dirty="0"/>
          </a:p>
        </p:txBody>
      </p:sp>
      <p:sp>
        <p:nvSpPr>
          <p:cNvPr id="15" name="Footer Placeholder 14"/>
          <p:cNvSpPr>
            <a:spLocks noGrp="1"/>
          </p:cNvSpPr>
          <p:nvPr>
            <p:ph type="ftr" sz="quarter" idx="12"/>
          </p:nvPr>
        </p:nvSpPr>
        <p:spPr/>
        <p:txBody>
          <a:bodyPr/>
          <a:lstStyle/>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0B385921-A91A-409C-921C-0E0EC1E750EC}" type="datetime2">
              <a:rPr lang="en-US" smtClean="0"/>
              <a:t>Thursday, November 21, 2013</a:t>
            </a:fld>
            <a:endParaRPr lang="en-US" dirty="0"/>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dirty="0"/>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1789C0F2-17E0-497A-9BBE-0C73201AAFE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hf sldNum="0" hdr="0" ftr="0" dt="0"/>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9.png"/><Relationship Id="rId7" Type="http://schemas.openxmlformats.org/officeDocument/2006/relationships/diagramColors" Target="../diagrams/colors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diagramColors" Target="../diagrams/colors3.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7224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767" y="1821083"/>
            <a:ext cx="7543800" cy="914400"/>
          </a:xfrm>
        </p:spPr>
        <p:txBody>
          <a:bodyPr/>
          <a:lstStyle/>
          <a:p>
            <a:pPr algn="ctr"/>
            <a:r>
              <a:rPr lang="en-US" b="1" dirty="0" smtClean="0">
                <a:cs typeface="Abadi MT Condensed Light"/>
              </a:rPr>
              <a:t>The SRH Needs of Africa’s Young People</a:t>
            </a:r>
            <a:endParaRPr lang="en-US" b="1" dirty="0">
              <a:cs typeface="Abadi MT Condensed Light"/>
            </a:endParaRPr>
          </a:p>
        </p:txBody>
      </p:sp>
      <p:sp>
        <p:nvSpPr>
          <p:cNvPr id="3" name="Subtitle 2"/>
          <p:cNvSpPr>
            <a:spLocks noGrp="1"/>
          </p:cNvSpPr>
          <p:nvPr>
            <p:ph type="subTitle" idx="4294967295"/>
          </p:nvPr>
        </p:nvSpPr>
        <p:spPr>
          <a:xfrm>
            <a:off x="2971800" y="3375025"/>
            <a:ext cx="6172200" cy="685800"/>
          </a:xfrm>
        </p:spPr>
        <p:txBody>
          <a:bodyPr>
            <a:noAutofit/>
          </a:bodyPr>
          <a:lstStyle/>
          <a:p>
            <a:pPr marL="18288" indent="0">
              <a:buNone/>
            </a:pPr>
            <a:r>
              <a:rPr lang="en-US" sz="2800" dirty="0" smtClean="0"/>
              <a:t>Christelle Kwizera, 19</a:t>
            </a:r>
          </a:p>
          <a:p>
            <a:pPr marL="18288" indent="0">
              <a:buNone/>
            </a:pPr>
            <a:r>
              <a:rPr lang="en-US" sz="2800" dirty="0" smtClean="0"/>
              <a:t>Rwanda</a:t>
            </a:r>
            <a:endParaRPr lang="en-US" sz="2800" dirty="0"/>
          </a:p>
        </p:txBody>
      </p:sp>
      <p:sp>
        <p:nvSpPr>
          <p:cNvPr id="4" name="Rectangle 3"/>
          <p:cNvSpPr/>
          <p:nvPr/>
        </p:nvSpPr>
        <p:spPr>
          <a:xfrm>
            <a:off x="4479667" y="3244334"/>
            <a:ext cx="184666" cy="369332"/>
          </a:xfrm>
          <a:prstGeom prst="rect">
            <a:avLst/>
          </a:prstGeom>
        </p:spPr>
        <p:txBody>
          <a:bodyPr wrap="none">
            <a:spAutoFit/>
          </a:bodyPr>
          <a:lstStyle/>
          <a:p>
            <a:r>
              <a:rPr lang="en-US" dirty="0"/>
              <a:t> </a:t>
            </a:r>
          </a:p>
        </p:txBody>
      </p:sp>
      <p:sp>
        <p:nvSpPr>
          <p:cNvPr id="8" name="TextBox 7"/>
          <p:cNvSpPr txBox="1"/>
          <p:nvPr/>
        </p:nvSpPr>
        <p:spPr>
          <a:xfrm>
            <a:off x="245233" y="5302363"/>
            <a:ext cx="8700339" cy="1384995"/>
          </a:xfrm>
          <a:prstGeom prst="rect">
            <a:avLst/>
          </a:prstGeom>
          <a:noFill/>
        </p:spPr>
        <p:txBody>
          <a:bodyPr wrap="square" rtlCol="0">
            <a:spAutoFit/>
          </a:bodyPr>
          <a:lstStyle/>
          <a:p>
            <a:pPr algn="ctr"/>
            <a:r>
              <a:rPr lang="en-US" sz="2800" dirty="0" smtClean="0">
                <a:effectLst>
                  <a:glow rad="63500">
                    <a:schemeClr val="accent4">
                      <a:satMod val="175000"/>
                      <a:alpha val="40000"/>
                    </a:schemeClr>
                  </a:glow>
                </a:effectLst>
                <a:latin typeface="Apple Chancery"/>
                <a:cs typeface="Apple Chancery"/>
              </a:rPr>
              <a:t>“Africa’s </a:t>
            </a:r>
            <a:r>
              <a:rPr lang="en-US" sz="2800" dirty="0">
                <a:effectLst>
                  <a:glow rad="63500">
                    <a:schemeClr val="accent4">
                      <a:satMod val="175000"/>
                      <a:alpha val="40000"/>
                    </a:schemeClr>
                  </a:glow>
                </a:effectLst>
                <a:latin typeface="Apple Chancery"/>
                <a:cs typeface="Apple Chancery"/>
              </a:rPr>
              <a:t>growing </a:t>
            </a:r>
            <a:r>
              <a:rPr lang="en-US" sz="2800" dirty="0" smtClean="0">
                <a:effectLst>
                  <a:glow rad="63500">
                    <a:schemeClr val="accent4">
                      <a:satMod val="175000"/>
                      <a:alpha val="40000"/>
                    </a:schemeClr>
                  </a:glow>
                </a:effectLst>
                <a:latin typeface="Apple Chancery"/>
                <a:cs typeface="Apple Chancery"/>
              </a:rPr>
              <a:t>youth </a:t>
            </a:r>
            <a:r>
              <a:rPr lang="en-US" sz="2800" dirty="0">
                <a:effectLst>
                  <a:glow rad="63500">
                    <a:schemeClr val="accent4">
                      <a:satMod val="175000"/>
                      <a:alpha val="40000"/>
                    </a:schemeClr>
                  </a:glow>
                </a:effectLst>
                <a:latin typeface="Apple Chancery"/>
                <a:cs typeface="Apple Chancery"/>
              </a:rPr>
              <a:t>population </a:t>
            </a:r>
            <a:r>
              <a:rPr lang="en-US" sz="2800" dirty="0" smtClean="0">
                <a:effectLst>
                  <a:glow rad="63500">
                    <a:schemeClr val="accent4">
                      <a:satMod val="175000"/>
                      <a:alpha val="40000"/>
                    </a:schemeClr>
                  </a:glow>
                </a:effectLst>
                <a:latin typeface="Apple Chancery"/>
                <a:cs typeface="Apple Chancery"/>
              </a:rPr>
              <a:t>comes with</a:t>
            </a:r>
            <a:endParaRPr lang="en-US" sz="2800" dirty="0">
              <a:effectLst>
                <a:glow rad="63500">
                  <a:schemeClr val="accent4">
                    <a:satMod val="175000"/>
                    <a:alpha val="40000"/>
                  </a:schemeClr>
                </a:glow>
              </a:effectLst>
              <a:latin typeface="Apple Chancery"/>
              <a:cs typeface="Apple Chancery"/>
            </a:endParaRPr>
          </a:p>
          <a:p>
            <a:pPr algn="ctr"/>
            <a:r>
              <a:rPr lang="en-US" sz="2800" dirty="0">
                <a:effectLst>
                  <a:glow rad="63500">
                    <a:schemeClr val="accent4">
                      <a:satMod val="175000"/>
                      <a:alpha val="40000"/>
                    </a:schemeClr>
                  </a:glow>
                </a:effectLst>
                <a:latin typeface="Apple Chancery"/>
                <a:cs typeface="Apple Chancery"/>
              </a:rPr>
              <a:t>high energy, </a:t>
            </a:r>
            <a:r>
              <a:rPr lang="en-US" sz="2800" dirty="0" smtClean="0">
                <a:effectLst>
                  <a:glow rad="63500">
                    <a:schemeClr val="accent4">
                      <a:satMod val="175000"/>
                      <a:alpha val="40000"/>
                    </a:schemeClr>
                  </a:glow>
                </a:effectLst>
                <a:latin typeface="Apple Chancery"/>
                <a:cs typeface="Apple Chancery"/>
              </a:rPr>
              <a:t>creativity</a:t>
            </a:r>
            <a:r>
              <a:rPr lang="en-US" sz="2800" dirty="0">
                <a:effectLst>
                  <a:glow rad="63500">
                    <a:schemeClr val="accent4">
                      <a:satMod val="175000"/>
                      <a:alpha val="40000"/>
                    </a:schemeClr>
                  </a:glow>
                </a:effectLst>
                <a:latin typeface="Apple Chancery"/>
                <a:cs typeface="Apple Chancery"/>
              </a:rPr>
              <a:t>, and </a:t>
            </a:r>
            <a:r>
              <a:rPr lang="en-US" sz="2800" dirty="0" smtClean="0">
                <a:effectLst>
                  <a:glow rad="63500">
                    <a:schemeClr val="accent4">
                      <a:satMod val="175000"/>
                      <a:alpha val="40000"/>
                    </a:schemeClr>
                  </a:glow>
                </a:effectLst>
                <a:latin typeface="Apple Chancery"/>
                <a:cs typeface="Apple Chancery"/>
              </a:rPr>
              <a:t>talents </a:t>
            </a:r>
            <a:r>
              <a:rPr lang="en-US" sz="2800" dirty="0">
                <a:effectLst>
                  <a:glow rad="63500">
                    <a:schemeClr val="accent4">
                      <a:satMod val="175000"/>
                      <a:alpha val="40000"/>
                    </a:schemeClr>
                  </a:glow>
                </a:effectLst>
                <a:latin typeface="Apple Chancery"/>
                <a:cs typeface="Apple Chancery"/>
              </a:rPr>
              <a:t>which </a:t>
            </a:r>
            <a:r>
              <a:rPr lang="en-US" sz="2800" dirty="0" smtClean="0">
                <a:effectLst>
                  <a:glow rad="63500">
                    <a:schemeClr val="accent4">
                      <a:satMod val="175000"/>
                      <a:alpha val="40000"/>
                    </a:schemeClr>
                  </a:glow>
                </a:effectLst>
                <a:latin typeface="Apple Chancery"/>
                <a:cs typeface="Apple Chancery"/>
              </a:rPr>
              <a:t>are </a:t>
            </a:r>
            <a:r>
              <a:rPr lang="en-US" sz="2800" dirty="0">
                <a:effectLst>
                  <a:glow rad="63500">
                    <a:schemeClr val="accent4">
                      <a:satMod val="175000"/>
                      <a:alpha val="40000"/>
                    </a:schemeClr>
                  </a:glow>
                </a:effectLst>
                <a:latin typeface="Apple Chancery"/>
                <a:cs typeface="Apple Chancery"/>
              </a:rPr>
              <a:t>key to future </a:t>
            </a:r>
            <a:r>
              <a:rPr lang="en-US" sz="2800" dirty="0" smtClean="0">
                <a:effectLst>
                  <a:glow rad="63500">
                    <a:schemeClr val="accent4">
                      <a:satMod val="175000"/>
                      <a:alpha val="40000"/>
                    </a:schemeClr>
                  </a:glow>
                </a:effectLst>
                <a:latin typeface="Apple Chancery"/>
                <a:cs typeface="Apple Chancery"/>
              </a:rPr>
              <a:t>prosperity”</a:t>
            </a:r>
            <a:endParaRPr lang="en-US" sz="2800" dirty="0">
              <a:effectLst>
                <a:glow rad="63500">
                  <a:schemeClr val="accent4">
                    <a:satMod val="175000"/>
                    <a:alpha val="40000"/>
                  </a:schemeClr>
                </a:glow>
              </a:effectLst>
              <a:latin typeface="Apple Chancery"/>
              <a:cs typeface="Apple Chancery"/>
            </a:endParaRPr>
          </a:p>
        </p:txBody>
      </p:sp>
    </p:spTree>
    <p:extLst>
      <p:ext uri="{BB962C8B-B14F-4D97-AF65-F5344CB8AC3E}">
        <p14:creationId xmlns:p14="http://schemas.microsoft.com/office/powerpoint/2010/main" val="269525068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shot 2013-11-11 at 7.38.17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8169" y="3861378"/>
            <a:ext cx="6669883" cy="2996622"/>
          </a:xfrm>
          <a:prstGeom prst="rect">
            <a:avLst/>
          </a:prstGeom>
          <a:ln>
            <a:noFill/>
          </a:ln>
          <a:effectLst>
            <a:softEdge rad="112500"/>
          </a:effectLst>
        </p:spPr>
      </p:pic>
      <p:graphicFrame>
        <p:nvGraphicFramePr>
          <p:cNvPr id="5" name="Content Placeholder 4"/>
          <p:cNvGraphicFramePr>
            <a:graphicFrameLocks noGrp="1"/>
          </p:cNvGraphicFramePr>
          <p:nvPr>
            <p:ph idx="1"/>
            <p:extLst>
              <p:ext uri="{D42A27DB-BD31-4B8C-83A1-F6EECF244321}">
                <p14:modId xmlns:p14="http://schemas.microsoft.com/office/powerpoint/2010/main" val="1873006585"/>
              </p:ext>
            </p:extLst>
          </p:nvPr>
        </p:nvGraphicFramePr>
        <p:xfrm>
          <a:off x="1308169" y="1337013"/>
          <a:ext cx="6451579" cy="252436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Title 2"/>
          <p:cNvSpPr>
            <a:spLocks noGrp="1"/>
          </p:cNvSpPr>
          <p:nvPr>
            <p:ph type="title"/>
          </p:nvPr>
        </p:nvSpPr>
        <p:spPr>
          <a:xfrm>
            <a:off x="317534" y="228601"/>
            <a:ext cx="8826466" cy="914400"/>
          </a:xfrm>
        </p:spPr>
        <p:txBody>
          <a:bodyPr/>
          <a:lstStyle/>
          <a:p>
            <a:pPr algn="ctr"/>
            <a:r>
              <a:rPr lang="en-US" b="1" dirty="0" smtClean="0">
                <a:cs typeface="Chalkduster"/>
              </a:rPr>
              <a:t>Truly Investing In Youth</a:t>
            </a:r>
            <a:endParaRPr lang="en-US" b="1" dirty="0">
              <a:cs typeface="Chalkduster"/>
            </a:endParaRPr>
          </a:p>
        </p:txBody>
      </p:sp>
    </p:spTree>
    <p:extLst>
      <p:ext uri="{BB962C8B-B14F-4D97-AF65-F5344CB8AC3E}">
        <p14:creationId xmlns:p14="http://schemas.microsoft.com/office/powerpoint/2010/main" val="305203586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292484_4216370687085_58358567_n.jpg"/>
          <p:cNvPicPr>
            <a:picLocks noGrp="1" noChangeAspect="1"/>
          </p:cNvPicPr>
          <p:nvPr>
            <p:ph idx="1"/>
          </p:nvPr>
        </p:nvPicPr>
        <p:blipFill>
          <a:blip r:embed="rId3" cstate="email">
            <a:extLst>
              <a:ext uri="{28A0092B-C50C-407E-A947-70E740481C1C}">
                <a14:useLocalDpi xmlns:a14="http://schemas.microsoft.com/office/drawing/2010/main" val="0"/>
              </a:ext>
            </a:extLst>
          </a:blip>
          <a:srcRect t="9771" b="9771"/>
          <a:stretch>
            <a:fillRect/>
          </a:stretch>
        </p:blipFill>
        <p:spPr>
          <a:xfrm>
            <a:off x="516708" y="396846"/>
            <a:ext cx="8333300" cy="5000654"/>
          </a:xfrm>
        </p:spPr>
      </p:pic>
      <p:sp>
        <p:nvSpPr>
          <p:cNvPr id="6" name="TextBox 5"/>
          <p:cNvSpPr txBox="1"/>
          <p:nvPr/>
        </p:nvSpPr>
        <p:spPr>
          <a:xfrm>
            <a:off x="297689" y="5873325"/>
            <a:ext cx="8552319" cy="707886"/>
          </a:xfrm>
          <a:prstGeom prst="rect">
            <a:avLst/>
          </a:prstGeom>
          <a:noFill/>
        </p:spPr>
        <p:txBody>
          <a:bodyPr wrap="square" rtlCol="0">
            <a:spAutoFit/>
          </a:bodyPr>
          <a:lstStyle/>
          <a:p>
            <a:r>
              <a:rPr lang="en-US" sz="2000" dirty="0" smtClean="0"/>
              <a:t>Rwandan Scholars at Oklahoma Christian University during the Annual Emerging Leaders and Entrepreneurs of Rwanda Summit. </a:t>
            </a:r>
            <a:endParaRPr lang="en-US" sz="2000" dirty="0"/>
          </a:p>
        </p:txBody>
      </p:sp>
    </p:spTree>
    <p:extLst>
      <p:ext uri="{BB962C8B-B14F-4D97-AF65-F5344CB8AC3E}">
        <p14:creationId xmlns:p14="http://schemas.microsoft.com/office/powerpoint/2010/main" val="239518766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774932375"/>
              </p:ext>
            </p:extLst>
          </p:nvPr>
        </p:nvGraphicFramePr>
        <p:xfrm>
          <a:off x="1210601" y="1706441"/>
          <a:ext cx="6648378" cy="12103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le 1"/>
          <p:cNvSpPr>
            <a:spLocks noGrp="1"/>
          </p:cNvSpPr>
          <p:nvPr>
            <p:ph type="title"/>
          </p:nvPr>
        </p:nvSpPr>
        <p:spPr>
          <a:xfrm>
            <a:off x="598626" y="451964"/>
            <a:ext cx="7543800" cy="914400"/>
          </a:xfrm>
        </p:spPr>
        <p:txBody>
          <a:bodyPr/>
          <a:lstStyle/>
          <a:p>
            <a:r>
              <a:rPr lang="en-US" dirty="0" smtClean="0"/>
              <a:t>Unmet SRH Needs</a:t>
            </a:r>
            <a:endParaRPr lang="en-US" dirty="0"/>
          </a:p>
        </p:txBody>
      </p:sp>
      <p:graphicFrame>
        <p:nvGraphicFramePr>
          <p:cNvPr id="5" name="Diagram 4"/>
          <p:cNvGraphicFramePr/>
          <p:nvPr>
            <p:extLst>
              <p:ext uri="{D42A27DB-BD31-4B8C-83A1-F6EECF244321}">
                <p14:modId xmlns:p14="http://schemas.microsoft.com/office/powerpoint/2010/main" val="558258007"/>
              </p:ext>
            </p:extLst>
          </p:nvPr>
        </p:nvGraphicFramePr>
        <p:xfrm>
          <a:off x="1210602" y="3095402"/>
          <a:ext cx="6648377" cy="142864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7" name="Diagram 6"/>
          <p:cNvGraphicFramePr/>
          <p:nvPr>
            <p:extLst>
              <p:ext uri="{D42A27DB-BD31-4B8C-83A1-F6EECF244321}">
                <p14:modId xmlns:p14="http://schemas.microsoft.com/office/powerpoint/2010/main" val="2406222923"/>
              </p:ext>
            </p:extLst>
          </p:nvPr>
        </p:nvGraphicFramePr>
        <p:xfrm>
          <a:off x="1210602" y="4821682"/>
          <a:ext cx="6648378" cy="120271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63351787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3511" y="377992"/>
            <a:ext cx="7543800" cy="914400"/>
          </a:xfrm>
        </p:spPr>
        <p:txBody>
          <a:bodyPr/>
          <a:lstStyle/>
          <a:p>
            <a:r>
              <a:rPr lang="en-US" sz="4000" b="1" dirty="0" smtClean="0">
                <a:latin typeface="+mn-lt"/>
                <a:cs typeface="Chalkduster"/>
              </a:rPr>
              <a:t>Leading Causes of </a:t>
            </a:r>
            <a:r>
              <a:rPr lang="en-US" sz="4000" b="1" dirty="0" smtClean="0">
                <a:latin typeface="+mn-lt"/>
              </a:rPr>
              <a:t>Unintended </a:t>
            </a:r>
            <a:r>
              <a:rPr lang="en-US" sz="4000" b="1" dirty="0" smtClean="0">
                <a:latin typeface="+mn-lt"/>
                <a:cs typeface="Chalkduster"/>
              </a:rPr>
              <a:t>Pregnancy</a:t>
            </a:r>
            <a:endParaRPr lang="en-US" sz="4000" b="1" dirty="0">
              <a:latin typeface="+mn-lt"/>
              <a:cs typeface="Chalkduster"/>
            </a:endParaRPr>
          </a:p>
        </p:txBody>
      </p:sp>
      <p:sp>
        <p:nvSpPr>
          <p:cNvPr id="5" name="Content Placeholder 4"/>
          <p:cNvSpPr>
            <a:spLocks noGrp="1"/>
          </p:cNvSpPr>
          <p:nvPr>
            <p:ph idx="1"/>
          </p:nvPr>
        </p:nvSpPr>
        <p:spPr>
          <a:xfrm>
            <a:off x="373511" y="1718002"/>
            <a:ext cx="8572062" cy="4612460"/>
          </a:xfrm>
        </p:spPr>
        <p:txBody>
          <a:bodyPr numCol="2" spcCol="548640">
            <a:noAutofit/>
          </a:bodyPr>
          <a:lstStyle/>
          <a:p>
            <a:pPr lvl="0">
              <a:spcAft>
                <a:spcPts val="600"/>
              </a:spcAft>
              <a:buFont typeface="Wingdings" charset="2"/>
              <a:buChar char="Ø"/>
            </a:pPr>
            <a:r>
              <a:rPr lang="en-US" sz="2800" dirty="0">
                <a:effectLst/>
              </a:rPr>
              <a:t>Child </a:t>
            </a:r>
            <a:r>
              <a:rPr lang="en-US" sz="2800" dirty="0" smtClean="0">
                <a:effectLst/>
              </a:rPr>
              <a:t>marriage</a:t>
            </a:r>
          </a:p>
          <a:p>
            <a:pPr lvl="0">
              <a:spcAft>
                <a:spcPts val="600"/>
              </a:spcAft>
              <a:buFont typeface="Wingdings" charset="2"/>
              <a:buChar char="Ø"/>
            </a:pPr>
            <a:r>
              <a:rPr lang="en-US" sz="2800" dirty="0" smtClean="0">
                <a:effectLst/>
              </a:rPr>
              <a:t>Gender inequality</a:t>
            </a:r>
          </a:p>
          <a:p>
            <a:pPr>
              <a:spcAft>
                <a:spcPts val="600"/>
              </a:spcAft>
              <a:buFont typeface="Wingdings" charset="2"/>
              <a:buChar char="Ø"/>
            </a:pPr>
            <a:r>
              <a:rPr lang="en-US" sz="2800" dirty="0">
                <a:effectLst/>
              </a:rPr>
              <a:t>Lack of access to education and </a:t>
            </a:r>
            <a:r>
              <a:rPr lang="en-US" sz="2800" dirty="0" smtClean="0">
                <a:effectLst/>
              </a:rPr>
              <a:t>SRH services</a:t>
            </a:r>
          </a:p>
          <a:p>
            <a:pPr lvl="0">
              <a:spcAft>
                <a:spcPts val="600"/>
              </a:spcAft>
              <a:buFont typeface="Wingdings" charset="2"/>
              <a:buChar char="Ø"/>
            </a:pPr>
            <a:r>
              <a:rPr lang="en-US" sz="2800" dirty="0" smtClean="0">
                <a:effectLst/>
              </a:rPr>
              <a:t>Obstacles </a:t>
            </a:r>
            <a:r>
              <a:rPr lang="en-US" sz="2800" dirty="0">
                <a:effectLst/>
              </a:rPr>
              <a:t>to h</a:t>
            </a:r>
            <a:r>
              <a:rPr lang="en-US" sz="2800" dirty="0" smtClean="0">
                <a:effectLst/>
              </a:rPr>
              <a:t>uman </a:t>
            </a:r>
            <a:r>
              <a:rPr lang="en-US" sz="2800" dirty="0">
                <a:effectLst/>
              </a:rPr>
              <a:t>r</a:t>
            </a:r>
            <a:r>
              <a:rPr lang="en-US" sz="2800" dirty="0" smtClean="0">
                <a:effectLst/>
              </a:rPr>
              <a:t>ights </a:t>
            </a:r>
          </a:p>
          <a:p>
            <a:pPr lvl="0">
              <a:spcAft>
                <a:spcPts val="600"/>
              </a:spcAft>
              <a:buFont typeface="Wingdings" charset="2"/>
              <a:buChar char="Ø"/>
            </a:pPr>
            <a:r>
              <a:rPr lang="en-US" sz="2800" dirty="0" smtClean="0">
                <a:effectLst/>
              </a:rPr>
              <a:t>Poverty</a:t>
            </a:r>
            <a:endParaRPr lang="en-US" sz="2800" dirty="0">
              <a:effectLst/>
            </a:endParaRPr>
          </a:p>
          <a:p>
            <a:pPr lvl="0">
              <a:spcAft>
                <a:spcPts val="600"/>
              </a:spcAft>
              <a:buFont typeface="Wingdings" charset="2"/>
              <a:buChar char="Ø"/>
            </a:pPr>
            <a:r>
              <a:rPr lang="en-US" sz="2800" dirty="0">
                <a:effectLst/>
              </a:rPr>
              <a:t>Sexual </a:t>
            </a:r>
            <a:r>
              <a:rPr lang="en-US" sz="2800" dirty="0" smtClean="0">
                <a:effectLst/>
              </a:rPr>
              <a:t>violence</a:t>
            </a:r>
          </a:p>
          <a:p>
            <a:pPr lvl="0">
              <a:spcAft>
                <a:spcPts val="600"/>
              </a:spcAft>
              <a:buFont typeface="Wingdings" charset="2"/>
              <a:buChar char="Ø"/>
            </a:pPr>
            <a:r>
              <a:rPr lang="en-US" sz="2800" dirty="0" smtClean="0">
                <a:effectLst/>
              </a:rPr>
              <a:t>National </a:t>
            </a:r>
            <a:r>
              <a:rPr lang="en-US" sz="2800" dirty="0">
                <a:effectLst/>
              </a:rPr>
              <a:t>policies restricting access  to </a:t>
            </a:r>
            <a:r>
              <a:rPr lang="en-US" sz="2800" dirty="0" smtClean="0">
                <a:effectLst/>
              </a:rPr>
              <a:t>contraception and sexuality </a:t>
            </a:r>
            <a:r>
              <a:rPr lang="en-US" sz="2800" dirty="0">
                <a:effectLst/>
              </a:rPr>
              <a:t>education</a:t>
            </a:r>
          </a:p>
          <a:p>
            <a:pPr lvl="0">
              <a:spcAft>
                <a:spcPts val="600"/>
              </a:spcAft>
              <a:buFont typeface="Wingdings" charset="2"/>
              <a:buChar char="Ø"/>
            </a:pPr>
            <a:r>
              <a:rPr lang="en-US" sz="2800" dirty="0" smtClean="0">
                <a:effectLst/>
              </a:rPr>
              <a:t>Underinvestment </a:t>
            </a:r>
            <a:r>
              <a:rPr lang="en-US" sz="2800" dirty="0">
                <a:effectLst/>
              </a:rPr>
              <a:t>in adolescent girls’ human capital</a:t>
            </a:r>
          </a:p>
          <a:p>
            <a:pPr>
              <a:spcAft>
                <a:spcPts val="600"/>
              </a:spcAft>
              <a:buFont typeface="Wingdings" charset="2"/>
              <a:buChar char="Ø"/>
            </a:pPr>
            <a:endParaRPr lang="en-US" sz="2800" dirty="0"/>
          </a:p>
        </p:txBody>
      </p:sp>
    </p:spTree>
    <p:extLst>
      <p:ext uri="{BB962C8B-B14F-4D97-AF65-F5344CB8AC3E}">
        <p14:creationId xmlns:p14="http://schemas.microsoft.com/office/powerpoint/2010/main" val="289462291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83358625"/>
              </p:ext>
            </p:extLst>
          </p:nvPr>
        </p:nvGraphicFramePr>
        <p:xfrm>
          <a:off x="322074" y="1815263"/>
          <a:ext cx="6905351" cy="48623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a:xfrm>
            <a:off x="580048" y="490036"/>
            <a:ext cx="8563951" cy="914400"/>
          </a:xfrm>
        </p:spPr>
        <p:txBody>
          <a:bodyPr/>
          <a:lstStyle/>
          <a:p>
            <a:r>
              <a:rPr lang="en-US" sz="4400" b="1" dirty="0" smtClean="0">
                <a:cs typeface="Chalkduster"/>
              </a:rPr>
              <a:t>Consequences of Unintended Pregnancy</a:t>
            </a:r>
            <a:endParaRPr lang="en-US" sz="4400" b="1" dirty="0">
              <a:cs typeface="Chalkduster"/>
            </a:endParaRPr>
          </a:p>
        </p:txBody>
      </p:sp>
      <p:sp>
        <p:nvSpPr>
          <p:cNvPr id="6" name="Rectangle 5"/>
          <p:cNvSpPr/>
          <p:nvPr/>
        </p:nvSpPr>
        <p:spPr>
          <a:xfrm>
            <a:off x="6480404" y="2433574"/>
            <a:ext cx="2390466" cy="2677656"/>
          </a:xfrm>
          <a:prstGeom prst="rect">
            <a:avLst/>
          </a:prstGeom>
        </p:spPr>
        <p:txBody>
          <a:bodyPr wrap="square">
            <a:spAutoFit/>
          </a:bodyPr>
          <a:lstStyle/>
          <a:p>
            <a:r>
              <a:rPr lang="en-US" sz="2400" dirty="0"/>
              <a:t>"Prospects are brighter for a girl who is healthy, educated and able to enjoy rights." </a:t>
            </a:r>
          </a:p>
        </p:txBody>
      </p:sp>
    </p:spTree>
    <p:extLst>
      <p:ext uri="{BB962C8B-B14F-4D97-AF65-F5344CB8AC3E}">
        <p14:creationId xmlns:p14="http://schemas.microsoft.com/office/powerpoint/2010/main" val="294977243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51788" y="271103"/>
            <a:ext cx="7543800" cy="914400"/>
          </a:xfrm>
        </p:spPr>
        <p:txBody>
          <a:bodyPr/>
          <a:lstStyle/>
          <a:p>
            <a:r>
              <a:rPr lang="en-US" b="1" dirty="0" smtClean="0">
                <a:cs typeface="Chalkduster"/>
              </a:rPr>
              <a:t>Policy </a:t>
            </a:r>
            <a:r>
              <a:rPr lang="en-US" sz="4800" b="1" dirty="0" smtClean="0">
                <a:cs typeface="Chalkduster"/>
              </a:rPr>
              <a:t>Successes</a:t>
            </a:r>
            <a:endParaRPr lang="en-US" b="1" dirty="0">
              <a:cs typeface="Chalkduster"/>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28654880"/>
              </p:ext>
            </p:extLst>
          </p:nvPr>
        </p:nvGraphicFramePr>
        <p:xfrm>
          <a:off x="754144" y="1468331"/>
          <a:ext cx="7382677" cy="49605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965270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069613295"/>
              </p:ext>
            </p:extLst>
          </p:nvPr>
        </p:nvGraphicFramePr>
        <p:xfrm>
          <a:off x="477218" y="1199846"/>
          <a:ext cx="7699295" cy="52885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2"/>
          <p:cNvSpPr>
            <a:spLocks noGrp="1"/>
          </p:cNvSpPr>
          <p:nvPr>
            <p:ph type="title"/>
          </p:nvPr>
        </p:nvSpPr>
        <p:spPr>
          <a:xfrm>
            <a:off x="0" y="28323"/>
            <a:ext cx="8811580" cy="914400"/>
          </a:xfrm>
        </p:spPr>
        <p:txBody>
          <a:bodyPr/>
          <a:lstStyle/>
          <a:p>
            <a:r>
              <a:rPr lang="en-US" sz="4000" b="1" dirty="0">
                <a:cs typeface="Chalkduster"/>
              </a:rPr>
              <a:t>C</a:t>
            </a:r>
            <a:r>
              <a:rPr lang="en-US" sz="4000" b="1" dirty="0" smtClean="0">
                <a:cs typeface="Chalkduster"/>
              </a:rPr>
              <a:t>omponents of Successful Programs</a:t>
            </a:r>
            <a:endParaRPr lang="en-US" sz="4000" b="1" dirty="0">
              <a:cs typeface="Chalkduster"/>
            </a:endParaRPr>
          </a:p>
        </p:txBody>
      </p:sp>
    </p:spTree>
    <p:extLst>
      <p:ext uri="{BB962C8B-B14F-4D97-AF65-F5344CB8AC3E}">
        <p14:creationId xmlns:p14="http://schemas.microsoft.com/office/powerpoint/2010/main" val="277425170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rticle-1158758-03BA634A000005DC-369_224x36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6244" y="1174904"/>
            <a:ext cx="3200400" cy="5186363"/>
          </a:xfrm>
          <a:prstGeom prst="rect">
            <a:avLst/>
          </a:prstGeom>
        </p:spPr>
      </p:pic>
      <p:sp>
        <p:nvSpPr>
          <p:cNvPr id="17" name="Oval 16"/>
          <p:cNvSpPr/>
          <p:nvPr/>
        </p:nvSpPr>
        <p:spPr>
          <a:xfrm>
            <a:off x="1190754" y="1825493"/>
            <a:ext cx="3651647" cy="3651647"/>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 name="Group 2"/>
          <p:cNvGrpSpPr/>
          <p:nvPr/>
        </p:nvGrpSpPr>
        <p:grpSpPr>
          <a:xfrm>
            <a:off x="-75018" y="1174888"/>
            <a:ext cx="5783083" cy="4705828"/>
            <a:chOff x="-75018" y="1174888"/>
            <a:chExt cx="5783083" cy="4705828"/>
          </a:xfrm>
        </p:grpSpPr>
        <p:sp>
          <p:nvSpPr>
            <p:cNvPr id="4" name="Freeform 3"/>
            <p:cNvSpPr/>
            <p:nvPr/>
          </p:nvSpPr>
          <p:spPr>
            <a:xfrm>
              <a:off x="2018467" y="1174888"/>
              <a:ext cx="1884177" cy="1094988"/>
            </a:xfrm>
            <a:custGeom>
              <a:avLst/>
              <a:gdLst>
                <a:gd name="connsiteX0" fmla="*/ 0 w 1884177"/>
                <a:gd name="connsiteY0" fmla="*/ 182502 h 1094988"/>
                <a:gd name="connsiteX1" fmla="*/ 182502 w 1884177"/>
                <a:gd name="connsiteY1" fmla="*/ 0 h 1094988"/>
                <a:gd name="connsiteX2" fmla="*/ 1701675 w 1884177"/>
                <a:gd name="connsiteY2" fmla="*/ 0 h 1094988"/>
                <a:gd name="connsiteX3" fmla="*/ 1884177 w 1884177"/>
                <a:gd name="connsiteY3" fmla="*/ 182502 h 1094988"/>
                <a:gd name="connsiteX4" fmla="*/ 1884177 w 1884177"/>
                <a:gd name="connsiteY4" fmla="*/ 912486 h 1094988"/>
                <a:gd name="connsiteX5" fmla="*/ 1701675 w 1884177"/>
                <a:gd name="connsiteY5" fmla="*/ 1094988 h 1094988"/>
                <a:gd name="connsiteX6" fmla="*/ 182502 w 1884177"/>
                <a:gd name="connsiteY6" fmla="*/ 1094988 h 1094988"/>
                <a:gd name="connsiteX7" fmla="*/ 0 w 1884177"/>
                <a:gd name="connsiteY7" fmla="*/ 912486 h 1094988"/>
                <a:gd name="connsiteX8" fmla="*/ 0 w 1884177"/>
                <a:gd name="connsiteY8" fmla="*/ 182502 h 1094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4177" h="1094988">
                  <a:moveTo>
                    <a:pt x="0" y="182502"/>
                  </a:moveTo>
                  <a:cubicBezTo>
                    <a:pt x="0" y="81709"/>
                    <a:pt x="81709" y="0"/>
                    <a:pt x="182502" y="0"/>
                  </a:cubicBezTo>
                  <a:lnTo>
                    <a:pt x="1701675" y="0"/>
                  </a:lnTo>
                  <a:cubicBezTo>
                    <a:pt x="1802468" y="0"/>
                    <a:pt x="1884177" y="81709"/>
                    <a:pt x="1884177" y="182502"/>
                  </a:cubicBezTo>
                  <a:lnTo>
                    <a:pt x="1884177" y="912486"/>
                  </a:lnTo>
                  <a:cubicBezTo>
                    <a:pt x="1884177" y="1013279"/>
                    <a:pt x="1802468" y="1094988"/>
                    <a:pt x="1701675" y="1094988"/>
                  </a:cubicBezTo>
                  <a:lnTo>
                    <a:pt x="182502" y="1094988"/>
                  </a:lnTo>
                  <a:cubicBezTo>
                    <a:pt x="81709" y="1094988"/>
                    <a:pt x="0" y="1013279"/>
                    <a:pt x="0" y="912486"/>
                  </a:cubicBezTo>
                  <a:lnTo>
                    <a:pt x="0" y="182502"/>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75373" tIns="175373" rIns="175373" bIns="175373" numCol="1" spcCol="1270" anchor="ctr" anchorCtr="0">
              <a:noAutofit/>
            </a:bodyPr>
            <a:lstStyle/>
            <a:p>
              <a:pPr lvl="0" algn="ctr" defTabSz="1422400" rtl="0">
                <a:lnSpc>
                  <a:spcPct val="90000"/>
                </a:lnSpc>
                <a:spcBef>
                  <a:spcPct val="0"/>
                </a:spcBef>
                <a:spcAft>
                  <a:spcPct val="35000"/>
                </a:spcAft>
              </a:pPr>
              <a:r>
                <a:rPr lang="en-US" sz="3200" kern="1200" dirty="0" smtClean="0"/>
                <a:t>Cost-effective</a:t>
              </a:r>
              <a:endParaRPr lang="en-US" sz="3200" kern="1200" dirty="0"/>
            </a:p>
          </p:txBody>
        </p:sp>
        <p:sp>
          <p:nvSpPr>
            <p:cNvPr id="11" name="Freeform 10"/>
            <p:cNvSpPr/>
            <p:nvPr/>
          </p:nvSpPr>
          <p:spPr>
            <a:xfrm>
              <a:off x="3823888" y="2980308"/>
              <a:ext cx="1884177" cy="1094988"/>
            </a:xfrm>
            <a:custGeom>
              <a:avLst/>
              <a:gdLst>
                <a:gd name="connsiteX0" fmla="*/ 0 w 1884177"/>
                <a:gd name="connsiteY0" fmla="*/ 182502 h 1094988"/>
                <a:gd name="connsiteX1" fmla="*/ 182502 w 1884177"/>
                <a:gd name="connsiteY1" fmla="*/ 0 h 1094988"/>
                <a:gd name="connsiteX2" fmla="*/ 1701675 w 1884177"/>
                <a:gd name="connsiteY2" fmla="*/ 0 h 1094988"/>
                <a:gd name="connsiteX3" fmla="*/ 1884177 w 1884177"/>
                <a:gd name="connsiteY3" fmla="*/ 182502 h 1094988"/>
                <a:gd name="connsiteX4" fmla="*/ 1884177 w 1884177"/>
                <a:gd name="connsiteY4" fmla="*/ 912486 h 1094988"/>
                <a:gd name="connsiteX5" fmla="*/ 1701675 w 1884177"/>
                <a:gd name="connsiteY5" fmla="*/ 1094988 h 1094988"/>
                <a:gd name="connsiteX6" fmla="*/ 182502 w 1884177"/>
                <a:gd name="connsiteY6" fmla="*/ 1094988 h 1094988"/>
                <a:gd name="connsiteX7" fmla="*/ 0 w 1884177"/>
                <a:gd name="connsiteY7" fmla="*/ 912486 h 1094988"/>
                <a:gd name="connsiteX8" fmla="*/ 0 w 1884177"/>
                <a:gd name="connsiteY8" fmla="*/ 182502 h 1094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4177" h="1094988">
                  <a:moveTo>
                    <a:pt x="0" y="182502"/>
                  </a:moveTo>
                  <a:cubicBezTo>
                    <a:pt x="0" y="81709"/>
                    <a:pt x="81709" y="0"/>
                    <a:pt x="182502" y="0"/>
                  </a:cubicBezTo>
                  <a:lnTo>
                    <a:pt x="1701675" y="0"/>
                  </a:lnTo>
                  <a:cubicBezTo>
                    <a:pt x="1802468" y="0"/>
                    <a:pt x="1884177" y="81709"/>
                    <a:pt x="1884177" y="182502"/>
                  </a:cubicBezTo>
                  <a:lnTo>
                    <a:pt x="1884177" y="912486"/>
                  </a:lnTo>
                  <a:cubicBezTo>
                    <a:pt x="1884177" y="1013279"/>
                    <a:pt x="1802468" y="1094988"/>
                    <a:pt x="1701675" y="1094988"/>
                  </a:cubicBezTo>
                  <a:lnTo>
                    <a:pt x="182502" y="1094988"/>
                  </a:lnTo>
                  <a:cubicBezTo>
                    <a:pt x="81709" y="1094988"/>
                    <a:pt x="0" y="1013279"/>
                    <a:pt x="0" y="912486"/>
                  </a:cubicBezTo>
                  <a:lnTo>
                    <a:pt x="0" y="182502"/>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75373" tIns="175373" rIns="175373" bIns="175373" numCol="1" spcCol="1270" anchor="ctr" anchorCtr="0">
              <a:noAutofit/>
            </a:bodyPr>
            <a:lstStyle/>
            <a:p>
              <a:pPr lvl="0" algn="ctr" defTabSz="1422400" rtl="0">
                <a:lnSpc>
                  <a:spcPct val="90000"/>
                </a:lnSpc>
                <a:spcBef>
                  <a:spcPct val="0"/>
                </a:spcBef>
                <a:spcAft>
                  <a:spcPct val="35000"/>
                </a:spcAft>
              </a:pPr>
              <a:r>
                <a:rPr lang="en-US" sz="3200" dirty="0" smtClean="0"/>
                <a:t>Broad</a:t>
              </a:r>
              <a:r>
                <a:rPr lang="en-US" sz="3200" kern="1200" dirty="0" smtClean="0"/>
                <a:t> reach</a:t>
              </a:r>
              <a:endParaRPr lang="en-US" sz="3200" kern="1200" dirty="0"/>
            </a:p>
          </p:txBody>
        </p:sp>
        <p:sp>
          <p:nvSpPr>
            <p:cNvPr id="13" name="Freeform 12"/>
            <p:cNvSpPr/>
            <p:nvPr/>
          </p:nvSpPr>
          <p:spPr>
            <a:xfrm>
              <a:off x="1646552" y="4785728"/>
              <a:ext cx="2628007" cy="1094988"/>
            </a:xfrm>
            <a:custGeom>
              <a:avLst/>
              <a:gdLst>
                <a:gd name="connsiteX0" fmla="*/ 0 w 2628007"/>
                <a:gd name="connsiteY0" fmla="*/ 182502 h 1094988"/>
                <a:gd name="connsiteX1" fmla="*/ 182502 w 2628007"/>
                <a:gd name="connsiteY1" fmla="*/ 0 h 1094988"/>
                <a:gd name="connsiteX2" fmla="*/ 2445505 w 2628007"/>
                <a:gd name="connsiteY2" fmla="*/ 0 h 1094988"/>
                <a:gd name="connsiteX3" fmla="*/ 2628007 w 2628007"/>
                <a:gd name="connsiteY3" fmla="*/ 182502 h 1094988"/>
                <a:gd name="connsiteX4" fmla="*/ 2628007 w 2628007"/>
                <a:gd name="connsiteY4" fmla="*/ 912486 h 1094988"/>
                <a:gd name="connsiteX5" fmla="*/ 2445505 w 2628007"/>
                <a:gd name="connsiteY5" fmla="*/ 1094988 h 1094988"/>
                <a:gd name="connsiteX6" fmla="*/ 182502 w 2628007"/>
                <a:gd name="connsiteY6" fmla="*/ 1094988 h 1094988"/>
                <a:gd name="connsiteX7" fmla="*/ 0 w 2628007"/>
                <a:gd name="connsiteY7" fmla="*/ 912486 h 1094988"/>
                <a:gd name="connsiteX8" fmla="*/ 0 w 2628007"/>
                <a:gd name="connsiteY8" fmla="*/ 182502 h 1094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28007" h="1094988">
                  <a:moveTo>
                    <a:pt x="0" y="182502"/>
                  </a:moveTo>
                  <a:cubicBezTo>
                    <a:pt x="0" y="81709"/>
                    <a:pt x="81709" y="0"/>
                    <a:pt x="182502" y="0"/>
                  </a:cubicBezTo>
                  <a:lnTo>
                    <a:pt x="2445505" y="0"/>
                  </a:lnTo>
                  <a:cubicBezTo>
                    <a:pt x="2546298" y="0"/>
                    <a:pt x="2628007" y="81709"/>
                    <a:pt x="2628007" y="182502"/>
                  </a:cubicBezTo>
                  <a:lnTo>
                    <a:pt x="2628007" y="912486"/>
                  </a:lnTo>
                  <a:cubicBezTo>
                    <a:pt x="2628007" y="1013279"/>
                    <a:pt x="2546298" y="1094988"/>
                    <a:pt x="2445505" y="1094988"/>
                  </a:cubicBezTo>
                  <a:lnTo>
                    <a:pt x="182502" y="1094988"/>
                  </a:lnTo>
                  <a:cubicBezTo>
                    <a:pt x="81709" y="1094988"/>
                    <a:pt x="0" y="1013279"/>
                    <a:pt x="0" y="912486"/>
                  </a:cubicBezTo>
                  <a:lnTo>
                    <a:pt x="0" y="182502"/>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75373" tIns="175373" rIns="175373" bIns="175373" numCol="1" spcCol="1270" anchor="ctr" anchorCtr="0">
              <a:noAutofit/>
            </a:bodyPr>
            <a:lstStyle/>
            <a:p>
              <a:pPr lvl="0" algn="ctr" defTabSz="1422400" rtl="0">
                <a:lnSpc>
                  <a:spcPct val="90000"/>
                </a:lnSpc>
                <a:spcBef>
                  <a:spcPct val="0"/>
                </a:spcBef>
                <a:spcAft>
                  <a:spcPct val="35000"/>
                </a:spcAft>
              </a:pPr>
              <a:r>
                <a:rPr lang="en-US" sz="3200" kern="1200" dirty="0" smtClean="0"/>
                <a:t>Anonymous</a:t>
              </a:r>
              <a:endParaRPr lang="en-US" sz="3200" kern="1200" dirty="0"/>
            </a:p>
          </p:txBody>
        </p:sp>
        <p:sp>
          <p:nvSpPr>
            <p:cNvPr id="15" name="Freeform 14"/>
            <p:cNvSpPr/>
            <p:nvPr/>
          </p:nvSpPr>
          <p:spPr>
            <a:xfrm>
              <a:off x="-75018" y="2980308"/>
              <a:ext cx="2460306" cy="1094988"/>
            </a:xfrm>
            <a:custGeom>
              <a:avLst/>
              <a:gdLst>
                <a:gd name="connsiteX0" fmla="*/ 0 w 2460306"/>
                <a:gd name="connsiteY0" fmla="*/ 182502 h 1094988"/>
                <a:gd name="connsiteX1" fmla="*/ 182502 w 2460306"/>
                <a:gd name="connsiteY1" fmla="*/ 0 h 1094988"/>
                <a:gd name="connsiteX2" fmla="*/ 2277804 w 2460306"/>
                <a:gd name="connsiteY2" fmla="*/ 0 h 1094988"/>
                <a:gd name="connsiteX3" fmla="*/ 2460306 w 2460306"/>
                <a:gd name="connsiteY3" fmla="*/ 182502 h 1094988"/>
                <a:gd name="connsiteX4" fmla="*/ 2460306 w 2460306"/>
                <a:gd name="connsiteY4" fmla="*/ 912486 h 1094988"/>
                <a:gd name="connsiteX5" fmla="*/ 2277804 w 2460306"/>
                <a:gd name="connsiteY5" fmla="*/ 1094988 h 1094988"/>
                <a:gd name="connsiteX6" fmla="*/ 182502 w 2460306"/>
                <a:gd name="connsiteY6" fmla="*/ 1094988 h 1094988"/>
                <a:gd name="connsiteX7" fmla="*/ 0 w 2460306"/>
                <a:gd name="connsiteY7" fmla="*/ 912486 h 1094988"/>
                <a:gd name="connsiteX8" fmla="*/ 0 w 2460306"/>
                <a:gd name="connsiteY8" fmla="*/ 182502 h 1094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60306" h="1094988">
                  <a:moveTo>
                    <a:pt x="0" y="182502"/>
                  </a:moveTo>
                  <a:cubicBezTo>
                    <a:pt x="0" y="81709"/>
                    <a:pt x="81709" y="0"/>
                    <a:pt x="182502" y="0"/>
                  </a:cubicBezTo>
                  <a:lnTo>
                    <a:pt x="2277804" y="0"/>
                  </a:lnTo>
                  <a:cubicBezTo>
                    <a:pt x="2378597" y="0"/>
                    <a:pt x="2460306" y="81709"/>
                    <a:pt x="2460306" y="182502"/>
                  </a:cubicBezTo>
                  <a:lnTo>
                    <a:pt x="2460306" y="912486"/>
                  </a:lnTo>
                  <a:cubicBezTo>
                    <a:pt x="2460306" y="1013279"/>
                    <a:pt x="2378597" y="1094988"/>
                    <a:pt x="2277804" y="1094988"/>
                  </a:cubicBezTo>
                  <a:lnTo>
                    <a:pt x="182502" y="1094988"/>
                  </a:lnTo>
                  <a:cubicBezTo>
                    <a:pt x="81709" y="1094988"/>
                    <a:pt x="0" y="1013279"/>
                    <a:pt x="0" y="912486"/>
                  </a:cubicBezTo>
                  <a:lnTo>
                    <a:pt x="0" y="182502"/>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175373" tIns="175373" rIns="175373" bIns="175373" numCol="1" spcCol="1270" anchor="ctr" anchorCtr="0">
              <a:noAutofit/>
            </a:bodyPr>
            <a:lstStyle/>
            <a:p>
              <a:pPr lvl="0" algn="ctr" defTabSz="1422400" rtl="0">
                <a:lnSpc>
                  <a:spcPct val="90000"/>
                </a:lnSpc>
                <a:spcBef>
                  <a:spcPct val="0"/>
                </a:spcBef>
                <a:spcAft>
                  <a:spcPct val="35000"/>
                </a:spcAft>
              </a:pPr>
              <a:r>
                <a:rPr lang="en-US" sz="3200" kern="1200" dirty="0" smtClean="0"/>
                <a:t>Available 24/7</a:t>
              </a:r>
              <a:endParaRPr lang="en-US" sz="3200" kern="1200" dirty="0"/>
            </a:p>
          </p:txBody>
        </p:sp>
      </p:grpSp>
      <p:sp>
        <p:nvSpPr>
          <p:cNvPr id="5" name="Title 4"/>
          <p:cNvSpPr>
            <a:spLocks noGrp="1"/>
          </p:cNvSpPr>
          <p:nvPr>
            <p:ph type="title"/>
          </p:nvPr>
        </p:nvSpPr>
        <p:spPr>
          <a:xfrm>
            <a:off x="456456" y="94802"/>
            <a:ext cx="7543800" cy="914400"/>
          </a:xfrm>
        </p:spPr>
        <p:txBody>
          <a:bodyPr/>
          <a:lstStyle/>
          <a:p>
            <a:r>
              <a:rPr lang="en-US" b="1" dirty="0" smtClean="0"/>
              <a:t>Potential of Technology</a:t>
            </a:r>
            <a:endParaRPr lang="en-US" b="1" dirty="0"/>
          </a:p>
        </p:txBody>
      </p:sp>
      <p:pic>
        <p:nvPicPr>
          <p:cNvPr id="7" name="Picture 6" descr="Phone-Icon.jpg"/>
          <p:cNvPicPr>
            <a:picLocks noChangeAspect="1"/>
          </p:cNvPicPr>
          <p:nvPr/>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2400366" y="2903970"/>
            <a:ext cx="1411143" cy="1419926"/>
          </a:xfrm>
          <a:prstGeom prst="rect">
            <a:avLst/>
          </a:prstGeom>
        </p:spPr>
      </p:pic>
      <p:sp>
        <p:nvSpPr>
          <p:cNvPr id="10" name="TextBox 9"/>
          <p:cNvSpPr txBox="1"/>
          <p:nvPr/>
        </p:nvSpPr>
        <p:spPr>
          <a:xfrm>
            <a:off x="5985234" y="6361267"/>
            <a:ext cx="2531342" cy="646331"/>
          </a:xfrm>
          <a:prstGeom prst="rect">
            <a:avLst/>
          </a:prstGeom>
          <a:noFill/>
        </p:spPr>
        <p:txBody>
          <a:bodyPr wrap="none" rtlCol="0">
            <a:spAutoFit/>
          </a:bodyPr>
          <a:lstStyle/>
          <a:p>
            <a:pPr algn="ctr"/>
            <a:r>
              <a:rPr lang="en-US" i="1" dirty="0" smtClean="0"/>
              <a:t>Photo Credit: Daily mail </a:t>
            </a:r>
          </a:p>
          <a:p>
            <a:pPr algn="ctr"/>
            <a:endParaRPr lang="en-US" i="1" dirty="0"/>
          </a:p>
        </p:txBody>
      </p:sp>
    </p:spTree>
    <p:extLst>
      <p:ext uri="{BB962C8B-B14F-4D97-AF65-F5344CB8AC3E}">
        <p14:creationId xmlns:p14="http://schemas.microsoft.com/office/powerpoint/2010/main" val="3064793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49137"/>
            <a:ext cx="9401997" cy="914400"/>
          </a:xfrm>
        </p:spPr>
        <p:txBody>
          <a:bodyPr/>
          <a:lstStyle/>
          <a:p>
            <a:pPr algn="ctr"/>
            <a:r>
              <a:rPr lang="en-US" b="1" dirty="0" smtClean="0">
                <a:cs typeface="Chalkduster"/>
              </a:rPr>
              <a:t>Working with Youth Initiatives</a:t>
            </a:r>
            <a:endParaRPr lang="en-US" b="1" dirty="0">
              <a:cs typeface="Chalkduster"/>
            </a:endParaRPr>
          </a:p>
        </p:txBody>
      </p:sp>
      <p:grpSp>
        <p:nvGrpSpPr>
          <p:cNvPr id="2" name="Group 1"/>
          <p:cNvGrpSpPr/>
          <p:nvPr/>
        </p:nvGrpSpPr>
        <p:grpSpPr>
          <a:xfrm>
            <a:off x="818089" y="1645461"/>
            <a:ext cx="7583449" cy="4471377"/>
            <a:chOff x="818089" y="1645461"/>
            <a:chExt cx="7583449" cy="4471377"/>
          </a:xfrm>
        </p:grpSpPr>
        <p:sp>
          <p:nvSpPr>
            <p:cNvPr id="4" name="Rectangle 3"/>
            <p:cNvSpPr/>
            <p:nvPr/>
          </p:nvSpPr>
          <p:spPr>
            <a:xfrm>
              <a:off x="818089" y="1985319"/>
              <a:ext cx="7580923" cy="60480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5" name="Freeform 4"/>
            <p:cNvSpPr/>
            <p:nvPr/>
          </p:nvSpPr>
          <p:spPr>
            <a:xfrm>
              <a:off x="1180855" y="1645461"/>
              <a:ext cx="7218156" cy="698263"/>
            </a:xfrm>
            <a:custGeom>
              <a:avLst/>
              <a:gdLst>
                <a:gd name="connsiteX0" fmla="*/ 0 w 7218156"/>
                <a:gd name="connsiteY0" fmla="*/ 116379 h 698263"/>
                <a:gd name="connsiteX1" fmla="*/ 116379 w 7218156"/>
                <a:gd name="connsiteY1" fmla="*/ 0 h 698263"/>
                <a:gd name="connsiteX2" fmla="*/ 7101777 w 7218156"/>
                <a:gd name="connsiteY2" fmla="*/ 0 h 698263"/>
                <a:gd name="connsiteX3" fmla="*/ 7218156 w 7218156"/>
                <a:gd name="connsiteY3" fmla="*/ 116379 h 698263"/>
                <a:gd name="connsiteX4" fmla="*/ 7218156 w 7218156"/>
                <a:gd name="connsiteY4" fmla="*/ 581884 h 698263"/>
                <a:gd name="connsiteX5" fmla="*/ 7101777 w 7218156"/>
                <a:gd name="connsiteY5" fmla="*/ 698263 h 698263"/>
                <a:gd name="connsiteX6" fmla="*/ 116379 w 7218156"/>
                <a:gd name="connsiteY6" fmla="*/ 698263 h 698263"/>
                <a:gd name="connsiteX7" fmla="*/ 0 w 7218156"/>
                <a:gd name="connsiteY7" fmla="*/ 581884 h 698263"/>
                <a:gd name="connsiteX8" fmla="*/ 0 w 7218156"/>
                <a:gd name="connsiteY8" fmla="*/ 116379 h 698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18156" h="698263">
                  <a:moveTo>
                    <a:pt x="0" y="116379"/>
                  </a:moveTo>
                  <a:cubicBezTo>
                    <a:pt x="0" y="52105"/>
                    <a:pt x="52105" y="0"/>
                    <a:pt x="116379" y="0"/>
                  </a:cubicBezTo>
                  <a:lnTo>
                    <a:pt x="7101777" y="0"/>
                  </a:lnTo>
                  <a:cubicBezTo>
                    <a:pt x="7166051" y="0"/>
                    <a:pt x="7218156" y="52105"/>
                    <a:pt x="7218156" y="116379"/>
                  </a:cubicBezTo>
                  <a:lnTo>
                    <a:pt x="7218156" y="581884"/>
                  </a:lnTo>
                  <a:cubicBezTo>
                    <a:pt x="7218156" y="646158"/>
                    <a:pt x="7166051" y="698263"/>
                    <a:pt x="7101777" y="698263"/>
                  </a:cubicBezTo>
                  <a:lnTo>
                    <a:pt x="116379" y="698263"/>
                  </a:lnTo>
                  <a:cubicBezTo>
                    <a:pt x="52105" y="698263"/>
                    <a:pt x="0" y="646158"/>
                    <a:pt x="0" y="581884"/>
                  </a:cubicBezTo>
                  <a:lnTo>
                    <a:pt x="0" y="116379"/>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234665" tIns="34086" rIns="234665" bIns="34086" numCol="1" spcCol="1270" anchor="ctr" anchorCtr="0">
              <a:noAutofit/>
            </a:bodyPr>
            <a:lstStyle/>
            <a:p>
              <a:pPr lvl="0" algn="l" defTabSz="1066800">
                <a:lnSpc>
                  <a:spcPct val="90000"/>
                </a:lnSpc>
                <a:spcBef>
                  <a:spcPct val="0"/>
                </a:spcBef>
                <a:spcAft>
                  <a:spcPct val="35000"/>
                </a:spcAft>
              </a:pPr>
              <a:r>
                <a:rPr lang="en-US" sz="2400" kern="1200" dirty="0" smtClean="0"/>
                <a:t>Overcome social and cultural barriers</a:t>
              </a:r>
              <a:endParaRPr lang="en-US" sz="2400" kern="1200" dirty="0"/>
            </a:p>
          </p:txBody>
        </p:sp>
        <p:sp>
          <p:nvSpPr>
            <p:cNvPr id="6" name="Rectangle 5"/>
            <p:cNvSpPr/>
            <p:nvPr/>
          </p:nvSpPr>
          <p:spPr>
            <a:xfrm>
              <a:off x="820615" y="3213686"/>
              <a:ext cx="7580923" cy="60480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Freeform 7"/>
            <p:cNvSpPr/>
            <p:nvPr/>
          </p:nvSpPr>
          <p:spPr>
            <a:xfrm>
              <a:off x="1188926" y="2872709"/>
              <a:ext cx="7210086" cy="695217"/>
            </a:xfrm>
            <a:custGeom>
              <a:avLst/>
              <a:gdLst>
                <a:gd name="connsiteX0" fmla="*/ 0 w 7210086"/>
                <a:gd name="connsiteY0" fmla="*/ 115872 h 695217"/>
                <a:gd name="connsiteX1" fmla="*/ 115872 w 7210086"/>
                <a:gd name="connsiteY1" fmla="*/ 0 h 695217"/>
                <a:gd name="connsiteX2" fmla="*/ 7094214 w 7210086"/>
                <a:gd name="connsiteY2" fmla="*/ 0 h 695217"/>
                <a:gd name="connsiteX3" fmla="*/ 7210086 w 7210086"/>
                <a:gd name="connsiteY3" fmla="*/ 115872 h 695217"/>
                <a:gd name="connsiteX4" fmla="*/ 7210086 w 7210086"/>
                <a:gd name="connsiteY4" fmla="*/ 579345 h 695217"/>
                <a:gd name="connsiteX5" fmla="*/ 7094214 w 7210086"/>
                <a:gd name="connsiteY5" fmla="*/ 695217 h 695217"/>
                <a:gd name="connsiteX6" fmla="*/ 115872 w 7210086"/>
                <a:gd name="connsiteY6" fmla="*/ 695217 h 695217"/>
                <a:gd name="connsiteX7" fmla="*/ 0 w 7210086"/>
                <a:gd name="connsiteY7" fmla="*/ 579345 h 695217"/>
                <a:gd name="connsiteX8" fmla="*/ 0 w 7210086"/>
                <a:gd name="connsiteY8" fmla="*/ 115872 h 695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10086" h="695217">
                  <a:moveTo>
                    <a:pt x="0" y="115872"/>
                  </a:moveTo>
                  <a:cubicBezTo>
                    <a:pt x="0" y="51878"/>
                    <a:pt x="51878" y="0"/>
                    <a:pt x="115872" y="0"/>
                  </a:cubicBezTo>
                  <a:lnTo>
                    <a:pt x="7094214" y="0"/>
                  </a:lnTo>
                  <a:cubicBezTo>
                    <a:pt x="7158208" y="0"/>
                    <a:pt x="7210086" y="51878"/>
                    <a:pt x="7210086" y="115872"/>
                  </a:cubicBezTo>
                  <a:lnTo>
                    <a:pt x="7210086" y="579345"/>
                  </a:lnTo>
                  <a:cubicBezTo>
                    <a:pt x="7210086" y="643339"/>
                    <a:pt x="7158208" y="695217"/>
                    <a:pt x="7094214" y="695217"/>
                  </a:cubicBezTo>
                  <a:lnTo>
                    <a:pt x="115872" y="695217"/>
                  </a:lnTo>
                  <a:cubicBezTo>
                    <a:pt x="51878" y="695217"/>
                    <a:pt x="0" y="643339"/>
                    <a:pt x="0" y="579345"/>
                  </a:cubicBezTo>
                  <a:lnTo>
                    <a:pt x="0" y="115872"/>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234517" tIns="33938" rIns="234517" bIns="33938" numCol="1" spcCol="1270" anchor="ctr" anchorCtr="0">
              <a:noAutofit/>
            </a:bodyPr>
            <a:lstStyle/>
            <a:p>
              <a:pPr lvl="0" algn="l" defTabSz="1066800">
                <a:lnSpc>
                  <a:spcPct val="90000"/>
                </a:lnSpc>
                <a:spcBef>
                  <a:spcPct val="0"/>
                </a:spcBef>
                <a:spcAft>
                  <a:spcPct val="35000"/>
                </a:spcAft>
              </a:pPr>
              <a:r>
                <a:rPr lang="en-US" sz="2400" kern="1200" dirty="0" smtClean="0"/>
                <a:t>Community and grassroots efforts</a:t>
              </a:r>
              <a:endParaRPr lang="en-US" sz="2400" kern="1200" dirty="0"/>
            </a:p>
          </p:txBody>
        </p:sp>
        <p:sp>
          <p:nvSpPr>
            <p:cNvPr id="9" name="Rectangle 8"/>
            <p:cNvSpPr/>
            <p:nvPr/>
          </p:nvSpPr>
          <p:spPr>
            <a:xfrm>
              <a:off x="820615" y="4389278"/>
              <a:ext cx="7580923" cy="60480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Freeform 9"/>
            <p:cNvSpPr/>
            <p:nvPr/>
          </p:nvSpPr>
          <p:spPr>
            <a:xfrm>
              <a:off x="1181523" y="3948086"/>
              <a:ext cx="7218156" cy="795431"/>
            </a:xfrm>
            <a:custGeom>
              <a:avLst/>
              <a:gdLst>
                <a:gd name="connsiteX0" fmla="*/ 0 w 7218156"/>
                <a:gd name="connsiteY0" fmla="*/ 132574 h 795431"/>
                <a:gd name="connsiteX1" fmla="*/ 132574 w 7218156"/>
                <a:gd name="connsiteY1" fmla="*/ 0 h 795431"/>
                <a:gd name="connsiteX2" fmla="*/ 7085582 w 7218156"/>
                <a:gd name="connsiteY2" fmla="*/ 0 h 795431"/>
                <a:gd name="connsiteX3" fmla="*/ 7218156 w 7218156"/>
                <a:gd name="connsiteY3" fmla="*/ 132574 h 795431"/>
                <a:gd name="connsiteX4" fmla="*/ 7218156 w 7218156"/>
                <a:gd name="connsiteY4" fmla="*/ 662857 h 795431"/>
                <a:gd name="connsiteX5" fmla="*/ 7085582 w 7218156"/>
                <a:gd name="connsiteY5" fmla="*/ 795431 h 795431"/>
                <a:gd name="connsiteX6" fmla="*/ 132574 w 7218156"/>
                <a:gd name="connsiteY6" fmla="*/ 795431 h 795431"/>
                <a:gd name="connsiteX7" fmla="*/ 0 w 7218156"/>
                <a:gd name="connsiteY7" fmla="*/ 662857 h 795431"/>
                <a:gd name="connsiteX8" fmla="*/ 0 w 7218156"/>
                <a:gd name="connsiteY8" fmla="*/ 132574 h 795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18156" h="795431">
                  <a:moveTo>
                    <a:pt x="0" y="132574"/>
                  </a:moveTo>
                  <a:cubicBezTo>
                    <a:pt x="0" y="59355"/>
                    <a:pt x="59355" y="0"/>
                    <a:pt x="132574" y="0"/>
                  </a:cubicBezTo>
                  <a:lnTo>
                    <a:pt x="7085582" y="0"/>
                  </a:lnTo>
                  <a:cubicBezTo>
                    <a:pt x="7158801" y="0"/>
                    <a:pt x="7218156" y="59355"/>
                    <a:pt x="7218156" y="132574"/>
                  </a:cubicBezTo>
                  <a:lnTo>
                    <a:pt x="7218156" y="662857"/>
                  </a:lnTo>
                  <a:cubicBezTo>
                    <a:pt x="7218156" y="736076"/>
                    <a:pt x="7158801" y="795431"/>
                    <a:pt x="7085582" y="795431"/>
                  </a:cubicBezTo>
                  <a:lnTo>
                    <a:pt x="132574" y="795431"/>
                  </a:lnTo>
                  <a:cubicBezTo>
                    <a:pt x="59355" y="795431"/>
                    <a:pt x="0" y="736076"/>
                    <a:pt x="0" y="662857"/>
                  </a:cubicBezTo>
                  <a:lnTo>
                    <a:pt x="0" y="132574"/>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239409" tIns="38830" rIns="239409" bIns="38830" numCol="1" spcCol="1270" anchor="ctr" anchorCtr="0">
              <a:noAutofit/>
            </a:bodyPr>
            <a:lstStyle/>
            <a:p>
              <a:pPr lvl="0" algn="l" defTabSz="1066800">
                <a:lnSpc>
                  <a:spcPct val="90000"/>
                </a:lnSpc>
                <a:spcBef>
                  <a:spcPct val="0"/>
                </a:spcBef>
                <a:spcAft>
                  <a:spcPct val="35000"/>
                </a:spcAft>
              </a:pPr>
              <a:r>
                <a:rPr lang="en-US" sz="2400" dirty="0" smtClean="0"/>
                <a:t>Innovative solutions to social challenges</a:t>
              </a:r>
              <a:endParaRPr lang="en-US" sz="2400" kern="1200" dirty="0"/>
            </a:p>
          </p:txBody>
        </p:sp>
        <p:sp>
          <p:nvSpPr>
            <p:cNvPr id="11" name="Rectangle 10"/>
            <p:cNvSpPr/>
            <p:nvPr/>
          </p:nvSpPr>
          <p:spPr>
            <a:xfrm>
              <a:off x="820615" y="5512038"/>
              <a:ext cx="7580923" cy="604800"/>
            </a:xfrm>
            <a:prstGeom prst="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Freeform 11"/>
            <p:cNvSpPr/>
            <p:nvPr/>
          </p:nvSpPr>
          <p:spPr>
            <a:xfrm>
              <a:off x="1190407" y="5123678"/>
              <a:ext cx="7209666" cy="742600"/>
            </a:xfrm>
            <a:custGeom>
              <a:avLst/>
              <a:gdLst>
                <a:gd name="connsiteX0" fmla="*/ 0 w 7209666"/>
                <a:gd name="connsiteY0" fmla="*/ 123769 h 742600"/>
                <a:gd name="connsiteX1" fmla="*/ 123769 w 7209666"/>
                <a:gd name="connsiteY1" fmla="*/ 0 h 742600"/>
                <a:gd name="connsiteX2" fmla="*/ 7085897 w 7209666"/>
                <a:gd name="connsiteY2" fmla="*/ 0 h 742600"/>
                <a:gd name="connsiteX3" fmla="*/ 7209666 w 7209666"/>
                <a:gd name="connsiteY3" fmla="*/ 123769 h 742600"/>
                <a:gd name="connsiteX4" fmla="*/ 7209666 w 7209666"/>
                <a:gd name="connsiteY4" fmla="*/ 618831 h 742600"/>
                <a:gd name="connsiteX5" fmla="*/ 7085897 w 7209666"/>
                <a:gd name="connsiteY5" fmla="*/ 742600 h 742600"/>
                <a:gd name="connsiteX6" fmla="*/ 123769 w 7209666"/>
                <a:gd name="connsiteY6" fmla="*/ 742600 h 742600"/>
                <a:gd name="connsiteX7" fmla="*/ 0 w 7209666"/>
                <a:gd name="connsiteY7" fmla="*/ 618831 h 742600"/>
                <a:gd name="connsiteX8" fmla="*/ 0 w 7209666"/>
                <a:gd name="connsiteY8" fmla="*/ 123769 h 742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9666" h="742600">
                  <a:moveTo>
                    <a:pt x="0" y="123769"/>
                  </a:moveTo>
                  <a:cubicBezTo>
                    <a:pt x="0" y="55413"/>
                    <a:pt x="55413" y="0"/>
                    <a:pt x="123769" y="0"/>
                  </a:cubicBezTo>
                  <a:lnTo>
                    <a:pt x="7085897" y="0"/>
                  </a:lnTo>
                  <a:cubicBezTo>
                    <a:pt x="7154253" y="0"/>
                    <a:pt x="7209666" y="55413"/>
                    <a:pt x="7209666" y="123769"/>
                  </a:cubicBezTo>
                  <a:lnTo>
                    <a:pt x="7209666" y="618831"/>
                  </a:lnTo>
                  <a:cubicBezTo>
                    <a:pt x="7209666" y="687187"/>
                    <a:pt x="7154253" y="742600"/>
                    <a:pt x="7085897" y="742600"/>
                  </a:cubicBezTo>
                  <a:lnTo>
                    <a:pt x="123769" y="742600"/>
                  </a:lnTo>
                  <a:cubicBezTo>
                    <a:pt x="55413" y="742600"/>
                    <a:pt x="0" y="687187"/>
                    <a:pt x="0" y="618831"/>
                  </a:cubicBezTo>
                  <a:lnTo>
                    <a:pt x="0" y="123769"/>
                  </a:lnTo>
                  <a:close/>
                </a:path>
              </a:pathLst>
            </a:cu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spcFirstLastPara="0" vert="horz" wrap="square" lIns="236830" tIns="36251" rIns="236830" bIns="36251" numCol="1" spcCol="1270" anchor="ctr" anchorCtr="0">
              <a:noAutofit/>
            </a:bodyPr>
            <a:lstStyle/>
            <a:p>
              <a:pPr lvl="0" algn="l" defTabSz="1066800">
                <a:lnSpc>
                  <a:spcPct val="90000"/>
                </a:lnSpc>
                <a:spcBef>
                  <a:spcPct val="0"/>
                </a:spcBef>
                <a:spcAft>
                  <a:spcPct val="35000"/>
                </a:spcAft>
              </a:pPr>
              <a:r>
                <a:rPr lang="en-US" sz="2400" kern="1200" dirty="0" smtClean="0"/>
                <a:t>Tap into existing social </a:t>
              </a:r>
              <a:r>
                <a:rPr lang="en-US" sz="2400" dirty="0"/>
                <a:t>n</a:t>
              </a:r>
              <a:r>
                <a:rPr lang="en-US" sz="2400" kern="1200" dirty="0" smtClean="0"/>
                <a:t>etworks</a:t>
              </a:r>
              <a:endParaRPr lang="en-US" sz="2400" kern="1200" dirty="0"/>
            </a:p>
          </p:txBody>
        </p:sp>
      </p:grpSp>
    </p:spTree>
    <p:extLst>
      <p:ext uri="{BB962C8B-B14F-4D97-AF65-F5344CB8AC3E}">
        <p14:creationId xmlns:p14="http://schemas.microsoft.com/office/powerpoint/2010/main" val="138969656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xmlns:p14="http://schemas.microsoft.com/office/powerpoint/2010/main" spd="slow">
        <p:wip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Elemental.thmx</Template>
  <TotalTime>4847</TotalTime>
  <Words>1731</Words>
  <Application>Microsoft Office PowerPoint</Application>
  <PresentationFormat>On-screen Show (4:3)</PresentationFormat>
  <Paragraphs>78</Paragraphs>
  <Slides>10</Slides>
  <Notes>10</Notes>
  <HiddenSlides>0</HiddenSlides>
  <MMClips>0</MMClips>
  <ScaleCrop>false</ScaleCrop>
  <HeadingPairs>
    <vt:vector size="6" baseType="variant">
      <vt:variant>
        <vt:lpstr>Theme</vt:lpstr>
      </vt:variant>
      <vt:variant>
        <vt:i4>1</vt:i4>
      </vt:variant>
      <vt:variant>
        <vt:lpstr>Slide Titles</vt:lpstr>
      </vt:variant>
      <vt:variant>
        <vt:i4>10</vt:i4>
      </vt:variant>
      <vt:variant>
        <vt:lpstr>Custom Shows</vt:lpstr>
      </vt:variant>
      <vt:variant>
        <vt:i4>1</vt:i4>
      </vt:variant>
    </vt:vector>
  </HeadingPairs>
  <TitlesOfParts>
    <vt:vector size="12" baseType="lpstr">
      <vt:lpstr>Elemental</vt:lpstr>
      <vt:lpstr>The SRH Needs of Africa’s Young People</vt:lpstr>
      <vt:lpstr>PowerPoint Presentation</vt:lpstr>
      <vt:lpstr>Unmet SRH Needs</vt:lpstr>
      <vt:lpstr>Leading Causes of Unintended Pregnancy</vt:lpstr>
      <vt:lpstr>Consequences of Unintended Pregnancy</vt:lpstr>
      <vt:lpstr>Policy Successes</vt:lpstr>
      <vt:lpstr>Components of Successful Programs</vt:lpstr>
      <vt:lpstr>Potential of Technology</vt:lpstr>
      <vt:lpstr>Working with Youth Initiatives</vt:lpstr>
      <vt:lpstr>Truly Investing In Youth</vt:lpstr>
      <vt:lpstr>Custom Show 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SRH Needs of Africa’s Young People</dc:title>
  <dc:creator>Microsoft Office User</dc:creator>
  <cp:lastModifiedBy>Marissa Yeakey</cp:lastModifiedBy>
  <cp:revision>87</cp:revision>
  <cp:lastPrinted>2013-11-11T19:52:04Z</cp:lastPrinted>
  <dcterms:created xsi:type="dcterms:W3CDTF">2013-11-08T03:32:03Z</dcterms:created>
  <dcterms:modified xsi:type="dcterms:W3CDTF">2013-11-21T16:05:00Z</dcterms:modified>
</cp:coreProperties>
</file>