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87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77" r:id="rId12"/>
    <p:sldId id="267" r:id="rId13"/>
    <p:sldId id="268" r:id="rId14"/>
    <p:sldId id="269" r:id="rId15"/>
    <p:sldId id="270" r:id="rId16"/>
    <p:sldId id="278" r:id="rId17"/>
    <p:sldId id="272" r:id="rId18"/>
    <p:sldId id="273" r:id="rId19"/>
    <p:sldId id="279" r:id="rId20"/>
    <p:sldId id="275" r:id="rId21"/>
    <p:sldId id="276" r:id="rId22"/>
    <p:sldId id="292" r:id="rId23"/>
    <p:sldId id="293" r:id="rId24"/>
    <p:sldId id="290" r:id="rId25"/>
    <p:sldId id="285" r:id="rId26"/>
    <p:sldId id="284" r:id="rId27"/>
    <p:sldId id="281" r:id="rId28"/>
    <p:sldId id="282" r:id="rId29"/>
    <p:sldId id="286" r:id="rId30"/>
    <p:sldId id="28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17DDC"/>
    <a:srgbClr val="017DC3"/>
    <a:srgbClr val="3C7CBF"/>
    <a:srgbClr val="4FA928"/>
    <a:srgbClr val="0F78B9"/>
    <a:srgbClr val="0080FF"/>
    <a:srgbClr val="00408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18" autoAdjust="0"/>
    <p:restoredTop sz="84894" autoAdjust="0"/>
  </p:normalViewPr>
  <p:slideViewPr>
    <p:cSldViewPr snapToGrid="0" snapToObjects="1">
      <p:cViewPr>
        <p:scale>
          <a:sx n="185" d="100"/>
          <a:sy n="185" d="100"/>
        </p:scale>
        <p:origin x="-1160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A1354-2E37-7C4C-8030-E90F1E1E9694}" type="datetimeFigureOut">
              <a:rPr lang="en-US" smtClean="0"/>
              <a:t>8/1/16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5F028-35A3-D84F-8456-65D885A7B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04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5F028-35A3-D84F-8456-65D885A7B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42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F71-B6CD-AB40-814B-69C2A7561574}" type="datetimeFigureOut">
              <a:rPr lang="en-US" smtClean="0"/>
              <a:t>8/1/16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9049-6785-ED46-BE0C-A4BF24F6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9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F71-B6CD-AB40-814B-69C2A7561574}" type="datetimeFigureOut">
              <a:rPr lang="en-US" smtClean="0"/>
              <a:t>8/1/16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9049-6785-ED46-BE0C-A4BF24F6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4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F71-B6CD-AB40-814B-69C2A7561574}" type="datetimeFigureOut">
              <a:rPr lang="en-US" smtClean="0"/>
              <a:t>8/1/16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9049-6785-ED46-BE0C-A4BF24F6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0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F71-B6CD-AB40-814B-69C2A7561574}" type="datetimeFigureOut">
              <a:rPr lang="en-US" smtClean="0"/>
              <a:t>8/1/16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9049-6785-ED46-BE0C-A4BF24F6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9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F71-B6CD-AB40-814B-69C2A7561574}" type="datetimeFigureOut">
              <a:rPr lang="en-US" smtClean="0"/>
              <a:t>8/1/16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9049-6785-ED46-BE0C-A4BF24F6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6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F71-B6CD-AB40-814B-69C2A7561574}" type="datetimeFigureOut">
              <a:rPr lang="en-US" smtClean="0"/>
              <a:t>8/1/16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9049-6785-ED46-BE0C-A4BF24F6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1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F71-B6CD-AB40-814B-69C2A7561574}" type="datetimeFigureOut">
              <a:rPr lang="en-US" smtClean="0"/>
              <a:t>8/1/16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9049-6785-ED46-BE0C-A4BF24F6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33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F71-B6CD-AB40-814B-69C2A7561574}" type="datetimeFigureOut">
              <a:rPr lang="en-US" smtClean="0"/>
              <a:t>8/1/16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9049-6785-ED46-BE0C-A4BF24F6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9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F71-B6CD-AB40-814B-69C2A7561574}" type="datetimeFigureOut">
              <a:rPr lang="en-US" smtClean="0"/>
              <a:t>8/1/16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9049-6785-ED46-BE0C-A4BF24F6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7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F71-B6CD-AB40-814B-69C2A7561574}" type="datetimeFigureOut">
              <a:rPr lang="en-US" smtClean="0"/>
              <a:t>8/1/16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9049-6785-ED46-BE0C-A4BF24F6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3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F71-B6CD-AB40-814B-69C2A7561574}" type="datetimeFigureOut">
              <a:rPr lang="en-US" smtClean="0"/>
              <a:t>8/1/16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9049-6785-ED46-BE0C-A4BF24F6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1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40F71-B6CD-AB40-814B-69C2A7561574}" type="datetimeFigureOut">
              <a:rPr lang="en-US" smtClean="0"/>
              <a:t>8/1/16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D9049-6785-ED46-BE0C-A4BF24F63B2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PRB_LOGO_2c_1024x768.png"/>
          <p:cNvPicPr>
            <a:picLocks noChangeAspect="1"/>
          </p:cNvPicPr>
          <p:nvPr userDrawn="1"/>
        </p:nvPicPr>
        <p:blipFill>
          <a:blip r:embed="rId1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2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6-24 at 8.09.1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302" r="7061" b="520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490904"/>
            <a:ext cx="9144001" cy="1367096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31" y="5853768"/>
            <a:ext cx="1247341" cy="600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6769" y="5692804"/>
            <a:ext cx="4969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slide deck on the demographic dividend from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PRB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1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2285" r="6731" b="5244"/>
          <a:stretch/>
        </p:blipFill>
        <p:spPr>
          <a:xfrm>
            <a:off x="0" y="0"/>
            <a:ext cx="9179910" cy="6858000"/>
          </a:xfrm>
          <a:prstGeom prst="rect">
            <a:avLst/>
          </a:prstGeom>
        </p:spPr>
      </p:pic>
      <p:pic>
        <p:nvPicPr>
          <p:cNvPr id="6" name="Picture 5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3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7" y="0"/>
            <a:ext cx="7431536" cy="5195556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73538" y="4880450"/>
            <a:ext cx="8596924" cy="11430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F78B9"/>
                </a:solidFill>
              </a:rPr>
              <a:t>Investments in education are critical </a:t>
            </a:r>
            <a:b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F78B9"/>
                </a:solidFill>
              </a:rPr>
            </a:b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F78B9"/>
                </a:solidFill>
              </a:rPr>
              <a:t>for a demographic dividend</a:t>
            </a:r>
            <a:endParaRPr 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F78B9"/>
              </a:solidFill>
            </a:endParaRPr>
          </a:p>
        </p:txBody>
      </p:sp>
      <p:pic>
        <p:nvPicPr>
          <p:cNvPr id="7" name="Picture 6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7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532" y="6219831"/>
            <a:ext cx="1041667" cy="501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59" y="-170733"/>
            <a:ext cx="10606027" cy="7414915"/>
          </a:xfrm>
          <a:prstGeom prst="rect">
            <a:avLst/>
          </a:prstGeom>
        </p:spPr>
      </p:pic>
      <p:pic>
        <p:nvPicPr>
          <p:cNvPr id="4" name="Picture 3" descr="PRB_LOGO_2c_1024x768.png"/>
          <p:cNvPicPr>
            <a:picLocks noChangeAspect="1"/>
          </p:cNvPicPr>
          <p:nvPr/>
        </p:nvPicPr>
        <p:blipFill>
          <a:blip r:embed="rId4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59" y="-170733"/>
            <a:ext cx="10606027" cy="7414916"/>
          </a:xfrm>
          <a:prstGeom prst="rect">
            <a:avLst/>
          </a:prstGeom>
        </p:spPr>
      </p:pic>
      <p:pic>
        <p:nvPicPr>
          <p:cNvPr id="5" name="Picture 4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6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59" y="-170737"/>
            <a:ext cx="10606027" cy="7414915"/>
          </a:xfrm>
          <a:prstGeom prst="rect">
            <a:avLst/>
          </a:prstGeom>
        </p:spPr>
      </p:pic>
      <p:pic>
        <p:nvPicPr>
          <p:cNvPr id="5" name="Picture 4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0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2302" r="7062" b="5208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5" name="Picture 4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CC66">
                <a:alpha val="32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0" y="-101"/>
            <a:ext cx="8026046" cy="5611192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100667" y="5076831"/>
            <a:ext cx="6942666" cy="1143000"/>
          </a:xfrm>
          <a:prstGeom prst="rect">
            <a:avLst/>
          </a:prstGeom>
          <a:ln>
            <a:noFill/>
          </a:ln>
          <a:effectLst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n w="18415" cmpd="sng">
                  <a:noFill/>
                  <a:prstDash val="solid"/>
                </a:ln>
                <a:solidFill>
                  <a:srgbClr val="0F78B9"/>
                </a:solidFill>
              </a:rPr>
              <a:t>Supportive economic policies to harness a demographic dividend</a:t>
            </a:r>
            <a:endParaRPr lang="en-US" sz="3600" dirty="0">
              <a:ln w="18415" cmpd="sng">
                <a:noFill/>
                <a:prstDash val="solid"/>
              </a:ln>
              <a:solidFill>
                <a:srgbClr val="0F78B9"/>
              </a:solidFill>
            </a:endParaRPr>
          </a:p>
        </p:txBody>
      </p:sp>
      <p:pic>
        <p:nvPicPr>
          <p:cNvPr id="7" name="Picture 6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302" r="7061" b="5208"/>
          <a:stretch/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pic>
        <p:nvPicPr>
          <p:cNvPr id="5" name="Picture 4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58" y="-170736"/>
            <a:ext cx="10606025" cy="7414913"/>
          </a:xfrm>
          <a:prstGeom prst="rect">
            <a:avLst/>
          </a:prstGeom>
        </p:spPr>
      </p:pic>
      <p:pic>
        <p:nvPicPr>
          <p:cNvPr id="5" name="Picture 4" descr="PRB_LOGO_2c_1024x768.png"/>
          <p:cNvPicPr>
            <a:picLocks noChangeAspect="1"/>
          </p:cNvPicPr>
          <p:nvPr/>
        </p:nvPicPr>
        <p:blipFill>
          <a:blip r:embed="rId4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3">
                <a:lumMod val="40000"/>
                <a:lumOff val="6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95" y="182882"/>
            <a:ext cx="7216336" cy="5045105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57892" y="4895184"/>
            <a:ext cx="8828216" cy="11430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18415" cmpd="sng">
                  <a:noFill/>
                  <a:prstDash val="solid"/>
                </a:ln>
                <a:solidFill>
                  <a:srgbClr val="0F78B9"/>
                </a:solidFill>
              </a:rPr>
              <a:t>Good governance practices provide a foundation </a:t>
            </a:r>
            <a:r>
              <a:rPr lang="en-US" sz="3600" dirty="0" smtClean="0">
                <a:ln w="18415" cmpd="sng">
                  <a:noFill/>
                  <a:prstDash val="solid"/>
                </a:ln>
                <a:solidFill>
                  <a:srgbClr val="0F78B9"/>
                </a:solidFill>
              </a:rPr>
              <a:t>for </a:t>
            </a:r>
            <a:r>
              <a:rPr lang="en-US" sz="3600" dirty="0">
                <a:ln w="18415" cmpd="sng">
                  <a:noFill/>
                  <a:prstDash val="solid"/>
                </a:ln>
                <a:solidFill>
                  <a:srgbClr val="0F78B9"/>
                </a:solidFill>
              </a:rPr>
              <a:t>a demographic dividend</a:t>
            </a:r>
          </a:p>
        </p:txBody>
      </p:sp>
      <p:pic>
        <p:nvPicPr>
          <p:cNvPr id="6" name="Picture 5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2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lden Opportunities in Ethiopia. Simon Davis-Department for International Development - FlickrC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solidFill>
            <a:schemeClr val="tx2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1938" y="2101931"/>
            <a:ext cx="59065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The demographic dividend is the accelerated economic growth that may result from a rapid decline in a country’s fertility.</a:t>
            </a:r>
          </a:p>
        </p:txBody>
      </p:sp>
      <p:pic>
        <p:nvPicPr>
          <p:cNvPr id="8" name="Picture 7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57" y="-170736"/>
            <a:ext cx="10606023" cy="7414912"/>
          </a:xfrm>
          <a:prstGeom prst="rect">
            <a:avLst/>
          </a:prstGeom>
        </p:spPr>
      </p:pic>
      <p:pic>
        <p:nvPicPr>
          <p:cNvPr id="5" name="Picture 4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4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2302" r="7062" b="520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614" r="4315" b="614"/>
          <a:stretch/>
        </p:blipFill>
        <p:spPr>
          <a:xfrm>
            <a:off x="-14940" y="2"/>
            <a:ext cx="9158940" cy="68579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791" y="3152896"/>
            <a:ext cx="3436620" cy="2766060"/>
          </a:xfrm>
          <a:prstGeom prst="rect">
            <a:avLst/>
          </a:prstGeom>
        </p:spPr>
      </p:pic>
      <p:pic>
        <p:nvPicPr>
          <p:cNvPr id="4" name="Picture 3" descr="PRB_LOGO_2c_1024x768.png"/>
          <p:cNvPicPr>
            <a:picLocks noChangeAspect="1"/>
          </p:cNvPicPr>
          <p:nvPr/>
        </p:nvPicPr>
        <p:blipFill>
          <a:blip r:embed="rId4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14" y="-42632"/>
            <a:ext cx="9257688" cy="69432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927" y="2389316"/>
            <a:ext cx="3436620" cy="3827780"/>
          </a:xfrm>
          <a:prstGeom prst="rect">
            <a:avLst/>
          </a:prstGeom>
        </p:spPr>
      </p:pic>
      <p:pic>
        <p:nvPicPr>
          <p:cNvPr id="4" name="Picture 3" descr="PRB_LOGO_2c_1024x768.png"/>
          <p:cNvPicPr>
            <a:picLocks noChangeAspect="1"/>
          </p:cNvPicPr>
          <p:nvPr/>
        </p:nvPicPr>
        <p:blipFill>
          <a:blip r:embed="rId4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thiopia-tables+pyrs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2" b="27327"/>
          <a:stretch/>
        </p:blipFill>
        <p:spPr>
          <a:xfrm>
            <a:off x="127000" y="2361517"/>
            <a:ext cx="8875059" cy="2793999"/>
          </a:xfrm>
          <a:prstGeom prst="rect">
            <a:avLst/>
          </a:prstGeom>
        </p:spPr>
      </p:pic>
      <p:pic>
        <p:nvPicPr>
          <p:cNvPr id="5" name="Picture 4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95614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17DDC"/>
                </a:solidFill>
              </a:rPr>
              <a:t>Population Pyramids for Ethiopia in 1990, 2010, </a:t>
            </a:r>
            <a:br>
              <a:rPr lang="en-US" sz="2400" dirty="0" smtClean="0">
                <a:solidFill>
                  <a:srgbClr val="017DDC"/>
                </a:solidFill>
              </a:rPr>
            </a:br>
            <a:r>
              <a:rPr lang="en-US" sz="2400" dirty="0" smtClean="0">
                <a:solidFill>
                  <a:srgbClr val="017DDC"/>
                </a:solidFill>
              </a:rPr>
              <a:t>and 2030 (projection)</a:t>
            </a:r>
            <a:endParaRPr lang="en-US" sz="2400" dirty="0">
              <a:solidFill>
                <a:srgbClr val="017D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4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97" y="1824807"/>
            <a:ext cx="7096606" cy="38754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96745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Policy Interventions Facilitating a Demographic Dividend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121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85" y="1824807"/>
            <a:ext cx="7079830" cy="38754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96745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Les actions </a:t>
            </a:r>
            <a:r>
              <a:rPr lang="en-US" sz="2400" dirty="0" err="1"/>
              <a:t>politiques</a:t>
            </a:r>
            <a:r>
              <a:rPr lang="en-US" sz="2400" dirty="0"/>
              <a:t> qui </a:t>
            </a:r>
            <a:r>
              <a:rPr lang="en-US" sz="2400" dirty="0" err="1"/>
              <a:t>favorisent</a:t>
            </a:r>
            <a:r>
              <a:rPr lang="en-US" sz="2400" dirty="0"/>
              <a:t> le </a:t>
            </a:r>
            <a:r>
              <a:rPr lang="en-US" sz="2400" dirty="0" err="1"/>
              <a:t>dividende</a:t>
            </a:r>
            <a:r>
              <a:rPr lang="en-US" sz="2400" dirty="0"/>
              <a:t> </a:t>
            </a:r>
            <a:r>
              <a:rPr lang="en-US" sz="2400" dirty="0" err="1"/>
              <a:t>démographique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211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ailand-pyrami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700"/>
            <a:ext cx="9144000" cy="1985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18269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4FA928"/>
                </a:solidFill>
              </a:rPr>
              <a:t>Thailand: </a:t>
            </a:r>
            <a:r>
              <a:rPr lang="en-US" sz="2400" dirty="0"/>
              <a:t>Reaping the Dividends of a Demographic Transition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326571" y="5263627"/>
            <a:ext cx="8582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Sources: </a:t>
            </a:r>
            <a:r>
              <a:rPr lang="en-US" sz="900" dirty="0"/>
              <a:t>United Nations Population Division, </a:t>
            </a:r>
            <a:r>
              <a:rPr lang="en-US" sz="900" i="1" dirty="0"/>
              <a:t>World Population Prospects: The 2010 Revision, </a:t>
            </a:r>
            <a:r>
              <a:rPr lang="en-US" sz="900" dirty="0"/>
              <a:t>low variant (New York: UNFPA, 2011); and United Nations Population Fund, </a:t>
            </a:r>
            <a:r>
              <a:rPr lang="en-US" sz="900" i="1" dirty="0"/>
              <a:t>Impact of Demographic Change in Thailand </a:t>
            </a:r>
            <a:r>
              <a:rPr lang="en-US" sz="900" dirty="0"/>
              <a:t>(Bangkok: UNFPA, 2011). </a:t>
            </a:r>
          </a:p>
        </p:txBody>
      </p:sp>
    </p:spTree>
    <p:extLst>
      <p:ext uri="{BB962C8B-B14F-4D97-AF65-F5344CB8AC3E}">
        <p14:creationId xmlns:p14="http://schemas.microsoft.com/office/powerpoint/2010/main" val="36472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700"/>
            <a:ext cx="9143999" cy="1985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18269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4FA928"/>
                </a:solidFill>
              </a:rPr>
              <a:t>Thaïlande</a:t>
            </a:r>
            <a:r>
              <a:rPr lang="en-US" sz="2400" dirty="0">
                <a:solidFill>
                  <a:srgbClr val="4FA928"/>
                </a:solidFill>
              </a:rPr>
              <a:t> : </a:t>
            </a:r>
            <a:r>
              <a:rPr lang="en-US" sz="2400" dirty="0" err="1"/>
              <a:t>récolter</a:t>
            </a:r>
            <a:r>
              <a:rPr lang="en-US" sz="2400" dirty="0"/>
              <a:t> les </a:t>
            </a:r>
            <a:r>
              <a:rPr lang="en-US" sz="2400" dirty="0" err="1"/>
              <a:t>dividendes</a:t>
            </a:r>
            <a:r>
              <a:rPr lang="en-US" sz="2400" dirty="0"/>
              <a:t> </a:t>
            </a:r>
            <a:r>
              <a:rPr lang="en-US" sz="2400" dirty="0" err="1"/>
              <a:t>d’une</a:t>
            </a:r>
            <a:r>
              <a:rPr lang="en-US" sz="2400" dirty="0"/>
              <a:t> transition </a:t>
            </a:r>
            <a:r>
              <a:rPr lang="en-US" sz="2400" dirty="0" err="1"/>
              <a:t>démographique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26572" y="5263627"/>
            <a:ext cx="8582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Sources : </a:t>
            </a:r>
            <a:r>
              <a:rPr lang="en-US" sz="1100" dirty="0"/>
              <a:t>Division de la population des Nations </a:t>
            </a:r>
            <a:r>
              <a:rPr lang="en-US" sz="1100" dirty="0" err="1"/>
              <a:t>Unies</a:t>
            </a:r>
            <a:r>
              <a:rPr lang="en-US" sz="1100" dirty="0"/>
              <a:t>, </a:t>
            </a:r>
            <a:r>
              <a:rPr lang="en-US" sz="1100" i="1" dirty="0"/>
              <a:t>World </a:t>
            </a:r>
            <a:r>
              <a:rPr lang="en-US" sz="1100" i="1" dirty="0" smtClean="0"/>
              <a:t>Population Prospects </a:t>
            </a:r>
            <a:r>
              <a:rPr lang="en-US" sz="1100" i="1" dirty="0"/>
              <a:t>: The 2010 Revision, </a:t>
            </a:r>
            <a:r>
              <a:rPr lang="en-US" sz="1100" dirty="0"/>
              <a:t>low variant (New York : UNFPA, 2011) </a:t>
            </a:r>
            <a:r>
              <a:rPr lang="en-US" sz="1100" dirty="0" smtClean="0"/>
              <a:t>; et </a:t>
            </a:r>
            <a:r>
              <a:rPr lang="en-US" sz="1100" dirty="0" err="1"/>
              <a:t>Fonds</a:t>
            </a:r>
            <a:r>
              <a:rPr lang="en-US" sz="1100" dirty="0"/>
              <a:t> des Nations </a:t>
            </a:r>
            <a:r>
              <a:rPr lang="en-US" sz="1100" dirty="0" err="1"/>
              <a:t>Unies</a:t>
            </a:r>
            <a:r>
              <a:rPr lang="en-US" sz="1100" dirty="0"/>
              <a:t> pour la population, </a:t>
            </a:r>
            <a:r>
              <a:rPr lang="en-US" sz="1100" i="1" dirty="0"/>
              <a:t>Impact of </a:t>
            </a:r>
            <a:r>
              <a:rPr lang="en-US" sz="1100" i="1" dirty="0" smtClean="0"/>
              <a:t>Demographic Change </a:t>
            </a:r>
            <a:r>
              <a:rPr lang="en-US" sz="1100" i="1" dirty="0"/>
              <a:t>in Thailand </a:t>
            </a:r>
            <a:r>
              <a:rPr lang="en-US" sz="1100" dirty="0"/>
              <a:t>(Bangkok : UNFPA, 2011).</a:t>
            </a:r>
          </a:p>
        </p:txBody>
      </p:sp>
    </p:spTree>
    <p:extLst>
      <p:ext uri="{BB962C8B-B14F-4D97-AF65-F5344CB8AC3E}">
        <p14:creationId xmlns:p14="http://schemas.microsoft.com/office/powerpoint/2010/main" val="11004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492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r="2768" b="729"/>
          <a:stretch/>
        </p:blipFill>
        <p:spPr>
          <a:xfrm>
            <a:off x="-1" y="166307"/>
            <a:ext cx="9144001" cy="669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6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62216" y="801953"/>
            <a:ext cx="6219568" cy="5216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Images used in these slides are taken from the following resources: 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Assefa</a:t>
            </a:r>
            <a:r>
              <a:rPr lang="en-US" sz="1400" dirty="0"/>
              <a:t> </a:t>
            </a:r>
            <a:r>
              <a:rPr lang="en-US" sz="1400" dirty="0" err="1"/>
              <a:t>Admassie</a:t>
            </a:r>
            <a:r>
              <a:rPr lang="en-US" sz="1400" dirty="0"/>
              <a:t>, </a:t>
            </a:r>
            <a:r>
              <a:rPr lang="en-US" sz="1400" dirty="0" err="1"/>
              <a:t>Seid</a:t>
            </a:r>
            <a:r>
              <a:rPr lang="en-US" sz="1400" dirty="0"/>
              <a:t> </a:t>
            </a:r>
            <a:r>
              <a:rPr lang="en-US" sz="1400" dirty="0" err="1"/>
              <a:t>Nuru</a:t>
            </a:r>
            <a:r>
              <a:rPr lang="en-US" sz="1400" dirty="0"/>
              <a:t> Ali, John F. May, Shelley </a:t>
            </a:r>
            <a:r>
              <a:rPr lang="en-US" sz="1400" dirty="0" err="1"/>
              <a:t>Megquier</a:t>
            </a:r>
            <a:r>
              <a:rPr lang="en-US" sz="1400" dirty="0"/>
              <a:t>, and Scott Moreland, </a:t>
            </a:r>
            <a:r>
              <a:rPr lang="en-US" sz="1400" i="1" dirty="0"/>
              <a:t>The Demographic Dividend: An Opportunity for Ethiopia’s Transformation</a:t>
            </a:r>
            <a:r>
              <a:rPr lang="en-US" sz="1400" dirty="0"/>
              <a:t> (Washington, DC: Population Reference Bureau (PRB), 2015).</a:t>
            </a:r>
          </a:p>
          <a:p>
            <a:endParaRPr lang="en-US" sz="1400" dirty="0"/>
          </a:p>
          <a:p>
            <a:r>
              <a:rPr lang="en-US" sz="1400" dirty="0"/>
              <a:t>James N. Gribble and Jason </a:t>
            </a:r>
            <a:r>
              <a:rPr lang="en-US" sz="1400" dirty="0" err="1"/>
              <a:t>Bremner</a:t>
            </a:r>
            <a:r>
              <a:rPr lang="en-US" sz="1400" dirty="0"/>
              <a:t>, “Achieving a Demographic Dividend,” </a:t>
            </a:r>
            <a:r>
              <a:rPr lang="en-US" sz="1400" i="1" dirty="0"/>
              <a:t>Population Bulletin</a:t>
            </a:r>
            <a:r>
              <a:rPr lang="en-US" sz="1400" dirty="0"/>
              <a:t> 67, no. 2 (Washington, DC: PRB, 2012). </a:t>
            </a:r>
          </a:p>
          <a:p>
            <a:endParaRPr lang="en-US" sz="1400" dirty="0"/>
          </a:p>
          <a:p>
            <a:r>
              <a:rPr lang="en-US" sz="1400" dirty="0"/>
              <a:t>James N. Gribble and Jason </a:t>
            </a:r>
            <a:r>
              <a:rPr lang="en-US" sz="1400" dirty="0" err="1"/>
              <a:t>Bremner</a:t>
            </a:r>
            <a:r>
              <a:rPr lang="en-US" sz="1400" dirty="0"/>
              <a:t>, </a:t>
            </a:r>
            <a:r>
              <a:rPr lang="en-US" sz="1400" i="1" dirty="0"/>
              <a:t>Challenge of Attaining a Demographic Dividend </a:t>
            </a:r>
            <a:r>
              <a:rPr lang="en-US" sz="1400" dirty="0"/>
              <a:t>(Washington, DC: PRB, 2012).</a:t>
            </a:r>
          </a:p>
          <a:p>
            <a:endParaRPr lang="en-US" sz="1400" dirty="0"/>
          </a:p>
          <a:p>
            <a:r>
              <a:rPr lang="en-US" sz="1400" dirty="0"/>
              <a:t>PRB, “Harnessing the Demographic Dividend,” An ENGAGE presentation (Washington, DC: PRB, 2013), accessed at </a:t>
            </a:r>
            <a:r>
              <a:rPr lang="en-US" sz="1400" dirty="0" err="1"/>
              <a:t>www.prb.org</a:t>
            </a:r>
            <a:r>
              <a:rPr lang="en-US" sz="1400" dirty="0"/>
              <a:t>/Multimedia/Video/2013/demographic-dividend-</a:t>
            </a:r>
            <a:r>
              <a:rPr lang="en-US" sz="1400" dirty="0" err="1"/>
              <a:t>engage.aspx</a:t>
            </a:r>
            <a:r>
              <a:rPr lang="en-US" sz="1400" dirty="0"/>
              <a:t>.</a:t>
            </a:r>
          </a:p>
          <a:p>
            <a:endParaRPr lang="en-US" sz="1400" dirty="0"/>
          </a:p>
          <a:p>
            <a:r>
              <a:rPr lang="en-US" sz="1400" dirty="0"/>
              <a:t>PRB and the University of Kinshasa, </a:t>
            </a:r>
            <a:r>
              <a:rPr lang="en-US" sz="1400" i="1" dirty="0" err="1"/>
              <a:t>L’émergence</a:t>
            </a:r>
            <a:r>
              <a:rPr lang="en-US" sz="1400" i="1" dirty="0"/>
              <a:t> de la </a:t>
            </a:r>
            <a:r>
              <a:rPr lang="en-US" sz="1400" i="1" dirty="0" err="1"/>
              <a:t>République</a:t>
            </a:r>
            <a:r>
              <a:rPr lang="en-US" sz="1400" i="1" dirty="0"/>
              <a:t> </a:t>
            </a:r>
            <a:r>
              <a:rPr lang="en-US" sz="1400" i="1" dirty="0" err="1"/>
              <a:t>démocratique</a:t>
            </a:r>
            <a:r>
              <a:rPr lang="en-US" sz="1400" i="1" dirty="0"/>
              <a:t> du Congo: Le role du dividend </a:t>
            </a:r>
            <a:r>
              <a:rPr lang="en-US" sz="1400" i="1" dirty="0" err="1"/>
              <a:t>démographique</a:t>
            </a:r>
            <a:r>
              <a:rPr lang="en-US" sz="1400" i="1" dirty="0"/>
              <a:t> </a:t>
            </a:r>
            <a:r>
              <a:rPr lang="en-US" sz="1400" dirty="0"/>
              <a:t>(Washington, DC: PRB, 2016).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600" b="1" dirty="0" smtClean="0">
                <a:solidFill>
                  <a:srgbClr val="017DDC"/>
                </a:solidFill>
              </a:rPr>
              <a:t>For </a:t>
            </a:r>
            <a:r>
              <a:rPr lang="en-US" sz="1600" b="1" dirty="0">
                <a:solidFill>
                  <a:srgbClr val="017DDC"/>
                </a:solidFill>
              </a:rPr>
              <a:t>more information, </a:t>
            </a:r>
            <a:r>
              <a:rPr lang="en-US" sz="1600" b="1" dirty="0" err="1">
                <a:solidFill>
                  <a:srgbClr val="017DDC"/>
                </a:solidFill>
              </a:rPr>
              <a:t>demographicdividend@prb.org</a:t>
            </a:r>
            <a:r>
              <a:rPr lang="en-US" sz="1600" b="1" dirty="0">
                <a:solidFill>
                  <a:srgbClr val="017DDC"/>
                </a:solidFill>
              </a:rPr>
              <a:t>.</a:t>
            </a:r>
            <a:endParaRPr lang="en-US" sz="1600" b="1" dirty="0">
              <a:solidFill>
                <a:srgbClr val="017DDC"/>
              </a:solidFill>
            </a:endParaRP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411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0" y="582655"/>
            <a:ext cx="8163064" cy="57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1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25" y="494284"/>
            <a:ext cx="6554460" cy="45823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3636" y="4949064"/>
            <a:ext cx="7296728" cy="1143000"/>
          </a:xfrm>
          <a:effectLst/>
        </p:spPr>
        <p:txBody>
          <a:bodyPr anchor="t">
            <a:noAutofit/>
          </a:bodyPr>
          <a:lstStyle/>
          <a:p>
            <a:r>
              <a:rPr lang="en-US" sz="2800" dirty="0">
                <a:ln w="18415" cmpd="sng">
                  <a:noFill/>
                  <a:prstDash val="solid"/>
                </a:ln>
                <a:solidFill>
                  <a:srgbClr val="0F78B9"/>
                </a:solidFill>
                <a:effectLst/>
                <a:latin typeface="+mn-lt"/>
              </a:rPr>
              <a:t>Key investments are necessary to lower </a:t>
            </a:r>
            <a:r>
              <a:rPr lang="en-US" sz="2800" dirty="0" smtClean="0">
                <a:ln w="18415" cmpd="sng">
                  <a:noFill/>
                  <a:prstDash val="solid"/>
                </a:ln>
                <a:solidFill>
                  <a:srgbClr val="0F78B9"/>
                </a:solidFill>
                <a:effectLst/>
                <a:latin typeface="+mn-lt"/>
              </a:rPr>
              <a:t>fertility, </a:t>
            </a:r>
            <a:r>
              <a:rPr lang="en-US" sz="2800" dirty="0">
                <a:ln w="18415" cmpd="sng">
                  <a:noFill/>
                  <a:prstDash val="solid"/>
                </a:ln>
                <a:solidFill>
                  <a:srgbClr val="0F78B9"/>
                </a:solidFill>
                <a:effectLst/>
                <a:latin typeface="+mn-lt"/>
              </a:rPr>
              <a:t>and mortality, and allow the population structure to </a:t>
            </a:r>
            <a:r>
              <a:rPr lang="en-US" sz="2800" dirty="0" smtClean="0">
                <a:ln w="18415" cmpd="sng">
                  <a:noFill/>
                  <a:prstDash val="solid"/>
                </a:ln>
                <a:solidFill>
                  <a:srgbClr val="0F78B9"/>
                </a:solidFill>
                <a:effectLst/>
                <a:latin typeface="+mn-lt"/>
              </a:rPr>
              <a:t>change</a:t>
            </a:r>
            <a:endParaRPr lang="en-US" sz="2800" dirty="0">
              <a:ln w="18415" cmpd="sng">
                <a:noFill/>
                <a:prstDash val="solid"/>
              </a:ln>
              <a:solidFill>
                <a:srgbClr val="0F78B9"/>
              </a:solidFill>
              <a:effectLst/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532" y="6219831"/>
            <a:ext cx="1041667" cy="50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2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44" y="235132"/>
            <a:ext cx="6827623" cy="4773349"/>
          </a:xfrm>
          <a:prstGeom prst="rect">
            <a:avLst/>
          </a:prstGeom>
        </p:spPr>
      </p:pic>
      <p:pic>
        <p:nvPicPr>
          <p:cNvPr id="7" name="Picture 6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923636" y="4949064"/>
            <a:ext cx="7296728" cy="1143000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18415" cmpd="sng">
                  <a:noFill/>
                  <a:prstDash val="solid"/>
                </a:ln>
                <a:solidFill>
                  <a:srgbClr val="0F78B9"/>
                </a:solidFill>
                <a:effectLst/>
                <a:latin typeface="+mn-lt"/>
              </a:rPr>
              <a:t>A healthy population contributes </a:t>
            </a:r>
            <a:br>
              <a:rPr lang="en-US" sz="2800" dirty="0">
                <a:ln w="18415" cmpd="sng">
                  <a:noFill/>
                  <a:prstDash val="solid"/>
                </a:ln>
                <a:solidFill>
                  <a:srgbClr val="0F78B9"/>
                </a:solidFill>
                <a:effectLst/>
                <a:latin typeface="+mn-lt"/>
              </a:rPr>
            </a:br>
            <a:r>
              <a:rPr lang="en-US" sz="2800" dirty="0">
                <a:ln w="18415" cmpd="sng">
                  <a:noFill/>
                  <a:prstDash val="solid"/>
                </a:ln>
                <a:solidFill>
                  <a:srgbClr val="0F78B9"/>
                </a:solidFill>
                <a:effectLst/>
                <a:latin typeface="+mn-lt"/>
              </a:rPr>
              <a:t>to a demographic dividend</a:t>
            </a:r>
          </a:p>
        </p:txBody>
      </p:sp>
    </p:spTree>
    <p:extLst>
      <p:ext uri="{BB962C8B-B14F-4D97-AF65-F5344CB8AC3E}">
        <p14:creationId xmlns:p14="http://schemas.microsoft.com/office/powerpoint/2010/main" val="22590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2522" r="7593" b="556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Picture 5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2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61" y="-170732"/>
            <a:ext cx="10606032" cy="7414919"/>
          </a:xfrm>
          <a:prstGeom prst="rect">
            <a:avLst/>
          </a:prstGeom>
        </p:spPr>
      </p:pic>
      <p:pic>
        <p:nvPicPr>
          <p:cNvPr id="6" name="Picture 5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61" y="-170737"/>
            <a:ext cx="10606032" cy="7414918"/>
          </a:xfrm>
          <a:prstGeom prst="rect">
            <a:avLst/>
          </a:prstGeom>
        </p:spPr>
      </p:pic>
      <p:pic>
        <p:nvPicPr>
          <p:cNvPr id="6" name="Picture 5" descr="PRB_LOGO_2c_1024x768.png"/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6" y="6322224"/>
            <a:ext cx="829600" cy="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400</Words>
  <Application>Microsoft Macintosh PowerPoint</Application>
  <PresentationFormat>On-screen Show (4:3)</PresentationFormat>
  <Paragraphs>31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Key investments are necessary to lower fertility, and mortality, and allow the population structure to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Prographics, Inc.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Prographics, Inc. Miller</dc:creator>
  <cp:keywords/>
  <dc:description/>
  <cp:lastModifiedBy>Prographics, Inc. Miller</cp:lastModifiedBy>
  <cp:revision>53</cp:revision>
  <dcterms:created xsi:type="dcterms:W3CDTF">2016-06-24T12:20:16Z</dcterms:created>
  <dcterms:modified xsi:type="dcterms:W3CDTF">2016-08-01T17:41:47Z</dcterms:modified>
  <cp:category/>
</cp:coreProperties>
</file>