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38" autoAdjust="0"/>
  </p:normalViewPr>
  <p:slideViewPr>
    <p:cSldViewPr>
      <p:cViewPr>
        <p:scale>
          <a:sx n="130" d="100"/>
          <a:sy n="130" d="100"/>
        </p:scale>
        <p:origin x="-43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631098-71AC-4A95-A80E-6F665B107BF8}" type="datetimeFigureOut">
              <a:rPr lang="fr-FR" smtClean="0"/>
              <a:t>09/05/2012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C0EA2-840F-4DB5-ABBA-BD5C98D5BB6A}" type="slidenum">
              <a:rPr lang="fr-FR" smtClean="0"/>
              <a:t>‹#›</a:t>
            </a:fld>
            <a:endParaRPr lang="fr-FR"/>
          </a:p>
        </p:txBody>
      </p:sp>
    </p:spTree>
    <p:extLst>
      <p:ext uri="{BB962C8B-B14F-4D97-AF65-F5344CB8AC3E}">
        <p14:creationId xmlns:p14="http://schemas.microsoft.com/office/powerpoint/2010/main" val="92542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Malawi’s population is growing rapidly, and in just over 40 years has increased from 4 million people in 1966 to 13.1 million in 2008. Given the high number of births per woman (currently on average 5.7), the population will continue to increase steadily. Even if the total fertility rate declines from the 2010 level of 5.7 to 4.6 by 2020, the population will still grow to 26 </a:t>
            </a:r>
            <a:r>
              <a:rPr lang="fr-FR" sz="1200" b="0" i="0" u="none" strike="noStrike" kern="1200" baseline="0" dirty="0" smtClean="0">
                <a:solidFill>
                  <a:schemeClr val="tx1"/>
                </a:solidFill>
                <a:latin typeface="+mn-lt"/>
                <a:ea typeface="+mn-ea"/>
                <a:cs typeface="+mn-cs"/>
              </a:rPr>
              <a:t>million in 2030.</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2</a:t>
            </a:fld>
            <a:endParaRPr lang="fr-FR"/>
          </a:p>
        </p:txBody>
      </p:sp>
    </p:spTree>
    <p:extLst>
      <p:ext uri="{BB962C8B-B14F-4D97-AF65-F5344CB8AC3E}">
        <p14:creationId xmlns:p14="http://schemas.microsoft.com/office/powerpoint/2010/main" val="5398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closer look at the census data provides insight into the distribution and concentration of the population at the district level. Within the country, the annual population growth  rates were highest (above the national average of 2.8%) in the districts of the less densely populated Northern and Central regions. Growth has been slower in the districts of the more densely populated Southern region.</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3</a:t>
            </a:fld>
            <a:endParaRPr lang="fr-FR"/>
          </a:p>
        </p:txBody>
      </p:sp>
    </p:spTree>
    <p:extLst>
      <p:ext uri="{BB962C8B-B14F-4D97-AF65-F5344CB8AC3E}">
        <p14:creationId xmlns:p14="http://schemas.microsoft.com/office/powerpoint/2010/main" val="47850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sustained high fertility over the last decade, the age structure among the poorest 20 percent of the population is extremely youthful. The median age is 13. During the same time period, the wealthiest 20 percent began to experience a fertility decline, increasing the median age of this group to 17.</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4</a:t>
            </a:fld>
            <a:endParaRPr lang="fr-FR"/>
          </a:p>
        </p:txBody>
      </p:sp>
    </p:spTree>
    <p:extLst>
      <p:ext uri="{BB962C8B-B14F-4D97-AF65-F5344CB8AC3E}">
        <p14:creationId xmlns:p14="http://schemas.microsoft.com/office/powerpoint/2010/main" val="198652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married women ages 15 to 49, 42 percent use modern family planning methods. More than one out of four married women use injectables, and an additional 10 percent</a:t>
            </a:r>
          </a:p>
          <a:p>
            <a:r>
              <a:rPr lang="en-US" dirty="0" smtClean="0"/>
              <a:t>have opted for female </a:t>
            </a:r>
            <a:r>
              <a:rPr lang="en-US" dirty="0" err="1" smtClean="0"/>
              <a:t>sterilisation</a:t>
            </a:r>
            <a:r>
              <a:rPr lang="en-US" dirty="0" smtClean="0"/>
              <a:t>. Six percent use other modern methods including the pill, implants, and condoms. Four percent of married women rely on traditional methods,</a:t>
            </a:r>
          </a:p>
          <a:p>
            <a:r>
              <a:rPr lang="en-US" dirty="0" smtClean="0"/>
              <a:t>such as periodic abstinence or withdrawal, to space or limit their births.</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5</a:t>
            </a:fld>
            <a:endParaRPr lang="fr-FR"/>
          </a:p>
        </p:txBody>
      </p:sp>
    </p:spTree>
    <p:extLst>
      <p:ext uri="{BB962C8B-B14F-4D97-AF65-F5344CB8AC3E}">
        <p14:creationId xmlns:p14="http://schemas.microsoft.com/office/powerpoint/2010/main" val="145857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Educational attainment and fertility are closely related. Women with higher levels of education tend to have fewer children. Women with no education have an average of</a:t>
            </a:r>
          </a:p>
          <a:p>
            <a:r>
              <a:rPr lang="en-US" sz="1200" b="0" i="0" u="none" strike="noStrike" kern="1200" baseline="0" dirty="0" smtClean="0">
                <a:solidFill>
                  <a:schemeClr val="tx1"/>
                </a:solidFill>
                <a:latin typeface="+mn-lt"/>
                <a:ea typeface="+mn-ea"/>
                <a:cs typeface="+mn-cs"/>
              </a:rPr>
              <a:t>more than three times as many children as women who continued their studies beyond </a:t>
            </a:r>
            <a:r>
              <a:rPr lang="fr-FR" sz="1200" b="0" i="0" u="none" strike="noStrike" kern="1200" baseline="0" dirty="0" err="1" smtClean="0">
                <a:solidFill>
                  <a:schemeClr val="tx1"/>
                </a:solidFill>
                <a:latin typeface="+mn-lt"/>
                <a:ea typeface="+mn-ea"/>
                <a:cs typeface="+mn-cs"/>
              </a:rPr>
              <a:t>secondary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school</a:t>
            </a:r>
            <a:r>
              <a:rPr lang="fr-FR" sz="1200" b="0" i="0" u="none" strike="noStrike" kern="1200" baseline="0" dirty="0" smtClean="0">
                <a:solidFill>
                  <a:schemeClr val="tx1"/>
                </a:solidFill>
                <a:latin typeface="+mn-lt"/>
                <a:ea typeface="+mn-ea"/>
                <a:cs typeface="+mn-cs"/>
              </a:rPr>
              <a:t>.</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6</a:t>
            </a:fld>
            <a:endParaRPr lang="fr-FR"/>
          </a:p>
        </p:txBody>
      </p:sp>
    </p:spTree>
    <p:extLst>
      <p:ext uri="{BB962C8B-B14F-4D97-AF65-F5344CB8AC3E}">
        <p14:creationId xmlns:p14="http://schemas.microsoft.com/office/powerpoint/2010/main" val="137228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Early marriage persists, with little variation in more than a decade. Among young women ages 20 to 24, half were married by age 18. By delaying marriage, young women are more likely to have fewer children and continue their education.</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7</a:t>
            </a:fld>
            <a:endParaRPr lang="fr-FR"/>
          </a:p>
        </p:txBody>
      </p:sp>
    </p:spTree>
    <p:extLst>
      <p:ext uri="{BB962C8B-B14F-4D97-AF65-F5344CB8AC3E}">
        <p14:creationId xmlns:p14="http://schemas.microsoft.com/office/powerpoint/2010/main" val="25572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 than one in four adolescent boys has had sex before age 15, and are twice as likely to have sex before age 15 as girls. Providing family planning to young people prevents disease and unintended pregnancy, and promotes a healthy transition to adulthood. Given the high prevalence of HIV, it is important to reach young people with information about how to avoid </a:t>
            </a:r>
            <a:r>
              <a:rPr lang="fr-FR" sz="1200" b="0" i="0" u="none" strike="noStrike" kern="1200" baseline="0" dirty="0" smtClean="0">
                <a:solidFill>
                  <a:schemeClr val="tx1"/>
                </a:solidFill>
                <a:latin typeface="+mn-lt"/>
                <a:ea typeface="+mn-ea"/>
                <a:cs typeface="+mn-cs"/>
              </a:rPr>
              <a:t>infection.</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8</a:t>
            </a:fld>
            <a:endParaRPr lang="fr-FR"/>
          </a:p>
        </p:txBody>
      </p:sp>
    </p:spTree>
    <p:extLst>
      <p:ext uri="{BB962C8B-B14F-4D97-AF65-F5344CB8AC3E}">
        <p14:creationId xmlns:p14="http://schemas.microsoft.com/office/powerpoint/2010/main" val="41217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Malawi, a child is legally defined as any person under the age of 18. More than 1 in 5 adolescent girls have begun bearing children by age 17. Early childbearing is a major health concern because of the increased risks of death and disability to both mother and child during pregnancy and childbirth.</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9</a:t>
            </a:fld>
            <a:endParaRPr lang="fr-FR"/>
          </a:p>
        </p:txBody>
      </p:sp>
    </p:spTree>
    <p:extLst>
      <p:ext uri="{BB962C8B-B14F-4D97-AF65-F5344CB8AC3E}">
        <p14:creationId xmlns:p14="http://schemas.microsoft.com/office/powerpoint/2010/main" val="43872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secondary school attendance varies little between boys and girls, there is a wide variation between income levels. Because education plays a key role in shaping an</a:t>
            </a:r>
          </a:p>
          <a:p>
            <a:r>
              <a:rPr lang="en-US" sz="1200" b="0" i="0" u="none" strike="noStrike" kern="1200" baseline="0" dirty="0" smtClean="0">
                <a:solidFill>
                  <a:schemeClr val="tx1"/>
                </a:solidFill>
                <a:latin typeface="+mn-lt"/>
                <a:ea typeface="+mn-ea"/>
                <a:cs typeface="+mn-cs"/>
              </a:rPr>
              <a:t>individual’s lifestyle and status in society, all students should be encouraged to continue their studies. Students who stay in school longer tend to delay marriage, have smaller</a:t>
            </a:r>
          </a:p>
          <a:p>
            <a:r>
              <a:rPr lang="en-US" sz="1200" b="0" i="0" u="none" strike="noStrike" kern="1200" baseline="0" dirty="0" smtClean="0">
                <a:solidFill>
                  <a:schemeClr val="tx1"/>
                </a:solidFill>
                <a:latin typeface="+mn-lt"/>
                <a:ea typeface="+mn-ea"/>
                <a:cs typeface="+mn-cs"/>
              </a:rPr>
              <a:t>families, and be better informed about health-related behaviors.</a:t>
            </a:r>
            <a:endParaRPr lang="fr-FR" dirty="0"/>
          </a:p>
        </p:txBody>
      </p:sp>
      <p:sp>
        <p:nvSpPr>
          <p:cNvPr id="4" name="Slide Number Placeholder 3"/>
          <p:cNvSpPr>
            <a:spLocks noGrp="1"/>
          </p:cNvSpPr>
          <p:nvPr>
            <p:ph type="sldNum" sz="quarter" idx="10"/>
          </p:nvPr>
        </p:nvSpPr>
        <p:spPr/>
        <p:txBody>
          <a:bodyPr/>
          <a:lstStyle/>
          <a:p>
            <a:fld id="{7DBC0EA2-840F-4DB5-ABBA-BD5C98D5BB6A}" type="slidenum">
              <a:rPr lang="fr-FR" smtClean="0"/>
              <a:t>10</a:t>
            </a:fld>
            <a:endParaRPr lang="fr-FR"/>
          </a:p>
        </p:txBody>
      </p:sp>
    </p:spTree>
    <p:extLst>
      <p:ext uri="{BB962C8B-B14F-4D97-AF65-F5344CB8AC3E}">
        <p14:creationId xmlns:p14="http://schemas.microsoft.com/office/powerpoint/2010/main" val="343424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5486400" cy="2609850"/>
          </a:xfrm>
        </p:spPr>
        <p:txBody>
          <a:bodyPr/>
          <a:lstStyle>
            <a:lvl1pPr>
              <a:defRPr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4" descr="C:\Users\esullivan\AppData\Local\Microsoft\Windows\Temporary Internet Files\Content.Outlook\9P4QUCWG\Coat_of_Arms_of_Malaw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400" y="1545332"/>
            <a:ext cx="1801372" cy="188366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11097" y="586740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6075597"/>
            <a:ext cx="186575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esullivan\AppData\Local\Microsoft\Windows\Temporary Internet Files\Content.Outlook\9P4QUCWG\IDEA_Logo_Let (2).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7600" y="6030103"/>
            <a:ext cx="2025318" cy="6156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esullivan\AppData\Local\Microsoft\Windows\Temporary Internet Files\Content.Outlook\9P4QUCWG\PRB_LOGO_2c_RGB (2).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10400" y="5994034"/>
            <a:ext cx="1336299" cy="6435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635" y="6030103"/>
            <a:ext cx="186575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97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292512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214204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431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5197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120789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93541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247760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403752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4183271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5F3E2D8-CB40-4F7D-BAF8-94990423D404}" type="datetimeFigureOut">
              <a:rPr lang="en-US" smtClean="0"/>
              <a:t>5/9/2012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9283A2-6E03-4C38-ADEB-306BC33FCD5B}" type="slidenum">
              <a:rPr lang="en-US" smtClean="0"/>
              <a:t>‹#›</a:t>
            </a:fld>
            <a:endParaRPr lang="en-US"/>
          </a:p>
        </p:txBody>
      </p:sp>
    </p:spTree>
    <p:extLst>
      <p:ext uri="{BB962C8B-B14F-4D97-AF65-F5344CB8AC3E}">
        <p14:creationId xmlns:p14="http://schemas.microsoft.com/office/powerpoint/2010/main" val="126202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0"/>
            <a:ext cx="457200" cy="6863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4" descr="C:\Users\esullivan\AppData\Local\Microsoft\Windows\Temporary Internet Files\Content.Outlook\9P4QUCWG\Coat_of_Arms_of_Malawi.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33400" y="6102970"/>
            <a:ext cx="660503" cy="690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47800" y="6293529"/>
            <a:ext cx="1332357" cy="40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esullivan\AppData\Local\Microsoft\Windows\Temporary Internet Files\Content.Outlook\9P4QUCWG\IDEA_Logo_Let (2).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71800" y="6330061"/>
            <a:ext cx="1187118" cy="36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3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baseline="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4"/>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4"/>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1"/>
            <a:ext cx="6324600" cy="1847850"/>
          </a:xfrm>
        </p:spPr>
        <p:txBody>
          <a:bodyPr/>
          <a:lstStyle/>
          <a:p>
            <a:r>
              <a:rPr lang="en-US" dirty="0" smtClean="0">
                <a:ln>
                  <a:solidFill>
                    <a:schemeClr val="accent4"/>
                  </a:solidFill>
                </a:ln>
              </a:rPr>
              <a:t>Malawi</a:t>
            </a:r>
            <a:r>
              <a:rPr lang="en-US" dirty="0" smtClean="0"/>
              <a:t> </a:t>
            </a:r>
            <a:r>
              <a:rPr lang="en-US" dirty="0" smtClean="0">
                <a:ln>
                  <a:solidFill>
                    <a:schemeClr val="accent4"/>
                  </a:solidFill>
                </a:ln>
              </a:rPr>
              <a:t>Population</a:t>
            </a:r>
            <a:r>
              <a:rPr lang="en-US" dirty="0" smtClean="0"/>
              <a:t/>
            </a:r>
            <a:br>
              <a:rPr lang="en-US" dirty="0" smtClean="0"/>
            </a:br>
            <a:r>
              <a:rPr lang="en-US" dirty="0" smtClean="0"/>
              <a:t> </a:t>
            </a:r>
            <a:r>
              <a:rPr lang="en-US" dirty="0" smtClean="0">
                <a:ln>
                  <a:solidFill>
                    <a:schemeClr val="accent4"/>
                  </a:solidFill>
                </a:ln>
              </a:rPr>
              <a:t>Data</a:t>
            </a:r>
            <a:r>
              <a:rPr lang="en-US" dirty="0" smtClean="0"/>
              <a:t> </a:t>
            </a:r>
            <a:r>
              <a:rPr lang="en-US" dirty="0" smtClean="0">
                <a:ln>
                  <a:solidFill>
                    <a:schemeClr val="accent4"/>
                  </a:solidFill>
                </a:ln>
              </a:rPr>
              <a:t>Sheet</a:t>
            </a:r>
            <a:r>
              <a:rPr lang="en-US" dirty="0" smtClean="0"/>
              <a:t> </a:t>
            </a:r>
            <a:r>
              <a:rPr lang="en-US" dirty="0" smtClean="0">
                <a:ln>
                  <a:solidFill>
                    <a:schemeClr val="accent4"/>
                  </a:solidFill>
                </a:ln>
              </a:rPr>
              <a:t>2012</a:t>
            </a:r>
            <a:endParaRPr lang="en-US" dirty="0">
              <a:ln>
                <a:solidFill>
                  <a:schemeClr val="accent4"/>
                </a:solidFill>
              </a:ln>
            </a:endParaRPr>
          </a:p>
        </p:txBody>
      </p:sp>
      <p:sp>
        <p:nvSpPr>
          <p:cNvPr id="3" name="Subtitle 2"/>
          <p:cNvSpPr>
            <a:spLocks noGrp="1"/>
          </p:cNvSpPr>
          <p:nvPr>
            <p:ph type="subTitle" idx="1"/>
          </p:nvPr>
        </p:nvSpPr>
        <p:spPr>
          <a:xfrm>
            <a:off x="0" y="5334000"/>
            <a:ext cx="9144000" cy="1524000"/>
          </a:xfrm>
          <a:solidFill>
            <a:schemeClr val="tx1"/>
          </a:solidFill>
        </p:spPr>
        <p:txBody>
          <a:bodyPr>
            <a:normAutofit/>
          </a:bodyPr>
          <a:lstStyle/>
          <a:p>
            <a:endParaRPr lang="en-US" sz="1100" dirty="0"/>
          </a:p>
        </p:txBody>
      </p:sp>
      <p:pic>
        <p:nvPicPr>
          <p:cNvPr id="1026" name="Picture 2" descr="C:\Users\esullivan\AppData\Local\Microsoft\Windows\Temporary Internet Files\Content.Outlook\9P4QUCWG\IDEA_Logo_Le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818529"/>
            <a:ext cx="2406318"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sullivan\AppData\Local\Microsoft\Windows\Temporary Internet Files\Content.Outlook\9P4QUCWG\PRB_LOGO_2c_RGB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799" y="5768990"/>
            <a:ext cx="1583669" cy="7626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sullivan\AppData\Local\Microsoft\Windows\Temporary Internet Files\Content.Outlook\9P4QUCWG\Coat_of_Arms_of_Malaw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545332"/>
            <a:ext cx="1801372" cy="18836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817283"/>
            <a:ext cx="23717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04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school varies </a:t>
            </a:r>
            <a:br>
              <a:rPr lang="en-US" dirty="0" smtClean="0"/>
            </a:br>
            <a:r>
              <a:rPr lang="en-US" dirty="0" smtClean="0"/>
              <a:t>widely by income level</a:t>
            </a:r>
            <a:endParaRPr lang="fr-FR" dirty="0"/>
          </a:p>
        </p:txBody>
      </p:sp>
      <p:sp>
        <p:nvSpPr>
          <p:cNvPr id="4" name="Rectangle 3"/>
          <p:cNvSpPr/>
          <p:nvPr/>
        </p:nvSpPr>
        <p:spPr>
          <a:xfrm>
            <a:off x="4582886" y="6248400"/>
            <a:ext cx="4136196" cy="307777"/>
          </a:xfrm>
          <a:prstGeom prst="rect">
            <a:avLst/>
          </a:prstGeom>
        </p:spPr>
        <p:txBody>
          <a:bodyPr wrap="none">
            <a:spAutoFit/>
          </a:bodyPr>
          <a:lstStyle/>
          <a:p>
            <a:pPr lvl="0" algn="r"/>
            <a:r>
              <a:rPr lang="en-US" sz="1400" i="1" dirty="0">
                <a:solidFill>
                  <a:srgbClr val="000000"/>
                </a:solidFill>
              </a:rPr>
              <a:t>Source: Malawi Demographic and Health Survey, 2010</a:t>
            </a:r>
            <a:endParaRPr lang="fr-FR" sz="1400" i="1" dirty="0">
              <a:solidFill>
                <a:srgbClr val="000000"/>
              </a:solidFill>
            </a:endParaRPr>
          </a:p>
        </p:txBody>
      </p:sp>
      <p:pic>
        <p:nvPicPr>
          <p:cNvPr id="8" name="Content Placeholder 7" descr="PP_Malawi-Graphic-income-levels.png"/>
          <p:cNvPicPr>
            <a:picLocks noGrp="1" noChangeAspect="1"/>
          </p:cNvPicPr>
          <p:nvPr>
            <p:ph idx="1"/>
          </p:nvPr>
        </p:nvPicPr>
        <p:blipFill>
          <a:blip r:embed="rId3" cstate="print">
            <a:extLst>
              <a:ext uri="{28A0092B-C50C-407E-A947-70E740481C1C}">
                <a14:useLocalDpi xmlns:a14="http://schemas.microsoft.com/office/drawing/2010/main" val="0"/>
              </a:ext>
            </a:extLst>
          </a:blip>
          <a:srcRect l="-32890" r="-32890"/>
          <a:stretch>
            <a:fillRect/>
          </a:stretch>
        </p:blipFill>
        <p:spPr/>
      </p:pic>
    </p:spTree>
    <p:extLst>
      <p:ext uri="{BB962C8B-B14F-4D97-AF65-F5344CB8AC3E}">
        <p14:creationId xmlns:p14="http://schemas.microsoft.com/office/powerpoint/2010/main" val="310197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Malawi’s population </a:t>
            </a:r>
            <a:br>
              <a:rPr lang="en-US" dirty="0" smtClean="0"/>
            </a:br>
            <a:r>
              <a:rPr lang="en-US" dirty="0" smtClean="0"/>
              <a:t>is growing rapidly</a:t>
            </a:r>
            <a:endParaRPr lang="en-US" dirty="0"/>
          </a:p>
        </p:txBody>
      </p:sp>
      <p:sp>
        <p:nvSpPr>
          <p:cNvPr id="4" name="TextBox 3"/>
          <p:cNvSpPr txBox="1"/>
          <p:nvPr/>
        </p:nvSpPr>
        <p:spPr>
          <a:xfrm>
            <a:off x="4267200" y="6306457"/>
            <a:ext cx="4419600" cy="307777"/>
          </a:xfrm>
          <a:prstGeom prst="rect">
            <a:avLst/>
          </a:prstGeom>
          <a:noFill/>
        </p:spPr>
        <p:txBody>
          <a:bodyPr wrap="square" rtlCol="0">
            <a:spAutoFit/>
          </a:bodyPr>
          <a:lstStyle/>
          <a:p>
            <a:pPr algn="r"/>
            <a:r>
              <a:rPr lang="en-US" sz="1400" i="1" dirty="0" smtClean="0">
                <a:solidFill>
                  <a:schemeClr val="accent4"/>
                </a:solidFill>
              </a:rPr>
              <a:t>Source: National Statistics Office</a:t>
            </a:r>
            <a:endParaRPr lang="fr-FR" sz="1400" i="1" dirty="0">
              <a:solidFill>
                <a:schemeClr val="accent4"/>
              </a:solidFill>
            </a:endParaRPr>
          </a:p>
        </p:txBody>
      </p:sp>
      <p:pic>
        <p:nvPicPr>
          <p:cNvPr id="6" name="Content Placeholder 5" descr="PP_MALAWI-chart_1.png"/>
          <p:cNvPicPr>
            <a:picLocks noGrp="1" noChangeAspect="1"/>
          </p:cNvPicPr>
          <p:nvPr>
            <p:ph idx="1"/>
          </p:nvPr>
        </p:nvPicPr>
        <p:blipFill>
          <a:blip r:embed="rId3" cstate="print">
            <a:extLst>
              <a:ext uri="{28A0092B-C50C-407E-A947-70E740481C1C}">
                <a14:useLocalDpi xmlns:a14="http://schemas.microsoft.com/office/drawing/2010/main" val="0"/>
              </a:ext>
            </a:extLst>
          </a:blip>
          <a:srcRect l="-6534" r="-6534"/>
          <a:stretch>
            <a:fillRect/>
          </a:stretch>
        </p:blipFill>
        <p:spPr>
          <a:xfrm>
            <a:off x="762000" y="1447800"/>
            <a:ext cx="8229600" cy="4678363"/>
          </a:xfrm>
        </p:spPr>
      </p:pic>
    </p:spTree>
    <p:extLst>
      <p:ext uri="{BB962C8B-B14F-4D97-AF65-F5344CB8AC3E}">
        <p14:creationId xmlns:p14="http://schemas.microsoft.com/office/powerpoint/2010/main" val="3850411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is growing fastest in the Northern and Central zones</a:t>
            </a:r>
            <a:endParaRPr lang="fr-FR" dirty="0"/>
          </a:p>
        </p:txBody>
      </p:sp>
      <p:sp>
        <p:nvSpPr>
          <p:cNvPr id="6" name="TextBox 5"/>
          <p:cNvSpPr txBox="1"/>
          <p:nvPr/>
        </p:nvSpPr>
        <p:spPr>
          <a:xfrm>
            <a:off x="4267200" y="6172200"/>
            <a:ext cx="4419600" cy="800219"/>
          </a:xfrm>
          <a:prstGeom prst="rect">
            <a:avLst/>
          </a:prstGeom>
          <a:noFill/>
        </p:spPr>
        <p:txBody>
          <a:bodyPr wrap="square" rtlCol="0">
            <a:spAutoFit/>
          </a:bodyPr>
          <a:lstStyle/>
          <a:p>
            <a:pPr algn="r"/>
            <a:r>
              <a:rPr lang="en-US" sz="1400" i="1" dirty="0">
                <a:solidFill>
                  <a:schemeClr val="accent4"/>
                </a:solidFill>
              </a:rPr>
              <a:t>Source: National Statistics Office, </a:t>
            </a:r>
            <a:r>
              <a:rPr lang="en-US" sz="1400" i="1" dirty="0" smtClean="0">
                <a:solidFill>
                  <a:schemeClr val="accent4"/>
                </a:solidFill>
              </a:rPr>
              <a:t/>
            </a:r>
            <a:br>
              <a:rPr lang="en-US" sz="1400" i="1" dirty="0" smtClean="0">
                <a:solidFill>
                  <a:schemeClr val="accent4"/>
                </a:solidFill>
              </a:rPr>
            </a:br>
            <a:r>
              <a:rPr lang="en-US" sz="1400" i="1" dirty="0" smtClean="0">
                <a:solidFill>
                  <a:schemeClr val="accent4"/>
                </a:solidFill>
              </a:rPr>
              <a:t>National Population </a:t>
            </a:r>
            <a:r>
              <a:rPr lang="en-US" sz="1400" i="1" dirty="0">
                <a:solidFill>
                  <a:schemeClr val="accent4"/>
                </a:solidFill>
              </a:rPr>
              <a:t>Census 2008</a:t>
            </a:r>
            <a:endParaRPr lang="fr-FR" sz="1400" i="1" dirty="0">
              <a:solidFill>
                <a:schemeClr val="accent4"/>
              </a:solidFill>
            </a:endParaRPr>
          </a:p>
          <a:p>
            <a:endParaRPr lang="fr-FR" dirty="0"/>
          </a:p>
        </p:txBody>
      </p:sp>
      <p:pic>
        <p:nvPicPr>
          <p:cNvPr id="5" name="Content Placeholder 4" descr="PP_Malawi-map-graphic1.png"/>
          <p:cNvPicPr>
            <a:picLocks noGrp="1" noChangeAspect="1"/>
          </p:cNvPicPr>
          <p:nvPr>
            <p:ph idx="1"/>
          </p:nvPr>
        </p:nvPicPr>
        <p:blipFill>
          <a:blip r:embed="rId3" cstate="print">
            <a:extLst>
              <a:ext uri="{28A0092B-C50C-407E-A947-70E740481C1C}">
                <a14:useLocalDpi xmlns:a14="http://schemas.microsoft.com/office/drawing/2010/main" val="0"/>
              </a:ext>
            </a:extLst>
          </a:blip>
          <a:srcRect l="-117918" r="-117918"/>
          <a:stretch>
            <a:fillRect/>
          </a:stretch>
        </p:blipFill>
        <p:spPr>
          <a:xfrm>
            <a:off x="457200" y="1752600"/>
            <a:ext cx="8229600" cy="4678363"/>
          </a:xfrm>
        </p:spPr>
      </p:pic>
    </p:spTree>
    <p:extLst>
      <p:ext uri="{BB962C8B-B14F-4D97-AF65-F5344CB8AC3E}">
        <p14:creationId xmlns:p14="http://schemas.microsoft.com/office/powerpoint/2010/main" val="160233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age structure varies </a:t>
            </a:r>
            <a:br>
              <a:rPr lang="en-US" dirty="0" smtClean="0"/>
            </a:br>
            <a:r>
              <a:rPr lang="en-US" dirty="0" smtClean="0"/>
              <a:t>by household wealth</a:t>
            </a:r>
            <a:endParaRPr lang="fr-FR" dirty="0"/>
          </a:p>
        </p:txBody>
      </p:sp>
      <p:sp>
        <p:nvSpPr>
          <p:cNvPr id="4" name="TextBox 3"/>
          <p:cNvSpPr txBox="1"/>
          <p:nvPr/>
        </p:nvSpPr>
        <p:spPr>
          <a:xfrm>
            <a:off x="4419600" y="6181597"/>
            <a:ext cx="4267200" cy="307777"/>
          </a:xfrm>
          <a:prstGeom prst="rect">
            <a:avLst/>
          </a:prstGeom>
          <a:noFill/>
        </p:spPr>
        <p:txBody>
          <a:bodyPr wrap="square" rtlCol="0">
            <a:spAutoFit/>
          </a:bodyPr>
          <a:lstStyle/>
          <a:p>
            <a:pPr algn="r"/>
            <a:r>
              <a:rPr lang="en-US" sz="1400" i="1" dirty="0" smtClean="0">
                <a:solidFill>
                  <a:schemeClr val="accent4"/>
                </a:solidFill>
              </a:rPr>
              <a:t>Source: Malawi Demographic and Health Survey, 2010</a:t>
            </a:r>
            <a:endParaRPr lang="fr-FR" sz="1400" i="1" dirty="0">
              <a:solidFill>
                <a:schemeClr val="accent4"/>
              </a:solidFill>
            </a:endParaRPr>
          </a:p>
        </p:txBody>
      </p:sp>
      <p:pic>
        <p:nvPicPr>
          <p:cNvPr id="5" name="Content Placeholder 4" descr="PP_Malawi-Graphic-2.png"/>
          <p:cNvPicPr>
            <a:picLocks noGrp="1" noChangeAspect="1"/>
          </p:cNvPicPr>
          <p:nvPr>
            <p:ph idx="1"/>
          </p:nvPr>
        </p:nvPicPr>
        <p:blipFill>
          <a:blip r:embed="rId3" cstate="print">
            <a:extLst>
              <a:ext uri="{28A0092B-C50C-407E-A947-70E740481C1C}">
                <a14:useLocalDpi xmlns:a14="http://schemas.microsoft.com/office/drawing/2010/main" val="0"/>
              </a:ext>
            </a:extLst>
          </a:blip>
          <a:srcRect l="-19376" r="-19376"/>
          <a:stretch>
            <a:fillRect/>
          </a:stretch>
        </p:blipFill>
        <p:spPr>
          <a:xfrm>
            <a:off x="-152400" y="1447800"/>
            <a:ext cx="8229600" cy="4678363"/>
          </a:xfrm>
        </p:spPr>
      </p:pic>
    </p:spTree>
    <p:extLst>
      <p:ext uri="{BB962C8B-B14F-4D97-AF65-F5344CB8AC3E}">
        <p14:creationId xmlns:p14="http://schemas.microsoft.com/office/powerpoint/2010/main" val="1618025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modern contraception is high</a:t>
            </a:r>
            <a:endParaRPr lang="fr-FR" dirty="0"/>
          </a:p>
        </p:txBody>
      </p:sp>
      <p:sp>
        <p:nvSpPr>
          <p:cNvPr id="4" name="Rectangle 3"/>
          <p:cNvSpPr/>
          <p:nvPr/>
        </p:nvSpPr>
        <p:spPr>
          <a:xfrm>
            <a:off x="4114800" y="6096000"/>
            <a:ext cx="4572000" cy="307777"/>
          </a:xfrm>
          <a:prstGeom prst="rect">
            <a:avLst/>
          </a:prstGeom>
        </p:spPr>
        <p:txBody>
          <a:bodyPr>
            <a:spAutoFit/>
          </a:bodyPr>
          <a:lstStyle/>
          <a:p>
            <a:pPr algn="r"/>
            <a:r>
              <a:rPr lang="en-US" sz="1400" i="1" dirty="0" smtClean="0">
                <a:solidFill>
                  <a:schemeClr val="accent4"/>
                </a:solidFill>
              </a:rPr>
              <a:t>Source: Malawi Demographic and Health Survey, 2010</a:t>
            </a:r>
            <a:endParaRPr lang="fr-FR" sz="1400" i="1" dirty="0">
              <a:solidFill>
                <a:schemeClr val="accent4"/>
              </a:solidFill>
            </a:endParaRPr>
          </a:p>
        </p:txBody>
      </p:sp>
      <p:pic>
        <p:nvPicPr>
          <p:cNvPr id="6" name="Content Placeholder 5" descr="PP_Malawi-Graphic-5.png"/>
          <p:cNvPicPr>
            <a:picLocks noGrp="1" noChangeAspect="1"/>
          </p:cNvPicPr>
          <p:nvPr>
            <p:ph idx="1"/>
          </p:nvPr>
        </p:nvPicPr>
        <p:blipFill>
          <a:blip r:embed="rId3" cstate="print">
            <a:extLst>
              <a:ext uri="{28A0092B-C50C-407E-A947-70E740481C1C}">
                <a14:useLocalDpi xmlns:a14="http://schemas.microsoft.com/office/drawing/2010/main" val="0"/>
              </a:ext>
            </a:extLst>
          </a:blip>
          <a:srcRect l="-16033" r="-16033"/>
          <a:stretch>
            <a:fillRect/>
          </a:stretch>
        </p:blipFill>
        <p:spPr>
          <a:xfrm>
            <a:off x="762000" y="1189037"/>
            <a:ext cx="8229600" cy="4678363"/>
          </a:xfrm>
        </p:spPr>
      </p:pic>
    </p:spTree>
    <p:extLst>
      <p:ext uri="{BB962C8B-B14F-4D97-AF65-F5344CB8AC3E}">
        <p14:creationId xmlns:p14="http://schemas.microsoft.com/office/powerpoint/2010/main" val="76568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with more education </a:t>
            </a:r>
            <a:br>
              <a:rPr lang="en-US" dirty="0" smtClean="0"/>
            </a:br>
            <a:r>
              <a:rPr lang="en-US" dirty="0" smtClean="0"/>
              <a:t>have fewer children</a:t>
            </a:r>
            <a:endParaRPr lang="fr-FR" dirty="0"/>
          </a:p>
        </p:txBody>
      </p:sp>
      <p:sp>
        <p:nvSpPr>
          <p:cNvPr id="4" name="Rectangle 3"/>
          <p:cNvSpPr/>
          <p:nvPr/>
        </p:nvSpPr>
        <p:spPr>
          <a:xfrm>
            <a:off x="4191000" y="6211447"/>
            <a:ext cx="4572000" cy="307777"/>
          </a:xfrm>
          <a:prstGeom prst="rect">
            <a:avLst/>
          </a:prstGeom>
        </p:spPr>
        <p:txBody>
          <a:bodyPr>
            <a:spAutoFit/>
          </a:bodyPr>
          <a:lstStyle/>
          <a:p>
            <a:pPr algn="r"/>
            <a:r>
              <a:rPr lang="en-US" sz="1400" i="1" dirty="0">
                <a:solidFill>
                  <a:schemeClr val="accent4"/>
                </a:solidFill>
              </a:rPr>
              <a:t>Source: Malawi Demographic and Health Survey, 2010</a:t>
            </a:r>
            <a:endParaRPr lang="fr-FR" sz="1400" i="1" dirty="0">
              <a:solidFill>
                <a:schemeClr val="accent4"/>
              </a:solidFill>
            </a:endParaRPr>
          </a:p>
        </p:txBody>
      </p:sp>
      <p:pic>
        <p:nvPicPr>
          <p:cNvPr id="12" name="Content Placeholder 11" descr="PP_Malawi-Graphic-9.png"/>
          <p:cNvPicPr>
            <a:picLocks noGrp="1" noChangeAspect="1"/>
          </p:cNvPicPr>
          <p:nvPr>
            <p:ph idx="1"/>
          </p:nvPr>
        </p:nvPicPr>
        <p:blipFill>
          <a:blip r:embed="rId3" cstate="print">
            <a:extLst>
              <a:ext uri="{28A0092B-C50C-407E-A947-70E740481C1C}">
                <a14:useLocalDpi xmlns:a14="http://schemas.microsoft.com/office/drawing/2010/main" val="0"/>
              </a:ext>
            </a:extLst>
          </a:blip>
          <a:srcRect l="-50991" r="-50991"/>
          <a:stretch>
            <a:fillRect/>
          </a:stretch>
        </p:blipFill>
        <p:spPr/>
      </p:pic>
    </p:spTree>
    <p:extLst>
      <p:ext uri="{BB962C8B-B14F-4D97-AF65-F5344CB8AC3E}">
        <p14:creationId xmlns:p14="http://schemas.microsoft.com/office/powerpoint/2010/main" val="244423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young women </a:t>
            </a:r>
            <a:br>
              <a:rPr lang="en-US" dirty="0" smtClean="0"/>
            </a:br>
            <a:r>
              <a:rPr lang="en-US" dirty="0" smtClean="0"/>
              <a:t>are married by age 18</a:t>
            </a:r>
            <a:endParaRPr lang="fr-FR" dirty="0"/>
          </a:p>
        </p:txBody>
      </p:sp>
      <p:sp>
        <p:nvSpPr>
          <p:cNvPr id="4" name="Rectangle 3"/>
          <p:cNvSpPr/>
          <p:nvPr/>
        </p:nvSpPr>
        <p:spPr>
          <a:xfrm>
            <a:off x="4855404" y="6324600"/>
            <a:ext cx="4136196" cy="307777"/>
          </a:xfrm>
          <a:prstGeom prst="rect">
            <a:avLst/>
          </a:prstGeom>
        </p:spPr>
        <p:txBody>
          <a:bodyPr wrap="none">
            <a:spAutoFit/>
          </a:bodyPr>
          <a:lstStyle/>
          <a:p>
            <a:pPr lvl="0" algn="r"/>
            <a:r>
              <a:rPr lang="en-US" sz="1400" i="1" dirty="0">
                <a:solidFill>
                  <a:srgbClr val="000000"/>
                </a:solidFill>
              </a:rPr>
              <a:t>Source: Malawi Demographic and Health Survey, 2010</a:t>
            </a:r>
            <a:endParaRPr lang="fr-FR" sz="1400" i="1" dirty="0">
              <a:solidFill>
                <a:srgbClr val="000000"/>
              </a:solidFill>
            </a:endParaRPr>
          </a:p>
        </p:txBody>
      </p:sp>
      <p:pic>
        <p:nvPicPr>
          <p:cNvPr id="9" name="Content Placeholder 8" descr="PP_Malawi Graphic women married.eps"/>
          <p:cNvPicPr>
            <a:picLocks noGrp="1" noChangeAspect="1"/>
          </p:cNvPicPr>
          <p:nvPr>
            <p:ph idx="1"/>
          </p:nvPr>
        </p:nvPicPr>
        <p:blipFill>
          <a:blip r:embed="rId3">
            <a:extLst>
              <a:ext uri="{28A0092B-C50C-407E-A947-70E740481C1C}">
                <a14:useLocalDpi xmlns:a14="http://schemas.microsoft.com/office/drawing/2010/main" val="0"/>
              </a:ext>
            </a:extLst>
          </a:blip>
          <a:srcRect l="-46524" r="-46524"/>
          <a:stretch>
            <a:fillRect/>
          </a:stretch>
        </p:blipFill>
        <p:spPr/>
      </p:pic>
    </p:spTree>
    <p:extLst>
      <p:ext uri="{BB962C8B-B14F-4D97-AF65-F5344CB8AC3E}">
        <p14:creationId xmlns:p14="http://schemas.microsoft.com/office/powerpoint/2010/main" val="1414398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adolescents </a:t>
            </a:r>
            <a:br>
              <a:rPr lang="en-US" dirty="0" smtClean="0"/>
            </a:br>
            <a:r>
              <a:rPr lang="en-US" dirty="0" smtClean="0"/>
              <a:t>have sex before age 15</a:t>
            </a:r>
            <a:endParaRPr lang="fr-FR" dirty="0"/>
          </a:p>
        </p:txBody>
      </p:sp>
      <p:sp>
        <p:nvSpPr>
          <p:cNvPr id="4" name="Rectangle 3"/>
          <p:cNvSpPr/>
          <p:nvPr/>
        </p:nvSpPr>
        <p:spPr>
          <a:xfrm>
            <a:off x="4568371" y="6248400"/>
            <a:ext cx="4136196" cy="307777"/>
          </a:xfrm>
          <a:prstGeom prst="rect">
            <a:avLst/>
          </a:prstGeom>
        </p:spPr>
        <p:txBody>
          <a:bodyPr wrap="none">
            <a:spAutoFit/>
          </a:bodyPr>
          <a:lstStyle/>
          <a:p>
            <a:pPr lvl="0" algn="r"/>
            <a:r>
              <a:rPr lang="en-US" sz="1400" i="1" dirty="0">
                <a:solidFill>
                  <a:srgbClr val="000000"/>
                </a:solidFill>
              </a:rPr>
              <a:t>Source: Malawi Demographic and Health Survey, 2010</a:t>
            </a:r>
            <a:endParaRPr lang="fr-FR" sz="1400" i="1" dirty="0">
              <a:solidFill>
                <a:srgbClr val="000000"/>
              </a:solidFill>
            </a:endParaRPr>
          </a:p>
        </p:txBody>
      </p:sp>
      <p:pic>
        <p:nvPicPr>
          <p:cNvPr id="6" name="Content Placeholder 5" descr="PP_Malawi-Graphic-adolescent-sex.png"/>
          <p:cNvPicPr>
            <a:picLocks noGrp="1" noChangeAspect="1"/>
          </p:cNvPicPr>
          <p:nvPr>
            <p:ph idx="1"/>
          </p:nvPr>
        </p:nvPicPr>
        <p:blipFill>
          <a:blip r:embed="rId3" cstate="print">
            <a:extLst>
              <a:ext uri="{28A0092B-C50C-407E-A947-70E740481C1C}">
                <a14:useLocalDpi xmlns:a14="http://schemas.microsoft.com/office/drawing/2010/main" val="0"/>
              </a:ext>
            </a:extLst>
          </a:blip>
          <a:srcRect l="-48705" r="-48705"/>
          <a:stretch>
            <a:fillRect/>
          </a:stretch>
        </p:blipFill>
        <p:spPr/>
      </p:pic>
    </p:spTree>
    <p:extLst>
      <p:ext uri="{BB962C8B-B14F-4D97-AF65-F5344CB8AC3E}">
        <p14:creationId xmlns:p14="http://schemas.microsoft.com/office/powerpoint/2010/main" val="2907167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adolescent women </a:t>
            </a:r>
            <a:br>
              <a:rPr lang="en-US" dirty="0" smtClean="0"/>
            </a:br>
            <a:r>
              <a:rPr lang="en-US" dirty="0" smtClean="0"/>
              <a:t>have begun childbearing by age 18</a:t>
            </a:r>
            <a:endParaRPr lang="fr-FR" dirty="0"/>
          </a:p>
        </p:txBody>
      </p:sp>
      <p:sp>
        <p:nvSpPr>
          <p:cNvPr id="5" name="Rectangle 4"/>
          <p:cNvSpPr/>
          <p:nvPr/>
        </p:nvSpPr>
        <p:spPr>
          <a:xfrm>
            <a:off x="4572000" y="6248400"/>
            <a:ext cx="4136196" cy="307777"/>
          </a:xfrm>
          <a:prstGeom prst="rect">
            <a:avLst/>
          </a:prstGeom>
        </p:spPr>
        <p:txBody>
          <a:bodyPr wrap="none">
            <a:spAutoFit/>
          </a:bodyPr>
          <a:lstStyle/>
          <a:p>
            <a:pPr lvl="0" algn="r"/>
            <a:r>
              <a:rPr lang="en-US" sz="1400" i="1" dirty="0">
                <a:solidFill>
                  <a:srgbClr val="000000"/>
                </a:solidFill>
              </a:rPr>
              <a:t>Source: Malawi Demographic and Health Survey, 2010</a:t>
            </a:r>
            <a:endParaRPr lang="fr-FR" sz="1400" i="1" dirty="0">
              <a:solidFill>
                <a:srgbClr val="000000"/>
              </a:solidFill>
            </a:endParaRPr>
          </a:p>
        </p:txBody>
      </p:sp>
      <p:pic>
        <p:nvPicPr>
          <p:cNvPr id="7" name="Content Placeholder 6" descr="PP_Malawi-Graphic-adolescent-childbearing.png"/>
          <p:cNvPicPr>
            <a:picLocks noGrp="1" noChangeAspect="1"/>
          </p:cNvPicPr>
          <p:nvPr>
            <p:ph idx="1"/>
          </p:nvPr>
        </p:nvPicPr>
        <p:blipFill>
          <a:blip r:embed="rId3" cstate="print">
            <a:extLst>
              <a:ext uri="{28A0092B-C50C-407E-A947-70E740481C1C}">
                <a14:useLocalDpi xmlns:a14="http://schemas.microsoft.com/office/drawing/2010/main" val="0"/>
              </a:ext>
            </a:extLst>
          </a:blip>
          <a:srcRect l="-59481" r="-59481"/>
          <a:stretch>
            <a:fillRect/>
          </a:stretch>
        </p:blipFill>
        <p:spPr>
          <a:xfrm>
            <a:off x="457200" y="1828800"/>
            <a:ext cx="8229600" cy="4678363"/>
          </a:xfrm>
        </p:spPr>
      </p:pic>
    </p:spTree>
    <p:extLst>
      <p:ext uri="{BB962C8B-B14F-4D97-AF65-F5344CB8AC3E}">
        <p14:creationId xmlns:p14="http://schemas.microsoft.com/office/powerpoint/2010/main" val="414843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7">
      <a:dk1>
        <a:srgbClr val="FFFFFF"/>
      </a:dk1>
      <a:lt1>
        <a:srgbClr val="339933"/>
      </a:lt1>
      <a:dk2>
        <a:srgbClr val="BB8CB9"/>
      </a:dk2>
      <a:lt2>
        <a:srgbClr val="EAEAEA"/>
      </a:lt2>
      <a:accent1>
        <a:srgbClr val="FFFFFF"/>
      </a:accent1>
      <a:accent2>
        <a:srgbClr val="DDDDDD"/>
      </a:accent2>
      <a:accent3>
        <a:srgbClr val="F3F3F3"/>
      </a:accent3>
      <a:accent4>
        <a:srgbClr val="000000"/>
      </a:accent4>
      <a:accent5>
        <a:srgbClr val="FFFFFF"/>
      </a:accent5>
      <a:accent6>
        <a:srgbClr val="C8C8C8"/>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690</Words>
  <Application>Microsoft Office PowerPoint</Application>
  <PresentationFormat>On-screen Show (4:3)</PresentationFormat>
  <Paragraphs>42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Malawi Population  Data Sheet 2012</vt:lpstr>
      <vt:lpstr>Malawi’s population  is growing rapidly</vt:lpstr>
      <vt:lpstr>Population is growing fastest in the Northern and Central zones</vt:lpstr>
      <vt:lpstr>The age structure varies  by household wealth</vt:lpstr>
      <vt:lpstr>Use of modern contraception is high</vt:lpstr>
      <vt:lpstr>Women with more education  have fewer children</vt:lpstr>
      <vt:lpstr>Many young women  are married by age 18</vt:lpstr>
      <vt:lpstr>Many adolescents  have sex before age 15</vt:lpstr>
      <vt:lpstr>Many adolescent women  have begun childbearing by age 18</vt:lpstr>
      <vt:lpstr>Secondary school varies  widely by income level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Malawi Population  Data Sheet 2012</dc:title>
  <dc:creator>Emily Sullivan</dc:creator>
  <cp:lastModifiedBy>Ellen Carnevale</cp:lastModifiedBy>
  <cp:revision>26</cp:revision>
  <dcterms:created xsi:type="dcterms:W3CDTF">2012-04-19T19:34:51Z</dcterms:created>
  <dcterms:modified xsi:type="dcterms:W3CDTF">2012-05-09T14:21:25Z</dcterms:modified>
</cp:coreProperties>
</file>