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928" r:id="rId1"/>
  </p:sldMasterIdLst>
  <p:notesMasterIdLst>
    <p:notesMasterId r:id="rId14"/>
  </p:notesMasterIdLst>
  <p:handoutMasterIdLst>
    <p:handoutMasterId r:id="rId15"/>
  </p:handoutMasterIdLst>
  <p:sldIdLst>
    <p:sldId id="263" r:id="rId2"/>
    <p:sldId id="302" r:id="rId3"/>
    <p:sldId id="303" r:id="rId4"/>
    <p:sldId id="304" r:id="rId5"/>
    <p:sldId id="305" r:id="rId6"/>
    <p:sldId id="308" r:id="rId7"/>
    <p:sldId id="314" r:id="rId8"/>
    <p:sldId id="309" r:id="rId9"/>
    <p:sldId id="311" r:id="rId10"/>
    <p:sldId id="312" r:id="rId11"/>
    <p:sldId id="323" r:id="rId12"/>
    <p:sldId id="324" r:id="rId1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p:defaultTextStyle>
  <p:extLst>
    <p:ext uri="{521415D9-36F7-43E2-AB2F-B90AF26B5E84}">
      <p14:sectionLst xmlns:p14="http://schemas.microsoft.com/office/powerpoint/2010/main">
        <p14:section name="Introduction" id="{362DD47B-C8F8-4176-85B3-4F493F764A53}">
          <p14:sldIdLst>
            <p14:sldId id="263"/>
          </p14:sldIdLst>
        </p14:section>
        <p14:section name="Writing for Policy - General" id="{569E0D59-8A00-4BC1-8671-14371201472F}">
          <p14:sldIdLst>
            <p14:sldId id="302"/>
            <p14:sldId id="303"/>
            <p14:sldId id="304"/>
            <p14:sldId id="305"/>
            <p14:sldId id="308"/>
            <p14:sldId id="314"/>
            <p14:sldId id="309"/>
            <p14:sldId id="311"/>
            <p14:sldId id="312"/>
          </p14:sldIdLst>
        </p14:section>
        <p14:section name="Conclusion" id="{449EE9DE-B9E6-40D3-97A7-DE2229348C46}">
          <p14:sldIdLst>
            <p14:sldId id="323"/>
            <p14:sldId id="32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65E9E"/>
    <a:srgbClr val="AF2F21"/>
    <a:srgbClr val="C1680F"/>
    <a:srgbClr val="008040"/>
    <a:srgbClr val="7AAD42"/>
    <a:srgbClr val="A2A2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07"/>
    <p:restoredTop sz="60905" autoAdjust="0"/>
  </p:normalViewPr>
  <p:slideViewPr>
    <p:cSldViewPr>
      <p:cViewPr varScale="1">
        <p:scale>
          <a:sx n="57" d="100"/>
          <a:sy n="57" d="100"/>
        </p:scale>
        <p:origin x="1929" y="27"/>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540"/>
    </p:cViewPr>
  </p:sorterViewPr>
  <p:notesViewPr>
    <p:cSldViewPr>
      <p:cViewPr varScale="1">
        <p:scale>
          <a:sx n="82" d="100"/>
          <a:sy n="82" d="100"/>
        </p:scale>
        <p:origin x="-313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102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defRPr>
            </a:lvl1pPr>
          </a:lstStyle>
          <a:p>
            <a:pPr>
              <a:defRPr/>
            </a:pPr>
            <a:fld id="{15763883-B85A-40DB-BBC7-195F74C801E3}" type="slidenum">
              <a:rPr lang="en-US"/>
              <a:pPr>
                <a:defRPr/>
              </a:pPr>
              <a:t>‹#›</a:t>
            </a:fld>
            <a:endParaRPr lang="en-US"/>
          </a:p>
        </p:txBody>
      </p:sp>
    </p:spTree>
    <p:extLst>
      <p:ext uri="{BB962C8B-B14F-4D97-AF65-F5344CB8AC3E}">
        <p14:creationId xmlns:p14="http://schemas.microsoft.com/office/powerpoint/2010/main" val="14568617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defRPr>
            </a:lvl1pPr>
          </a:lstStyle>
          <a:p>
            <a:pPr>
              <a:defRPr/>
            </a:pPr>
            <a:fld id="{BBD720CA-7282-40FF-A765-C66DB5734BA6}" type="slidenum">
              <a:rPr lang="en-US"/>
              <a:pPr>
                <a:defRPr/>
              </a:pPr>
              <a:t>‹#›</a:t>
            </a:fld>
            <a:endParaRPr lang="en-US"/>
          </a:p>
        </p:txBody>
      </p:sp>
    </p:spTree>
    <p:extLst>
      <p:ext uri="{BB962C8B-B14F-4D97-AF65-F5344CB8AC3E}">
        <p14:creationId xmlns:p14="http://schemas.microsoft.com/office/powerpoint/2010/main" val="32588459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fr" b="0" i="0" u="none" baseline="0" dirty="0"/>
              <a:t>Cette présentation se </a:t>
            </a:r>
            <a:r>
              <a:rPr lang="fr-FR" b="0" i="0" u="none" baseline="0" dirty="0"/>
              <a:t>concentre</a:t>
            </a:r>
            <a:r>
              <a:rPr lang="fr" b="0" i="0" u="none" baseline="0" dirty="0"/>
              <a:t> sur les principes fondamentaux de l'écriture pour des publics politiques et non techniques.</a:t>
            </a:r>
          </a:p>
          <a:p>
            <a:pPr algn="l" rtl="0"/>
            <a:r>
              <a:rPr lang="fr" b="0" i="0" u="none" baseline="0" dirty="0"/>
              <a:t>Ces principes s'appliquent Indépendamment quoique vous écriviez - une note de politique générale, une fiche d'information, un blog, le contenu d'une présentation orale,</a:t>
            </a:r>
            <a:r>
              <a:rPr lang="fr-FR" b="0" i="0" u="none" baseline="0" dirty="0"/>
              <a:t> </a:t>
            </a:r>
            <a:r>
              <a:rPr lang="fr" b="0" i="0" u="none" baseline="0" dirty="0"/>
              <a:t>ou même un tweet</a:t>
            </a:r>
            <a:endParaRPr lang="fr" dirty="0"/>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a:fld id="{9FCB7DC5-134F-4A44-85C1-7DBC6E18115D}" type="slidenum">
              <a:rPr sz="1200"/>
              <a:pPr/>
              <a:t>1</a:t>
            </a:fld>
            <a:endParaRPr lang="fr" sz="1200"/>
          </a:p>
        </p:txBody>
      </p:sp>
    </p:spTree>
    <p:extLst>
      <p:ext uri="{BB962C8B-B14F-4D97-AF65-F5344CB8AC3E}">
        <p14:creationId xmlns:p14="http://schemas.microsoft.com/office/powerpoint/2010/main" val="37308775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a:fld id="{E971392C-2E19-4DF4-973D-1B2BA8917E35}" type="slidenum">
              <a:rPr sz="1200"/>
              <a:pPr algn="l" rtl="0"/>
              <a:t>10</a:t>
            </a:fld>
            <a:endParaRPr lang="fr" sz="120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762000" y="4343400"/>
            <a:ext cx="5334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r>
              <a:rPr lang="fr-FR" sz="1400" dirty="0"/>
              <a:t>Faites relire votre texte</a:t>
            </a:r>
          </a:p>
          <a:p>
            <a:pPr algn="l" rtl="0" eaLnBrk="1" hangingPunct="1"/>
            <a:endParaRPr lang="fr-FR" sz="1400" b="0" i="0" u="none" baseline="0" dirty="0"/>
          </a:p>
          <a:p>
            <a:pPr algn="l" rtl="0" eaLnBrk="1" hangingPunct="1"/>
            <a:r>
              <a:rPr lang="fr" sz="1400" b="0" i="0" u="none" baseline="0" dirty="0"/>
              <a:t>Il est toujours utile de demander à une ou plusieurs personnes de relire ce que vous avez écrit.  </a:t>
            </a:r>
          </a:p>
          <a:p>
            <a:pPr algn="l" rtl="0" eaLnBrk="1" hangingPunct="1"/>
            <a:r>
              <a:rPr lang="fr" sz="1400" b="0" i="0" u="none" baseline="0" dirty="0"/>
              <a:t>Si vous avez du temps, demandez à plusieurs personnes de relire votre document.  </a:t>
            </a:r>
          </a:p>
          <a:p>
            <a:pPr algn="l" rtl="0" eaLnBrk="1" hangingPunct="1"/>
            <a:r>
              <a:rPr lang="fr" sz="1400" b="0" i="0" u="none" baseline="0" dirty="0"/>
              <a:t>Demandez à vos relecteurs, qui est votre « public test », les principaux messages qu'ils comprennent à la lecture.</a:t>
            </a:r>
          </a:p>
          <a:p>
            <a:pPr algn="l" rtl="0" eaLnBrk="1" hangingPunct="1"/>
            <a:r>
              <a:rPr lang="fr" sz="1400" b="0" i="0" u="none" baseline="0" dirty="0"/>
              <a:t>Si leur réponse est différente de celle que attendiez, relisez votre brouillon voyez comment vous pouvez rendre vos arguments et vos recommandations plus clairs et plus convaincants. Tenez compte des conseils de vos relecteurs.</a:t>
            </a:r>
          </a:p>
          <a:p>
            <a:pPr algn="l" rtl="0" eaLnBrk="1" hangingPunct="1"/>
            <a:br>
              <a:rPr lang="fr" sz="1400" dirty="0"/>
            </a:br>
            <a:r>
              <a:rPr lang="fr" sz="1400" b="0" i="0" u="none" baseline="0" dirty="0"/>
              <a:t>Au PRB, nos notes de politique générale sont relues par des relecteurs internes et externes pour nous assurer que nos propos sont exacts, à jour et compréhensibles au niveau des sections sur les implications politiques et les recommandations. </a:t>
            </a:r>
          </a:p>
          <a:p>
            <a:pPr algn="l" rtl="0" eaLnBrk="1" hangingPunct="1"/>
            <a:r>
              <a:rPr lang="fr" sz="1400" b="0" i="0" u="none" baseline="0" dirty="0"/>
              <a:t>Citer les personnes qui ont relu votre note dans les remerciements donne une certaine crédibilité à votre travail. </a:t>
            </a:r>
            <a:endParaRPr lang="fr" sz="1400" dirty="0"/>
          </a:p>
          <a:p>
            <a:pPr algn="l" rtl="0" eaLnBrk="1" hangingPunct="1"/>
            <a:endParaRPr lang="fr" sz="1400" dirty="0"/>
          </a:p>
        </p:txBody>
      </p:sp>
    </p:spTree>
    <p:extLst>
      <p:ext uri="{BB962C8B-B14F-4D97-AF65-F5344CB8AC3E}">
        <p14:creationId xmlns:p14="http://schemas.microsoft.com/office/powerpoint/2010/main" val="4074824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a:fld id="{B4F0F6CA-E823-46AE-A698-B80C9D0DBBDF}" type="slidenum">
              <a:rPr sz="1200"/>
              <a:pPr algn="l" rtl="0"/>
              <a:t>11</a:t>
            </a:fld>
            <a:endParaRPr lang="fr" sz="120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r>
              <a:rPr lang="fr" sz="1400" b="0" i="0" u="none" baseline="0" dirty="0"/>
              <a:t>Donc, si les chercheurs proviennent en effet de Mars et les responsables politiques de Venus (ou vice versa), il est important d'être sur la même planète ou la même longueur d'onde si vous souhaitez avoir des résultats.  </a:t>
            </a:r>
          </a:p>
          <a:p>
            <a:pPr algn="l" rtl="0" eaLnBrk="1" hangingPunct="1"/>
            <a:endParaRPr lang="fr" sz="1400" dirty="0"/>
          </a:p>
          <a:p>
            <a:pPr algn="l" rtl="0" eaLnBrk="1" hangingPunct="1"/>
            <a:r>
              <a:rPr lang="fr" sz="1400" b="0" i="0" u="none" baseline="0" dirty="0"/>
              <a:t>Les données montrent que les responsables politiques ne lisent pas les revues académiques.  Et même s'ils souhaitent avoir des résultats de recherche, la recherche doit être exprimée dans leur langue maternelle. </a:t>
            </a:r>
          </a:p>
          <a:p>
            <a:pPr algn="l" rtl="0" eaLnBrk="1" hangingPunct="1"/>
            <a:endParaRPr lang="fr-FR" sz="1400" dirty="0"/>
          </a:p>
          <a:p>
            <a:pPr algn="l" rtl="0" eaLnBrk="1" hangingPunct="1"/>
            <a:r>
              <a:rPr lang="fr-FR" sz="1400" dirty="0"/>
              <a:t>Nous espérons que vous sortirez de cette formation avec à la fois les outils et le désir d'informer les responsables politiques sur vos recherches et sur ce que vous aimeriez en retirer.</a:t>
            </a:r>
            <a:endParaRPr lang="fr" sz="1400" dirty="0"/>
          </a:p>
          <a:p>
            <a:pPr algn="l" rtl="0" eaLnBrk="1" hangingPunct="1"/>
            <a:endParaRPr lang="fr" sz="1400" dirty="0"/>
          </a:p>
        </p:txBody>
      </p:sp>
    </p:spTree>
    <p:extLst>
      <p:ext uri="{BB962C8B-B14F-4D97-AF65-F5344CB8AC3E}">
        <p14:creationId xmlns:p14="http://schemas.microsoft.com/office/powerpoint/2010/main" val="3134890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a:fld id="{867FFA8C-E7B5-403C-A2F4-E6D8B027B559}" type="slidenum">
              <a:rPr sz="1200"/>
              <a:pPr algn="l" rtl="0"/>
              <a:t>12</a:t>
            </a:fld>
            <a:endParaRPr lang="fr" sz="1200"/>
          </a:p>
        </p:txBody>
      </p:sp>
    </p:spTree>
    <p:extLst>
      <p:ext uri="{BB962C8B-B14F-4D97-AF65-F5344CB8AC3E}">
        <p14:creationId xmlns:p14="http://schemas.microsoft.com/office/powerpoint/2010/main" val="3026699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a:fld id="{812BC2FD-22DD-465B-986F-0E5E5DEACFE5}" type="slidenum">
              <a:rPr sz="1200"/>
              <a:pPr/>
              <a:t>2</a:t>
            </a:fld>
            <a:endParaRPr lang="fr"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r>
              <a:rPr lang="fr" sz="1400" b="0" i="0" u="none" baseline="0" dirty="0"/>
              <a:t>Le premier principe est d'oublier tout ce que vous avez appris sur l'écriture à l'université !</a:t>
            </a:r>
          </a:p>
          <a:p>
            <a:pPr algn="l" rtl="0" eaLnBrk="1" hangingPunct="1"/>
            <a:endParaRPr lang="fr" sz="1400" baseline="0" dirty="0"/>
          </a:p>
          <a:p>
            <a:pPr algn="l" rtl="0" eaLnBrk="1" hangingPunct="1"/>
            <a:r>
              <a:rPr lang="fr" sz="1400" b="0" i="0" u="none" baseline="0" dirty="0"/>
              <a:t>Bon, peut-être pas </a:t>
            </a:r>
            <a:r>
              <a:rPr lang="fr" sz="1400" b="0" i="1" u="none" baseline="0" dirty="0"/>
              <a:t>tout</a:t>
            </a:r>
            <a:r>
              <a:rPr lang="fr" sz="1400" b="0" i="0" u="none" baseline="0" dirty="0"/>
              <a:t> ce que vous avez appris car vous avez probablement acquis de nombreuses compétences utiles </a:t>
            </a:r>
            <a:r>
              <a:rPr lang="fr-FR" sz="1400" b="0" i="0" u="none" baseline="0" dirty="0"/>
              <a:t>en matière d’</a:t>
            </a:r>
            <a:r>
              <a:rPr lang="fr" sz="1400" b="0" i="0" u="none" baseline="0" dirty="0"/>
              <a:t>écriture et </a:t>
            </a:r>
            <a:r>
              <a:rPr lang="fr-FR" sz="1400" b="0" i="0" u="none" baseline="0" dirty="0"/>
              <a:t>de rédaction </a:t>
            </a:r>
            <a:r>
              <a:rPr lang="fr" sz="1400" b="0" i="0" u="none" baseline="0" dirty="0"/>
              <a:t>pour le public technique dans votre domaine.</a:t>
            </a:r>
          </a:p>
          <a:p>
            <a:pPr algn="l" rtl="0" eaLnBrk="1" hangingPunct="1"/>
            <a:r>
              <a:rPr lang="fr" sz="1400" b="0" i="0" u="none" baseline="0" dirty="0"/>
              <a:t>Mais la rédaction </a:t>
            </a:r>
            <a:r>
              <a:rPr lang="fr-FR" sz="1400" b="0" i="0" u="none" baseline="0" dirty="0"/>
              <a:t>pour les </a:t>
            </a:r>
            <a:r>
              <a:rPr lang="fr" sz="1400" b="0" i="0" u="none" baseline="0" dirty="0"/>
              <a:t>politique</a:t>
            </a:r>
            <a:r>
              <a:rPr lang="fr-FR" sz="1400" b="0" i="0" u="none" baseline="0" dirty="0"/>
              <a:t>s</a:t>
            </a:r>
            <a:r>
              <a:rPr lang="fr" sz="1400" b="0" i="0" u="none" baseline="0" dirty="0"/>
              <a:t> est tout à fait différente de l</a:t>
            </a:r>
            <a:r>
              <a:rPr lang="fr-FR" sz="1400" b="0" i="0" u="none" baseline="0" dirty="0"/>
              <a:t>a rédaction </a:t>
            </a:r>
            <a:r>
              <a:rPr lang="fr" sz="1400" b="0" i="0" u="none" baseline="0" dirty="0"/>
              <a:t>académique. </a:t>
            </a:r>
          </a:p>
          <a:p>
            <a:pPr algn="l" rtl="0" eaLnBrk="1" hangingPunct="1"/>
            <a:r>
              <a:rPr lang="fr-FR" sz="1400" b="0" i="0" u="none" baseline="0" dirty="0"/>
              <a:t>Elle </a:t>
            </a:r>
            <a:r>
              <a:rPr lang="fr" sz="1400" b="0" i="0" u="none" baseline="0" dirty="0"/>
              <a:t>vous oblige à changer la façon dont vous écriviez dans un milieu académique car</a:t>
            </a:r>
          </a:p>
          <a:p>
            <a:pPr marL="628650" lvl="1" indent="-171450" algn="l" rtl="0" eaLnBrk="1" hangingPunct="1">
              <a:buClr>
                <a:srgbClr val="D6492A"/>
              </a:buClr>
              <a:buFont typeface="Arial" panose="020B0604020202020204" pitchFamily="34" charset="0"/>
              <a:buChar char="•"/>
            </a:pPr>
            <a:r>
              <a:rPr lang="fr-FR" b="0" i="0" u="none" baseline="0" dirty="0">
                <a:solidFill>
                  <a:srgbClr val="000000"/>
                </a:solidFill>
              </a:rPr>
              <a:t>v</a:t>
            </a:r>
            <a:r>
              <a:rPr lang="fr" b="0" i="0" u="none" baseline="0" dirty="0" err="1">
                <a:solidFill>
                  <a:srgbClr val="000000"/>
                </a:solidFill>
              </a:rPr>
              <a:t>ous</a:t>
            </a:r>
            <a:r>
              <a:rPr lang="fr" b="0" i="0" u="none" baseline="0" dirty="0">
                <a:solidFill>
                  <a:srgbClr val="000000"/>
                </a:solidFill>
              </a:rPr>
              <a:t> vous adressez à un public différent</a:t>
            </a:r>
          </a:p>
          <a:p>
            <a:pPr marL="628650" lvl="1" indent="-171450">
              <a:buClr>
                <a:srgbClr val="D6492A"/>
              </a:buClr>
              <a:buFont typeface="Arial" panose="020B0604020202020204" pitchFamily="34" charset="0"/>
              <a:buChar char="•"/>
            </a:pPr>
            <a:r>
              <a:rPr lang="fr-FR" b="0" i="0" u="none" baseline="0" dirty="0">
                <a:solidFill>
                  <a:srgbClr val="000000"/>
                </a:solidFill>
              </a:rPr>
              <a:t>v</a:t>
            </a:r>
            <a:r>
              <a:rPr lang="fr" b="0" i="0" u="none" baseline="0" dirty="0" err="1">
                <a:solidFill>
                  <a:srgbClr val="000000"/>
                </a:solidFill>
              </a:rPr>
              <a:t>ous</a:t>
            </a:r>
            <a:r>
              <a:rPr lang="fr" b="0" i="0" u="none" baseline="0" dirty="0">
                <a:solidFill>
                  <a:srgbClr val="000000"/>
                </a:solidFill>
              </a:rPr>
              <a:t> devez adopter un style </a:t>
            </a:r>
            <a:r>
              <a:rPr lang="fr" dirty="0">
                <a:solidFill>
                  <a:srgbClr val="000000"/>
                </a:solidFill>
              </a:rPr>
              <a:t>d'écriture différent</a:t>
            </a:r>
            <a:endParaRPr lang="fr" b="0" i="0" u="none" baseline="0" dirty="0">
              <a:solidFill>
                <a:srgbClr val="000000"/>
              </a:solidFill>
            </a:endParaRPr>
          </a:p>
          <a:p>
            <a:pPr marL="628650" lvl="1" indent="-171450">
              <a:buClr>
                <a:srgbClr val="D6492A"/>
              </a:buClr>
              <a:buFont typeface="Arial" panose="020B0604020202020204" pitchFamily="34" charset="0"/>
              <a:buChar char="•"/>
            </a:pPr>
            <a:r>
              <a:rPr lang="fr-FR" b="0" i="0" u="none" baseline="0" dirty="0">
                <a:solidFill>
                  <a:srgbClr val="000000"/>
                </a:solidFill>
              </a:rPr>
              <a:t>m</a:t>
            </a:r>
            <a:r>
              <a:rPr lang="fr" b="0" i="0" u="none" baseline="0" dirty="0">
                <a:solidFill>
                  <a:srgbClr val="000000"/>
                </a:solidFill>
              </a:rPr>
              <a:t>ais aussi suivre une structure </a:t>
            </a:r>
            <a:r>
              <a:rPr lang="fr" dirty="0">
                <a:solidFill>
                  <a:srgbClr val="000000"/>
                </a:solidFill>
              </a:rPr>
              <a:t>différente (</a:t>
            </a:r>
            <a:r>
              <a:rPr lang="fr-FR" b="0" i="0" u="none" baseline="0" dirty="0">
                <a:solidFill>
                  <a:srgbClr val="000000"/>
                </a:solidFill>
              </a:rPr>
              <a:t>on </a:t>
            </a:r>
            <a:r>
              <a:rPr lang="fr" b="0" i="0" u="none" baseline="0" dirty="0">
                <a:solidFill>
                  <a:srgbClr val="000000"/>
                </a:solidFill>
              </a:rPr>
              <a:t>commence par la fin)</a:t>
            </a:r>
          </a:p>
          <a:p>
            <a:pPr marL="628650" lvl="1" indent="-171450" algn="l" rtl="0" eaLnBrk="1" hangingPunct="1">
              <a:buClr>
                <a:srgbClr val="D6492A"/>
              </a:buClr>
              <a:buFont typeface="Arial" panose="020B0604020202020204" pitchFamily="34" charset="0"/>
              <a:buChar char="•"/>
            </a:pPr>
            <a:r>
              <a:rPr lang="fr-FR" b="0" i="0" u="none" baseline="0" dirty="0">
                <a:solidFill>
                  <a:srgbClr val="000000"/>
                </a:solidFill>
              </a:rPr>
              <a:t>et élaborer des textes </a:t>
            </a:r>
            <a:r>
              <a:rPr lang="fr" b="0" i="0" u="none" baseline="0" dirty="0">
                <a:solidFill>
                  <a:srgbClr val="000000"/>
                </a:solidFill>
              </a:rPr>
              <a:t>plus courts</a:t>
            </a:r>
          </a:p>
          <a:p>
            <a:pPr marL="628650" lvl="1" indent="-171450" algn="l" rtl="0" eaLnBrk="1" hangingPunct="1">
              <a:buClr>
                <a:srgbClr val="D6492A"/>
              </a:buClr>
              <a:buFont typeface="Arial" panose="020B0604020202020204" pitchFamily="34" charset="0"/>
              <a:buChar char="•"/>
            </a:pPr>
            <a:r>
              <a:rPr lang="fr-FR" b="0" i="0" u="none" baseline="0" dirty="0">
                <a:solidFill>
                  <a:srgbClr val="000000"/>
                </a:solidFill>
              </a:rPr>
              <a:t>e</a:t>
            </a:r>
            <a:r>
              <a:rPr lang="fr" b="0" i="0" u="none" baseline="0" dirty="0">
                <a:solidFill>
                  <a:srgbClr val="000000"/>
                </a:solidFill>
              </a:rPr>
              <a:t>n mettant l'accent sur l'interprétation, l'analyse et les actions proposées</a:t>
            </a:r>
            <a:endParaRPr lang="fr" sz="1400" b="0" i="0" u="none" baseline="0" dirty="0"/>
          </a:p>
          <a:p>
            <a:pPr algn="l" rtl="0" eaLnBrk="1" hangingPunct="1"/>
            <a:endParaRPr lang="fr" sz="1400" dirty="0"/>
          </a:p>
          <a:p>
            <a:pPr algn="l" rtl="0" eaLnBrk="1" hangingPunct="1"/>
            <a:endParaRPr lang="fr" sz="1400" dirty="0"/>
          </a:p>
          <a:p>
            <a:pPr algn="l" rtl="0" eaLnBrk="1" hangingPunct="1"/>
            <a:endParaRPr lang="fr" sz="1400" dirty="0"/>
          </a:p>
        </p:txBody>
      </p:sp>
    </p:spTree>
    <p:extLst>
      <p:ext uri="{BB962C8B-B14F-4D97-AF65-F5344CB8AC3E}">
        <p14:creationId xmlns:p14="http://schemas.microsoft.com/office/powerpoint/2010/main" val="4083835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a:fld id="{E45718A8-D1E1-48D4-823A-C67C6F7E8AEC}" type="slidenum">
              <a:rPr sz="1200"/>
              <a:pPr/>
              <a:t>3</a:t>
            </a:fld>
            <a:endParaRPr lang="fr" sz="120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r>
              <a:rPr lang="fr" sz="1400" b="1" i="0" u="none" baseline="0" dirty="0"/>
              <a:t>Les chercheurs viennent de la planète Mars et les responsables politiques de Vénus</a:t>
            </a:r>
          </a:p>
          <a:p>
            <a:pPr algn="l" rtl="0" eaLnBrk="1" hangingPunct="1"/>
            <a:r>
              <a:rPr lang="fr" sz="1400" b="0" i="0" u="none" baseline="0" dirty="0"/>
              <a:t>Cette citation publiée dans un journal ancien est toujours d'actualité. </a:t>
            </a:r>
          </a:p>
          <a:p>
            <a:pPr algn="l" rtl="0" eaLnBrk="1" hangingPunct="1"/>
            <a:endParaRPr lang="fr" sz="1400" dirty="0"/>
          </a:p>
          <a:p>
            <a:pPr algn="l" rtl="0" eaLnBrk="1" hangingPunct="1"/>
            <a:r>
              <a:rPr lang="fr" sz="1400" b="0" i="0" u="none" baseline="0" dirty="0"/>
              <a:t>Les chercheurs ou les experts techniques et les responsables politiques </a:t>
            </a:r>
            <a:r>
              <a:rPr lang="fr" sz="1400" b="0" i="1" u="none" baseline="0" dirty="0"/>
              <a:t>ne parlent pas</a:t>
            </a:r>
            <a:r>
              <a:rPr lang="fr" sz="1400" b="0" i="0" u="none" baseline="0" dirty="0"/>
              <a:t> la même langue.</a:t>
            </a:r>
          </a:p>
          <a:p>
            <a:pPr algn="l" rtl="0" eaLnBrk="1" hangingPunct="1"/>
            <a:endParaRPr lang="fr" sz="1400" dirty="0"/>
          </a:p>
          <a:p>
            <a:pPr algn="l" rtl="0" eaLnBrk="1" hangingPunct="1"/>
            <a:r>
              <a:rPr lang="fr" sz="1400" b="0" i="0" u="none" baseline="0" dirty="0"/>
              <a:t>En fin de compte, c'est </a:t>
            </a:r>
            <a:r>
              <a:rPr lang="fr" sz="1400" b="0" i="1" u="none" baseline="0" dirty="0"/>
              <a:t>vous,</a:t>
            </a:r>
            <a:r>
              <a:rPr lang="fr" sz="1400" b="0" i="0" u="none" baseline="0" dirty="0"/>
              <a:t> en tant que spécialistes des sciences sociales, de la santé publique, et experts </a:t>
            </a:r>
            <a:r>
              <a:rPr lang="fr-FR" sz="1400" b="0" i="0" u="none" baseline="0" dirty="0"/>
              <a:t>en la matière,</a:t>
            </a:r>
            <a:r>
              <a:rPr lang="fr" sz="1400" b="0" i="0" u="none" baseline="0" dirty="0"/>
              <a:t> qui devez prendre l'initiative de transmettre les résultats de vos recherches aux </a:t>
            </a:r>
            <a:r>
              <a:rPr lang="fr-FR" sz="1400" b="0" i="0" u="none" baseline="0" dirty="0"/>
              <a:t>responsables politiques </a:t>
            </a:r>
            <a:r>
              <a:rPr lang="fr" sz="1400" b="0" i="0" u="none" baseline="0" dirty="0"/>
              <a:t>dans un format qu'</a:t>
            </a:r>
            <a:r>
              <a:rPr lang="fr" sz="1400" b="0" i="1" u="none" baseline="0" dirty="0"/>
              <a:t>ils</a:t>
            </a:r>
            <a:r>
              <a:rPr lang="fr" sz="1400" b="0" i="0" u="none" baseline="0" dirty="0"/>
              <a:t> peuvent comprendre et </a:t>
            </a:r>
            <a:r>
              <a:rPr lang="fr-FR" sz="1400" b="0" i="0" u="none" baseline="0" dirty="0"/>
              <a:t>peuvent </a:t>
            </a:r>
            <a:r>
              <a:rPr lang="fr" sz="1400" b="0" i="0" u="none" baseline="0" dirty="0"/>
              <a:t>utiliser pour influencer et changer la politique.</a:t>
            </a:r>
          </a:p>
          <a:p>
            <a:pPr algn="l" rtl="0" eaLnBrk="1" hangingPunct="1"/>
            <a:endParaRPr lang="fr" sz="1400" b="0" i="0" u="none" baseline="0" dirty="0"/>
          </a:p>
          <a:p>
            <a:pPr algn="l" rtl="0" eaLnBrk="1" hangingPunct="1"/>
            <a:r>
              <a:rPr lang="fr" sz="1400" b="0" i="0" u="none" baseline="0" dirty="0"/>
              <a:t>Les organismes </a:t>
            </a:r>
            <a:r>
              <a:rPr lang="fr-FR" sz="1400" b="0" i="0" u="none" baseline="0" dirty="0"/>
              <a:t>"passerelles"</a:t>
            </a:r>
            <a:r>
              <a:rPr lang="fr" sz="1400" b="0" i="0" u="none" baseline="0" dirty="0"/>
              <a:t> (comme PRB) jouent aussi un rôle d'intermédiaires, qui identifient des problématiques politiques importantes et les rendent accessibles pour les responsables et le grand public.</a:t>
            </a:r>
          </a:p>
        </p:txBody>
      </p:sp>
    </p:spTree>
    <p:extLst>
      <p:ext uri="{BB962C8B-B14F-4D97-AF65-F5344CB8AC3E}">
        <p14:creationId xmlns:p14="http://schemas.microsoft.com/office/powerpoint/2010/main" val="3008349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a:fld id="{2EC6472B-FE19-414C-8CAA-59F37D5F82FC}" type="slidenum">
              <a:rPr sz="1200"/>
              <a:pPr/>
              <a:t>4</a:t>
            </a:fld>
            <a:endParaRPr lang="fr" sz="120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r>
              <a:rPr lang="fr" sz="1400" b="0" i="0" u="none" baseline="0" dirty="0"/>
              <a:t>Les informations mal traduites ne sont pas utilisées.</a:t>
            </a:r>
          </a:p>
          <a:p>
            <a:pPr algn="l" rtl="0" eaLnBrk="1" hangingPunct="1"/>
            <a:r>
              <a:rPr lang="fr-FR" sz="1400" b="0" i="0" u="none" baseline="0" dirty="0"/>
              <a:t>Une thèse de </a:t>
            </a:r>
            <a:r>
              <a:rPr lang="fr" sz="1400" b="0" i="0" u="none" baseline="0" dirty="0"/>
              <a:t>recherche </a:t>
            </a:r>
            <a:r>
              <a:rPr lang="fr-FR" sz="1400" b="0" i="0" u="none" baseline="0" dirty="0"/>
              <a:t>très </a:t>
            </a:r>
            <a:r>
              <a:rPr lang="fr" sz="1400" b="0" i="0" u="none" baseline="0" dirty="0"/>
              <a:t>utile n’</a:t>
            </a:r>
            <a:r>
              <a:rPr lang="fr-FR" sz="1400" b="0" i="0" u="none" baseline="0" dirty="0"/>
              <a:t>a</a:t>
            </a:r>
            <a:r>
              <a:rPr lang="fr" sz="1400" b="0" i="0" u="none" baseline="0" dirty="0"/>
              <a:t> jamais l'impact politique qu'elle aurait pu avoir.</a:t>
            </a:r>
          </a:p>
          <a:p>
            <a:pPr algn="l" rtl="0" eaLnBrk="1" hangingPunct="1"/>
            <a:endParaRPr lang="fr" sz="1400" dirty="0"/>
          </a:p>
          <a:p>
            <a:pPr algn="l" rtl="0" eaLnBrk="1" hangingPunct="1"/>
            <a:r>
              <a:rPr lang="fr" sz="1400" b="0" i="0" u="none" baseline="0" dirty="0"/>
              <a:t>Il est possible d'apprendre à traduire la recherche pour une communication </a:t>
            </a:r>
            <a:r>
              <a:rPr lang="fr-FR" sz="1400" b="0" i="0" u="none" baseline="0" dirty="0"/>
              <a:t>vers les </a:t>
            </a:r>
            <a:r>
              <a:rPr lang="fr" sz="1400" b="0" i="0" u="none" baseline="0" dirty="0"/>
              <a:t>politiques.</a:t>
            </a:r>
          </a:p>
          <a:p>
            <a:pPr algn="l" rtl="0" eaLnBrk="1" hangingPunct="1"/>
            <a:endParaRPr lang="fr" sz="1400" dirty="0"/>
          </a:p>
          <a:p>
            <a:pPr algn="l" rtl="0" eaLnBrk="1" hangingPunct="1"/>
            <a:r>
              <a:rPr lang="fr" sz="1400" b="0" i="0" u="none" baseline="0" dirty="0"/>
              <a:t>Les décideurs politiques, et de plus en plus le grand public, </a:t>
            </a:r>
            <a:r>
              <a:rPr lang="fr-FR" sz="1400" b="0" i="0" u="none" baseline="0" dirty="0"/>
              <a:t>s</a:t>
            </a:r>
            <a:r>
              <a:rPr lang="fr" sz="1400" b="0" i="0" u="none" baseline="0" dirty="0"/>
              <a:t>ont sur</a:t>
            </a:r>
            <a:r>
              <a:rPr lang="fr-FR" sz="1400" b="0" i="0" u="none" baseline="0" dirty="0"/>
              <a:t>charg</a:t>
            </a:r>
            <a:r>
              <a:rPr lang="fr" sz="1400" b="0" i="0" u="none" baseline="0" dirty="0"/>
              <a:t>é</a:t>
            </a:r>
            <a:r>
              <a:rPr lang="fr-FR" sz="1400" b="0" i="0" u="none" baseline="0" dirty="0"/>
              <a:t>s </a:t>
            </a:r>
            <a:r>
              <a:rPr lang="fr" sz="1400" b="0" i="0" u="none" baseline="0" dirty="0"/>
              <a:t>d'informations. Ils ne liront pas vos articles de revues, encore moins votre thèse. </a:t>
            </a:r>
          </a:p>
          <a:p>
            <a:pPr algn="l" rtl="0" eaLnBrk="1" hangingPunct="1"/>
            <a:endParaRPr lang="fr" sz="1400" dirty="0"/>
          </a:p>
          <a:p>
            <a:pPr algn="l" rtl="0" eaLnBrk="1" hangingPunct="1"/>
            <a:r>
              <a:rPr lang="fr" sz="1400" b="0" i="0" u="none" baseline="0" dirty="0"/>
              <a:t>Des recherches sur ce que les responsables politiques </a:t>
            </a:r>
            <a:r>
              <a:rPr lang="fr-FR" sz="1400" b="0" i="0" u="none" baseline="0" dirty="0"/>
              <a:t>souhaitent avoir </a:t>
            </a:r>
            <a:r>
              <a:rPr lang="fr" sz="1400" b="0" i="0" u="none" baseline="0" dirty="0"/>
              <a:t>révèlent </a:t>
            </a:r>
            <a:r>
              <a:rPr lang="fr-FR" sz="1400" b="0" i="0" u="none" baseline="0" dirty="0"/>
              <a:t>invariablement</a:t>
            </a:r>
            <a:r>
              <a:rPr lang="fr" sz="1400" b="0" i="0" u="none" baseline="0" dirty="0"/>
              <a:t> qu'ils préfèrent des informations:</a:t>
            </a:r>
          </a:p>
          <a:p>
            <a:pPr marL="628650" lvl="1" indent="-171450" algn="l" rtl="0" eaLnBrk="1" hangingPunct="1">
              <a:lnSpc>
                <a:spcPct val="90000"/>
              </a:lnSpc>
              <a:spcBef>
                <a:spcPts val="600"/>
              </a:spcBef>
              <a:spcAft>
                <a:spcPts val="1000"/>
              </a:spcAft>
              <a:buClr>
                <a:srgbClr val="D6492A"/>
              </a:buClr>
              <a:buFont typeface="Arial" panose="020B0604020202020204" pitchFamily="34" charset="0"/>
              <a:buChar char="•"/>
            </a:pPr>
            <a:r>
              <a:rPr lang="fr" b="0" i="0" u="none" baseline="0" dirty="0">
                <a:solidFill>
                  <a:srgbClr val="000000"/>
                </a:solidFill>
              </a:rPr>
              <a:t>courtes</a:t>
            </a:r>
          </a:p>
          <a:p>
            <a:pPr marL="628650" lvl="1" indent="-171450" algn="l" rtl="0" eaLnBrk="1" hangingPunct="1">
              <a:lnSpc>
                <a:spcPct val="90000"/>
              </a:lnSpc>
              <a:spcBef>
                <a:spcPts val="600"/>
              </a:spcBef>
              <a:spcAft>
                <a:spcPts val="1000"/>
              </a:spcAft>
              <a:buClr>
                <a:srgbClr val="D6492A"/>
              </a:buClr>
              <a:buFont typeface="Arial" panose="020B0604020202020204" pitchFamily="34" charset="0"/>
              <a:buChar char="•"/>
            </a:pPr>
            <a:r>
              <a:rPr lang="fr-FR" b="0" i="0" u="none" baseline="0" dirty="0">
                <a:solidFill>
                  <a:srgbClr val="000000"/>
                </a:solidFill>
              </a:rPr>
              <a:t>allant directement à</a:t>
            </a:r>
            <a:r>
              <a:rPr lang="fr" b="0" i="0" u="none" baseline="0" dirty="0">
                <a:solidFill>
                  <a:srgbClr val="000000"/>
                </a:solidFill>
              </a:rPr>
              <a:t> l'essentiel</a:t>
            </a:r>
          </a:p>
          <a:p>
            <a:pPr marL="628650" lvl="1" indent="-171450">
              <a:lnSpc>
                <a:spcPct val="90000"/>
              </a:lnSpc>
              <a:spcBef>
                <a:spcPts val="600"/>
              </a:spcBef>
              <a:spcAft>
                <a:spcPts val="1000"/>
              </a:spcAft>
              <a:buClr>
                <a:srgbClr val="D6492A"/>
              </a:buClr>
              <a:buFont typeface="Arial" panose="020B0604020202020204" pitchFamily="34" charset="0"/>
              <a:buChar char="•"/>
            </a:pPr>
            <a:r>
              <a:rPr lang="fr-FR" b="0" i="0" u="none" baseline="0" dirty="0">
                <a:solidFill>
                  <a:srgbClr val="000000"/>
                </a:solidFill>
              </a:rPr>
              <a:t>avec </a:t>
            </a:r>
            <a:r>
              <a:rPr lang="fr" b="0" i="0" u="none" baseline="0" dirty="0">
                <a:solidFill>
                  <a:srgbClr val="000000"/>
                </a:solidFill>
              </a:rPr>
              <a:t>des implications </a:t>
            </a:r>
            <a:r>
              <a:rPr lang="fr-FR" b="0" i="0" u="none" baseline="0" dirty="0">
                <a:solidFill>
                  <a:srgbClr val="000000"/>
                </a:solidFill>
              </a:rPr>
              <a:t>explicites</a:t>
            </a:r>
            <a:r>
              <a:rPr lang="fr" b="0" i="0" u="none" baseline="0" dirty="0">
                <a:solidFill>
                  <a:srgbClr val="000000"/>
                </a:solidFill>
              </a:rPr>
              <a:t> </a:t>
            </a:r>
            <a:r>
              <a:rPr lang="fr-FR" b="0" i="0" u="none" baseline="0" dirty="0">
                <a:solidFill>
                  <a:srgbClr val="000000"/>
                </a:solidFill>
              </a:rPr>
              <a:t>sur les</a:t>
            </a:r>
            <a:r>
              <a:rPr lang="fr" b="0" i="0" u="none" baseline="0" dirty="0">
                <a:solidFill>
                  <a:srgbClr val="000000"/>
                </a:solidFill>
              </a:rPr>
              <a:t> résultats </a:t>
            </a:r>
          </a:p>
          <a:p>
            <a:pPr marL="628650" lvl="1" indent="-171450" algn="l" rtl="0" eaLnBrk="1" hangingPunct="1">
              <a:lnSpc>
                <a:spcPct val="90000"/>
              </a:lnSpc>
              <a:spcBef>
                <a:spcPts val="600"/>
              </a:spcBef>
              <a:spcAft>
                <a:spcPts val="1000"/>
              </a:spcAft>
              <a:buClr>
                <a:srgbClr val="D6492A"/>
              </a:buClr>
              <a:buFont typeface="Arial" panose="020B0604020202020204" pitchFamily="34" charset="0"/>
              <a:buChar char="•"/>
            </a:pPr>
            <a:r>
              <a:rPr lang="fr-FR" b="0" i="0" u="none" baseline="0" dirty="0">
                <a:solidFill>
                  <a:srgbClr val="000000"/>
                </a:solidFill>
              </a:rPr>
              <a:t>proposant</a:t>
            </a:r>
            <a:r>
              <a:rPr lang="fr" b="0" i="0" u="none" baseline="0" dirty="0">
                <a:solidFill>
                  <a:srgbClr val="000000"/>
                </a:solidFill>
              </a:rPr>
              <a:t>  des recommandations claires sur la manière de procéder</a:t>
            </a:r>
            <a:endParaRPr lang="fr" sz="1400" dirty="0"/>
          </a:p>
          <a:p>
            <a:pPr algn="l" rtl="0" eaLnBrk="1" hangingPunct="1"/>
            <a:endParaRPr lang="fr" sz="1400" dirty="0"/>
          </a:p>
        </p:txBody>
      </p:sp>
    </p:spTree>
    <p:extLst>
      <p:ext uri="{BB962C8B-B14F-4D97-AF65-F5344CB8AC3E}">
        <p14:creationId xmlns:p14="http://schemas.microsoft.com/office/powerpoint/2010/main" val="2468553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a:fld id="{F1331BF0-3DF4-4F75-BFE1-84B370A7B01F}" type="slidenum">
              <a:rPr sz="1200"/>
              <a:pPr/>
              <a:t>5</a:t>
            </a:fld>
            <a:endParaRPr lang="fr" sz="120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r>
              <a:rPr lang="fr" sz="1400" b="0" i="0" u="none" baseline="0" dirty="0"/>
              <a:t>Si vous avez investi dans une recherche qui </a:t>
            </a:r>
            <a:r>
              <a:rPr lang="fr-FR" sz="1400" b="0" i="0" u="none" baseline="0" dirty="0"/>
              <a:t>présente un intérêt</a:t>
            </a:r>
            <a:r>
              <a:rPr lang="fr" sz="1400" b="0" i="0" u="none" baseline="0" dirty="0"/>
              <a:t> pour les </a:t>
            </a:r>
            <a:r>
              <a:rPr lang="fr-FR" sz="1400" b="0" i="0" u="none" baseline="0" dirty="0"/>
              <a:t>décideurs </a:t>
            </a:r>
            <a:r>
              <a:rPr lang="fr" sz="1400" b="0" i="0" u="none" baseline="0" dirty="0"/>
              <a:t>politiques ou le public, vous devez réfléchir à ce que vous voulez transmettre, </a:t>
            </a:r>
            <a:r>
              <a:rPr lang="fr-FR" sz="1400" b="0" i="0" u="none" baseline="0" dirty="0"/>
              <a:t>et </a:t>
            </a:r>
            <a:r>
              <a:rPr lang="fr" sz="1400" b="0" i="0" u="none" baseline="0" dirty="0"/>
              <a:t>à qui.</a:t>
            </a:r>
          </a:p>
          <a:p>
            <a:pPr algn="l" rtl="0" eaLnBrk="1" hangingPunct="1"/>
            <a:endParaRPr lang="fr" sz="1400" b="0" i="0" u="none" baseline="0" dirty="0"/>
          </a:p>
          <a:p>
            <a:pPr algn="l" rtl="0" eaLnBrk="1" hangingPunct="1"/>
            <a:r>
              <a:rPr lang="fr" sz="1400" b="0" i="0" u="none" baseline="0" dirty="0"/>
              <a:t>Avant d'écrire :</a:t>
            </a:r>
          </a:p>
          <a:p>
            <a:pPr marL="514350" indent="-514350" algn="l" rtl="0" eaLnBrk="1" hangingPunct="1">
              <a:lnSpc>
                <a:spcPct val="80000"/>
              </a:lnSpc>
              <a:spcBef>
                <a:spcPts val="600"/>
              </a:spcBef>
              <a:spcAft>
                <a:spcPts val="600"/>
              </a:spcAft>
              <a:buFont typeface="+mj-lt"/>
              <a:buAutoNum type="arabicPeriod"/>
              <a:defRPr/>
            </a:pPr>
            <a:r>
              <a:rPr lang="fr" sz="1400" b="0" i="0" u="none" baseline="0" dirty="0"/>
              <a:t>Identifiez votre (vos) public(s) </a:t>
            </a:r>
          </a:p>
          <a:p>
            <a:pPr marL="514350" indent="-514350" algn="l" rtl="0" eaLnBrk="1" hangingPunct="1">
              <a:lnSpc>
                <a:spcPct val="80000"/>
              </a:lnSpc>
              <a:spcBef>
                <a:spcPts val="600"/>
              </a:spcBef>
              <a:spcAft>
                <a:spcPts val="600"/>
              </a:spcAft>
              <a:buFont typeface="+mj-lt"/>
              <a:buAutoNum type="arabicPeriod"/>
              <a:defRPr/>
            </a:pPr>
            <a:r>
              <a:rPr lang="fr" sz="1400" b="0" i="0" u="none" baseline="0" dirty="0"/>
              <a:t>Sélectionnez votre but politique : Que souhaitez-vous que votre public connaisse et fasse ?</a:t>
            </a:r>
          </a:p>
          <a:p>
            <a:pPr marL="514350" indent="-514350" algn="l" rtl="0" eaLnBrk="1" hangingPunct="1">
              <a:lnSpc>
                <a:spcPct val="80000"/>
              </a:lnSpc>
              <a:spcBef>
                <a:spcPts val="600"/>
              </a:spcBef>
              <a:spcAft>
                <a:spcPts val="600"/>
              </a:spcAft>
              <a:buFont typeface="+mj-lt"/>
              <a:buAutoNum type="arabicPeriod"/>
              <a:defRPr/>
            </a:pPr>
            <a:r>
              <a:rPr lang="fr" sz="1400" b="0" i="0" u="none" baseline="0" dirty="0"/>
              <a:t>Identifiez 2-3 principaux messages</a:t>
            </a:r>
          </a:p>
          <a:p>
            <a:pPr algn="l" rtl="0" eaLnBrk="1" hangingPunct="1"/>
            <a:endParaRPr lang="fr" sz="1400" b="0" i="0" u="none" baseline="0" dirty="0"/>
          </a:p>
          <a:p>
            <a:pPr algn="l" rtl="0" eaLnBrk="1" hangingPunct="1"/>
            <a:endParaRPr lang="fr" sz="1400" dirty="0"/>
          </a:p>
          <a:p>
            <a:pPr algn="l" rtl="0" eaLnBrk="1" hangingPunct="1"/>
            <a:r>
              <a:rPr lang="fr" sz="1400" b="0" i="0" u="none" baseline="0" dirty="0"/>
              <a:t>Ensuite, vous devez impérativement</a:t>
            </a:r>
          </a:p>
          <a:p>
            <a:pPr algn="l" rtl="0" eaLnBrk="1" hangingPunct="1">
              <a:lnSpc>
                <a:spcPct val="80000"/>
              </a:lnSpc>
              <a:spcBef>
                <a:spcPts val="600"/>
              </a:spcBef>
              <a:spcAft>
                <a:spcPts val="600"/>
              </a:spcAft>
              <a:defRPr/>
            </a:pPr>
            <a:r>
              <a:rPr lang="fr" sz="1400" b="0" i="0" u="none" baseline="0" dirty="0"/>
              <a:t>Sélectionner uniquement les informations nécessaires pour faire passer ces messages, car vous ne pourrez pas inclure TOUTES les informations que vous souhaitez.</a:t>
            </a:r>
          </a:p>
          <a:p>
            <a:pPr algn="l" rtl="0" eaLnBrk="1" hangingPunct="1">
              <a:lnSpc>
                <a:spcPct val="80000"/>
              </a:lnSpc>
              <a:spcBef>
                <a:spcPts val="600"/>
              </a:spcBef>
              <a:spcAft>
                <a:spcPts val="600"/>
              </a:spcAft>
              <a:defRPr/>
            </a:pPr>
            <a:r>
              <a:rPr lang="fr" sz="1400" b="0" i="0" u="none" baseline="0" dirty="0"/>
              <a:t>Classer les informations et sélectionner uniquement ce dont vous avez besoin est un processus que vous devrez suivre depuis l'élaboration de votre première ébauche jusqu'à la version définitive. </a:t>
            </a:r>
          </a:p>
          <a:p>
            <a:pPr algn="l" rtl="0" eaLnBrk="1" hangingPunct="1">
              <a:lnSpc>
                <a:spcPct val="80000"/>
              </a:lnSpc>
              <a:spcBef>
                <a:spcPts val="600"/>
              </a:spcBef>
              <a:spcAft>
                <a:spcPts val="600"/>
              </a:spcAft>
              <a:defRPr/>
            </a:pPr>
            <a:r>
              <a:rPr lang="fr-FR" sz="1400" dirty="0"/>
              <a:t>Il vous faut également r</a:t>
            </a:r>
            <a:r>
              <a:rPr lang="fr" sz="1400" b="0" i="0" u="none" baseline="0" dirty="0" err="1"/>
              <a:t>é</a:t>
            </a:r>
            <a:r>
              <a:rPr lang="fr-FR" sz="1400" b="0" i="0" u="none" baseline="0" dirty="0" err="1"/>
              <a:t>diger</a:t>
            </a:r>
            <a:r>
              <a:rPr lang="fr-FR" sz="1400" b="0" i="0" u="none" baseline="0" dirty="0"/>
              <a:t> </a:t>
            </a:r>
            <a:r>
              <a:rPr lang="fr" sz="1400" b="0" i="0" u="none" baseline="0" dirty="0"/>
              <a:t>un plan qui exprime vos messages le plus efficacement possible.</a:t>
            </a:r>
            <a:br>
              <a:rPr lang="fr" sz="1400" dirty="0"/>
            </a:br>
            <a:endParaRPr lang="fr" sz="1400" dirty="0"/>
          </a:p>
          <a:p>
            <a:pPr algn="l" rtl="0" eaLnBrk="1" hangingPunct="1"/>
            <a:r>
              <a:rPr lang="fr" sz="1400" b="0" i="0" u="none" baseline="0" dirty="0"/>
              <a:t>Au </a:t>
            </a:r>
            <a:r>
              <a:rPr lang="fr-FR" sz="1400" b="0" i="0" u="none" baseline="0" dirty="0"/>
              <a:t>sein de </a:t>
            </a:r>
            <a:r>
              <a:rPr lang="fr" sz="1400" b="0" i="0" u="none" baseline="0" dirty="0"/>
              <a:t>PRB, nous appliquons ces stratégies. Après avoir élaboré une ébauche de </a:t>
            </a:r>
            <a:r>
              <a:rPr lang="fr-FR" sz="1400" b="0" i="0" u="none" baseline="0" dirty="0"/>
              <a:t>plan</a:t>
            </a:r>
            <a:r>
              <a:rPr lang="fr" sz="1400" b="0" i="0" u="none" baseline="0" dirty="0"/>
              <a:t>, nous l</a:t>
            </a:r>
            <a:r>
              <a:rPr lang="fr-FR" sz="1400" b="0" i="0" u="none" baseline="0" dirty="0"/>
              <a:t>a</a:t>
            </a:r>
            <a:r>
              <a:rPr lang="fr" sz="1400" b="0" i="0" u="none" baseline="0" dirty="0"/>
              <a:t> partageons avec des bailleurs de fonds, des experts et d'autres </a:t>
            </a:r>
            <a:r>
              <a:rPr lang="fr-FR" sz="1400" b="0" i="0" u="none" baseline="0" dirty="0"/>
              <a:t>parties prenantes </a:t>
            </a:r>
            <a:r>
              <a:rPr lang="fr" sz="1400" b="0" i="0" u="none" baseline="0" dirty="0"/>
              <a:t>clés et obtenons leur </a:t>
            </a:r>
            <a:r>
              <a:rPr lang="fr-FR" sz="1400" b="0" i="0" u="none" baseline="0" dirty="0" err="1"/>
              <a:t>adh</a:t>
            </a:r>
            <a:r>
              <a:rPr lang="fr" sz="1400" b="0" i="0" u="none" baseline="0" dirty="0"/>
              <a:t>é</a:t>
            </a:r>
            <a:r>
              <a:rPr lang="fr-FR" sz="1400" b="0" i="0" u="none" baseline="0" dirty="0" err="1"/>
              <a:t>sion</a:t>
            </a:r>
            <a:r>
              <a:rPr lang="fr" sz="1400" b="0" i="0" u="none" baseline="0" dirty="0"/>
              <a:t> avant de poursuivre. </a:t>
            </a:r>
          </a:p>
          <a:p>
            <a:pPr algn="l" rtl="0" eaLnBrk="1" hangingPunct="1"/>
            <a:endParaRPr lang="fr" sz="1400" dirty="0"/>
          </a:p>
        </p:txBody>
      </p:sp>
    </p:spTree>
    <p:extLst>
      <p:ext uri="{BB962C8B-B14F-4D97-AF65-F5344CB8AC3E}">
        <p14:creationId xmlns:p14="http://schemas.microsoft.com/office/powerpoint/2010/main" val="1817851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a:fld id="{6E0B0285-EF3A-4266-8A9B-B5710819EC1F}" type="slidenum">
              <a:rPr sz="1200"/>
              <a:pPr/>
              <a:t>6</a:t>
            </a:fld>
            <a:endParaRPr lang="fr" sz="120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685800" y="4191000"/>
            <a:ext cx="5486400" cy="4648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lnSpc>
                <a:spcPct val="90000"/>
              </a:lnSpc>
              <a:spcBef>
                <a:spcPct val="0"/>
              </a:spcBef>
              <a:spcAft>
                <a:spcPts val="1200"/>
              </a:spcAft>
            </a:pPr>
            <a:r>
              <a:rPr lang="fr" sz="1400" b="0" i="0" u="none" baseline="0" dirty="0"/>
              <a:t>Adoptez le bon style!</a:t>
            </a:r>
          </a:p>
          <a:p>
            <a:pPr algn="l" rtl="0" eaLnBrk="1" hangingPunct="1">
              <a:lnSpc>
                <a:spcPct val="90000"/>
              </a:lnSpc>
              <a:spcBef>
                <a:spcPct val="0"/>
              </a:spcBef>
              <a:spcAft>
                <a:spcPts val="1200"/>
              </a:spcAft>
            </a:pPr>
            <a:endParaRPr lang="fr" sz="1400" b="0" i="0" u="none" baseline="0" dirty="0"/>
          </a:p>
          <a:p>
            <a:pPr marL="285750" indent="-285750" algn="l" rtl="0" eaLnBrk="1" hangingPunct="1">
              <a:lnSpc>
                <a:spcPct val="90000"/>
              </a:lnSpc>
              <a:spcBef>
                <a:spcPct val="0"/>
              </a:spcBef>
              <a:spcAft>
                <a:spcPts val="1200"/>
              </a:spcAft>
              <a:buFont typeface="Arial" panose="020B0604020202020204" pitchFamily="34" charset="0"/>
              <a:buChar char="•"/>
            </a:pPr>
            <a:r>
              <a:rPr lang="fr" sz="1400" b="0" i="0" u="none" baseline="0" dirty="0"/>
              <a:t>Utilisez un langage non technique.</a:t>
            </a:r>
          </a:p>
          <a:p>
            <a:pPr marL="742950" lvl="1" indent="-285750" algn="l" rtl="0" eaLnBrk="1" hangingPunct="1">
              <a:lnSpc>
                <a:spcPct val="90000"/>
              </a:lnSpc>
              <a:spcBef>
                <a:spcPct val="0"/>
              </a:spcBef>
              <a:spcAft>
                <a:spcPts val="1200"/>
              </a:spcAft>
              <a:buFont typeface="Arial" panose="020B0604020202020204" pitchFamily="34" charset="0"/>
              <a:buChar char="•"/>
            </a:pPr>
            <a:r>
              <a:rPr lang="fr" sz="1400" b="0" i="0" u="none" baseline="0" dirty="0"/>
              <a:t>Supposez que vous expliquiez vos résultats à un professionnel qui ne travaille pas dans votre domaine. </a:t>
            </a:r>
          </a:p>
          <a:p>
            <a:pPr marL="742950" lvl="1" indent="-285750" algn="l" rtl="0" eaLnBrk="1" hangingPunct="1">
              <a:lnSpc>
                <a:spcPct val="90000"/>
              </a:lnSpc>
              <a:spcBef>
                <a:spcPct val="0"/>
              </a:spcBef>
              <a:spcAft>
                <a:spcPts val="1200"/>
              </a:spcAft>
              <a:buFont typeface="Arial" panose="020B0604020202020204" pitchFamily="34" charset="0"/>
              <a:buChar char="•"/>
            </a:pPr>
            <a:r>
              <a:rPr lang="fr" sz="1400" b="0" i="0" u="none" baseline="0" dirty="0"/>
              <a:t>Si vous devez utiliser des termes spécialisés pour transmettre les informations, assurez-vous de les définir la première fois qu'ils apparaissent dans le texte.</a:t>
            </a:r>
          </a:p>
          <a:p>
            <a:pPr algn="l" rtl="0" eaLnBrk="1" hangingPunct="1">
              <a:lnSpc>
                <a:spcPct val="90000"/>
              </a:lnSpc>
              <a:spcBef>
                <a:spcPct val="0"/>
              </a:spcBef>
              <a:spcAft>
                <a:spcPts val="1200"/>
              </a:spcAft>
            </a:pPr>
            <a:endParaRPr lang="fr" sz="1400" dirty="0"/>
          </a:p>
          <a:p>
            <a:pPr marL="285750" indent="-285750" algn="l" rtl="0" eaLnBrk="1" hangingPunct="1">
              <a:lnSpc>
                <a:spcPct val="90000"/>
              </a:lnSpc>
              <a:spcBef>
                <a:spcPct val="0"/>
              </a:spcBef>
              <a:spcAft>
                <a:spcPts val="1200"/>
              </a:spcAft>
              <a:buFont typeface="Arial" panose="020B0604020202020204" pitchFamily="34" charset="0"/>
              <a:buChar char="•"/>
            </a:pPr>
            <a:r>
              <a:rPr lang="fr" sz="1400" b="0" i="0" u="none" baseline="0" dirty="0"/>
              <a:t>Essayez d'écrire dans un style conversationnel, comme dans un article de journal. </a:t>
            </a:r>
          </a:p>
          <a:p>
            <a:pPr marL="742950" lvl="1" indent="-285750" algn="l" rtl="0" eaLnBrk="1" hangingPunct="1">
              <a:lnSpc>
                <a:spcPct val="90000"/>
              </a:lnSpc>
              <a:spcBef>
                <a:spcPct val="0"/>
              </a:spcBef>
              <a:spcAft>
                <a:spcPts val="1200"/>
              </a:spcAft>
              <a:buFont typeface="Arial" panose="020B0604020202020204" pitchFamily="34" charset="0"/>
              <a:buChar char="•"/>
            </a:pPr>
            <a:r>
              <a:rPr lang="fr" sz="1400" b="0" i="0" u="none" baseline="0" dirty="0"/>
              <a:t>Évitez les phrases dépourvues de sujet ou de complément et tout langage abstrait.</a:t>
            </a:r>
          </a:p>
          <a:p>
            <a:pPr marL="742950" lvl="1" indent="-285750" algn="l" rtl="0" eaLnBrk="1" hangingPunct="1">
              <a:lnSpc>
                <a:spcPct val="90000"/>
              </a:lnSpc>
              <a:spcBef>
                <a:spcPct val="0"/>
              </a:spcBef>
              <a:spcAft>
                <a:spcPts val="1200"/>
              </a:spcAft>
              <a:buFont typeface="Arial" panose="020B0604020202020204" pitchFamily="34" charset="0"/>
              <a:buChar char="•"/>
            </a:pPr>
            <a:r>
              <a:rPr lang="fr" sz="1400" b="0" i="0" u="none" baseline="0" dirty="0"/>
              <a:t>Pour les responsables politiques, vous souhaitez que les informations soient aussi concrètes que possible.</a:t>
            </a:r>
          </a:p>
          <a:p>
            <a:pPr algn="l" rtl="0" eaLnBrk="1" hangingPunct="1">
              <a:lnSpc>
                <a:spcPct val="90000"/>
              </a:lnSpc>
              <a:spcBef>
                <a:spcPct val="0"/>
              </a:spcBef>
              <a:spcAft>
                <a:spcPts val="1200"/>
              </a:spcAft>
            </a:pPr>
            <a:endParaRPr lang="fr" sz="1400" dirty="0"/>
          </a:p>
          <a:p>
            <a:pPr marL="285750" indent="-285750" algn="l" rtl="0" eaLnBrk="1" hangingPunct="1">
              <a:lnSpc>
                <a:spcPct val="90000"/>
              </a:lnSpc>
              <a:spcBef>
                <a:spcPct val="0"/>
              </a:spcBef>
              <a:spcAft>
                <a:spcPts val="1200"/>
              </a:spcAft>
              <a:buFont typeface="Arial" panose="020B0604020202020204" pitchFamily="34" charset="0"/>
              <a:buChar char="•"/>
            </a:pPr>
            <a:r>
              <a:rPr lang="fr" sz="1400" b="0" i="0" u="none" baseline="0" dirty="0"/>
              <a:t>Utilisez des sous-titres et du texte à puces pour découper les informations et permettre une analyse rapide.</a:t>
            </a:r>
          </a:p>
          <a:p>
            <a:pPr marL="742950" lvl="1" indent="-285750" algn="l" rtl="0" eaLnBrk="1" hangingPunct="1">
              <a:lnSpc>
                <a:spcPct val="90000"/>
              </a:lnSpc>
              <a:spcBef>
                <a:spcPct val="0"/>
              </a:spcBef>
              <a:spcAft>
                <a:spcPts val="1200"/>
              </a:spcAft>
              <a:buFont typeface="Arial" panose="020B0604020202020204" pitchFamily="34" charset="0"/>
              <a:buChar char="•"/>
            </a:pPr>
            <a:r>
              <a:rPr lang="fr" sz="1400" b="0" i="0" u="none" baseline="0" dirty="0"/>
              <a:t>Un lecteur occupé doi</a:t>
            </a:r>
            <a:r>
              <a:rPr lang="fr-FR" sz="1400" b="0" i="0" u="none" baseline="0" dirty="0"/>
              <a:t>t</a:t>
            </a:r>
            <a:r>
              <a:rPr lang="fr" sz="1400" b="0" i="0" u="none" baseline="0" dirty="0"/>
              <a:t> pouvoir jeter un coup d'œil rapide </a:t>
            </a:r>
            <a:r>
              <a:rPr lang="fr-FR" sz="1400" b="0" i="0" u="none" baseline="0" dirty="0"/>
              <a:t>et détecter </a:t>
            </a:r>
            <a:r>
              <a:rPr lang="fr" sz="1400" b="0" i="0" u="none" baseline="0" dirty="0"/>
              <a:t>ce qui est pertinent </a:t>
            </a:r>
            <a:r>
              <a:rPr lang="fr-FR" sz="1400" b="0" i="0" u="none" baseline="0" dirty="0"/>
              <a:t>pour lui</a:t>
            </a:r>
            <a:r>
              <a:rPr lang="fr" sz="1400" b="0" i="0" u="none" baseline="0" dirty="0"/>
              <a:t>. </a:t>
            </a:r>
          </a:p>
          <a:p>
            <a:pPr marL="742950" lvl="1" indent="-285750" algn="l" rtl="0" eaLnBrk="1" hangingPunct="1">
              <a:lnSpc>
                <a:spcPct val="90000"/>
              </a:lnSpc>
              <a:spcBef>
                <a:spcPct val="0"/>
              </a:spcBef>
              <a:spcAft>
                <a:spcPts val="1200"/>
              </a:spcAft>
              <a:buFont typeface="Arial" panose="020B0604020202020204" pitchFamily="34" charset="0"/>
              <a:buChar char="•"/>
            </a:pPr>
            <a:r>
              <a:rPr lang="fr" sz="1400" b="0" i="0" u="none" baseline="0" dirty="0"/>
              <a:t>Utilisez également des sous-titres pour transmettre une partie de votre message. Au lieu de « Résultats sur le mariage des enfants », écrivez plutôt  « Le mariage des enfants ne diminue pas ». </a:t>
            </a:r>
          </a:p>
          <a:p>
            <a:pPr algn="l" rtl="0" eaLnBrk="1" hangingPunct="1">
              <a:lnSpc>
                <a:spcPct val="90000"/>
              </a:lnSpc>
              <a:spcBef>
                <a:spcPct val="0"/>
              </a:spcBef>
              <a:spcAft>
                <a:spcPts val="1200"/>
              </a:spcAft>
            </a:pPr>
            <a:endParaRPr lang="fr" sz="1400" dirty="0"/>
          </a:p>
          <a:p>
            <a:pPr marL="285750" indent="-285750" algn="l" rtl="0" eaLnBrk="1" hangingPunct="1">
              <a:lnSpc>
                <a:spcPct val="90000"/>
              </a:lnSpc>
              <a:spcBef>
                <a:spcPct val="0"/>
              </a:spcBef>
              <a:spcAft>
                <a:spcPts val="1200"/>
              </a:spcAft>
              <a:buFont typeface="Arial" panose="020B0604020202020204" pitchFamily="34" charset="0"/>
              <a:buChar char="•"/>
            </a:pPr>
            <a:r>
              <a:rPr lang="fr" sz="1400" b="0" i="0" u="none" baseline="0" dirty="0"/>
              <a:t>Épelez les acronymes la première fois (sauf pour ceux ayant valeur de nom, comme VIH-Sida), puis utilisez l'abréviation par la suite.</a:t>
            </a:r>
          </a:p>
          <a:p>
            <a:pPr marL="742950" lvl="1" indent="-285750" algn="l" rtl="0" eaLnBrk="1" hangingPunct="1">
              <a:lnSpc>
                <a:spcPct val="90000"/>
              </a:lnSpc>
              <a:spcBef>
                <a:spcPct val="0"/>
              </a:spcBef>
              <a:spcAft>
                <a:spcPts val="1200"/>
              </a:spcAft>
              <a:buFont typeface="Arial" panose="020B0604020202020204" pitchFamily="34" charset="0"/>
              <a:buChar char="•"/>
            </a:pPr>
            <a:r>
              <a:rPr lang="fr" sz="1400" b="0" i="0" u="none" baseline="0" dirty="0"/>
              <a:t>Évitez </a:t>
            </a:r>
            <a:r>
              <a:rPr lang="fr-FR" sz="1400" b="0" i="0" u="none" baseline="0" dirty="0"/>
              <a:t>d’utiliser trop</a:t>
            </a:r>
            <a:r>
              <a:rPr lang="fr" sz="1400" b="0" i="0" u="none" baseline="0" dirty="0"/>
              <a:t> d'acronymes car le lecteur ne pourra pas les retenir. </a:t>
            </a:r>
          </a:p>
          <a:p>
            <a:pPr algn="l" rtl="0" eaLnBrk="1" hangingPunct="1">
              <a:lnSpc>
                <a:spcPct val="90000"/>
              </a:lnSpc>
              <a:spcBef>
                <a:spcPct val="0"/>
              </a:spcBef>
              <a:spcAft>
                <a:spcPts val="1200"/>
              </a:spcAft>
            </a:pPr>
            <a:endParaRPr lang="fr" sz="1400" dirty="0"/>
          </a:p>
          <a:p>
            <a:pPr marL="285750" indent="-285750" algn="l" rtl="0" eaLnBrk="1" hangingPunct="1">
              <a:lnSpc>
                <a:spcPct val="90000"/>
              </a:lnSpc>
              <a:spcBef>
                <a:spcPct val="0"/>
              </a:spcBef>
              <a:spcAft>
                <a:spcPts val="1200"/>
              </a:spcAft>
              <a:buFont typeface="Arial" panose="020B0604020202020204" pitchFamily="34" charset="0"/>
              <a:buChar char="•"/>
            </a:pPr>
            <a:r>
              <a:rPr lang="fr" sz="1400" b="0" i="0" u="none" baseline="0" dirty="0"/>
              <a:t>Vous devez toujours référencer les sources de données, comme vous le feriez dans un document de recherche. </a:t>
            </a:r>
          </a:p>
          <a:p>
            <a:pPr marL="742950" lvl="1" indent="-285750" algn="l" rtl="0" eaLnBrk="1" hangingPunct="1">
              <a:lnSpc>
                <a:spcPct val="90000"/>
              </a:lnSpc>
              <a:spcBef>
                <a:spcPct val="0"/>
              </a:spcBef>
              <a:spcAft>
                <a:spcPts val="1200"/>
              </a:spcAft>
              <a:buFont typeface="Arial" panose="020B0604020202020204" pitchFamily="34" charset="0"/>
              <a:buChar char="•"/>
            </a:pPr>
            <a:r>
              <a:rPr lang="fr" sz="1400" b="0" i="0" u="none" baseline="0" dirty="0"/>
              <a:t>Insérez des citations comme notes finales numérotées dans votre texte, de sorte que votre </a:t>
            </a:r>
            <a:r>
              <a:rPr lang="fr" b="0" i="0" u="none" baseline="0" dirty="0"/>
              <a:t>liste de références apparaisse à la fin du document et ne perturbe pas la fluidité de la lecture.</a:t>
            </a:r>
            <a:endParaRPr lang="fr" sz="1400" dirty="0"/>
          </a:p>
          <a:p>
            <a:pPr algn="l" rtl="0" eaLnBrk="1" hangingPunct="1">
              <a:lnSpc>
                <a:spcPct val="90000"/>
              </a:lnSpc>
              <a:spcBef>
                <a:spcPct val="0"/>
              </a:spcBef>
              <a:spcAft>
                <a:spcPts val="1200"/>
              </a:spcAft>
            </a:pPr>
            <a:endParaRPr lang="fr" sz="1400" dirty="0"/>
          </a:p>
        </p:txBody>
      </p:sp>
    </p:spTree>
    <p:extLst>
      <p:ext uri="{BB962C8B-B14F-4D97-AF65-F5344CB8AC3E}">
        <p14:creationId xmlns:p14="http://schemas.microsoft.com/office/powerpoint/2010/main" val="848104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a:fld id="{3DFEDEB3-AB6A-433E-A59C-11401212B705}" type="slidenum">
              <a:rPr sz="1200"/>
              <a:pPr/>
              <a:t>7</a:t>
            </a:fld>
            <a:endParaRPr lang="fr" sz="120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r>
              <a:rPr lang="fr" sz="1400" b="0" i="0" u="none" baseline="0" dirty="0"/>
              <a:t>Utilisez des titres accrocheurs!</a:t>
            </a:r>
          </a:p>
          <a:p>
            <a:pPr algn="l" rtl="0" eaLnBrk="1" hangingPunct="1"/>
            <a:r>
              <a:rPr lang="fr" sz="1400" b="0" i="0" u="none" baseline="0" dirty="0"/>
              <a:t>Les titres comme « contexte » et « conclusions » sont </a:t>
            </a:r>
            <a:r>
              <a:rPr lang="fr-FR" sz="1400" b="0" i="0" u="none" baseline="0" dirty="0"/>
              <a:t>ternes</a:t>
            </a:r>
            <a:r>
              <a:rPr lang="fr" sz="1400" b="0" i="0" u="none" baseline="0" dirty="0"/>
              <a:t>.</a:t>
            </a:r>
          </a:p>
          <a:p>
            <a:pPr algn="l" rtl="0" eaLnBrk="1" hangingPunct="1"/>
            <a:r>
              <a:rPr lang="fr" sz="1400" b="0" i="0" u="none" baseline="0" dirty="0"/>
              <a:t>Après avoir rédigé un brouillon, vous pouvez créer de nouve</a:t>
            </a:r>
            <a:r>
              <a:rPr lang="fr-FR" sz="1400" b="0" i="0" u="none" baseline="0" dirty="0"/>
              <a:t>aux titres</a:t>
            </a:r>
            <a:r>
              <a:rPr lang="fr" sz="1400" b="0" i="0" u="none" baseline="0" dirty="0"/>
              <a:t> et sous-titres pour remplacer ceux de la première ébauche, en soulignant les points principaux de chaque section. </a:t>
            </a:r>
          </a:p>
          <a:p>
            <a:pPr algn="l" rtl="0" eaLnBrk="1" hangingPunct="1"/>
            <a:endParaRPr lang="fr" sz="1400" dirty="0"/>
          </a:p>
          <a:p>
            <a:pPr algn="l" rtl="0" eaLnBrk="1" hangingPunct="1"/>
            <a:r>
              <a:rPr lang="fr" sz="1400" b="0" i="0" u="none" baseline="0" dirty="0"/>
              <a:t>Les lecteurs occupés ont tendance à ne PAS lire les documents du début jusqu'à la fin - ils sautent des passages pour lire les plus intéressants ou les plus pertinents.</a:t>
            </a:r>
          </a:p>
          <a:p>
            <a:pPr algn="l" rtl="0" eaLnBrk="1" hangingPunct="1"/>
            <a:r>
              <a:rPr lang="fr" sz="1400" b="0" i="0" u="none" baseline="0" dirty="0"/>
              <a:t>Des sous-</a:t>
            </a:r>
            <a:r>
              <a:rPr lang="fr-FR" sz="1400" b="0" i="0" u="none" baseline="0" dirty="0" err="1"/>
              <a:t>titr</a:t>
            </a:r>
            <a:r>
              <a:rPr lang="fr" sz="1400" b="0" i="0" u="none" baseline="0" dirty="0"/>
              <a:t>es descripti</a:t>
            </a:r>
            <a:r>
              <a:rPr lang="fr-FR" sz="1400" b="0" i="0" u="none" baseline="0" dirty="0"/>
              <a:t>f</a:t>
            </a:r>
            <a:r>
              <a:rPr lang="fr" sz="1400" b="0" i="0" u="none" baseline="0" dirty="0"/>
              <a:t>s les aident à trouver les parties intéressantes à lire.</a:t>
            </a:r>
          </a:p>
          <a:p>
            <a:pPr algn="l" rtl="0" eaLnBrk="1" hangingPunct="1"/>
            <a:r>
              <a:rPr lang="fr" sz="1400" b="0" i="0" u="none" baseline="0" dirty="0"/>
              <a:t>Si vous réussissez à l</a:t>
            </a:r>
            <a:r>
              <a:rPr lang="fr-FR" sz="1400" b="0" i="0" u="none" baseline="0" dirty="0" err="1"/>
              <a:t>eur</a:t>
            </a:r>
            <a:r>
              <a:rPr lang="fr-FR" sz="1400" b="0" i="0" u="none" baseline="0" dirty="0"/>
              <a:t> faire démarrer la lecture </a:t>
            </a:r>
            <a:r>
              <a:rPr lang="fr" sz="1400" b="0" i="0" u="none" baseline="0" dirty="0"/>
              <a:t>- même au milieu de votre note - ils sont susceptibles de continuer jusqu'à la fin. Ceci est particulièrement vrai pour l</a:t>
            </a:r>
            <a:r>
              <a:rPr lang="fr-FR" sz="1400" b="0" i="0" u="none" baseline="0" dirty="0"/>
              <a:t>a r</a:t>
            </a:r>
            <a:r>
              <a:rPr lang="fr" sz="1400" b="0" i="0" u="none" baseline="0" dirty="0"/>
              <a:t>é</a:t>
            </a:r>
            <a:r>
              <a:rPr lang="fr-FR" sz="1400" b="0" i="0" u="none" baseline="0" dirty="0"/>
              <a:t>daction destinée au</a:t>
            </a:r>
            <a:r>
              <a:rPr lang="fr" sz="1400" b="0" i="0" u="none" baseline="0" dirty="0"/>
              <a:t> web, où les experts estiment que le lecteur moyen ne lira pas plus de 25% du contenu de la page. Un titre descriptif </a:t>
            </a:r>
            <a:r>
              <a:rPr lang="fr-FR" sz="1400" b="0" i="0" u="none" baseline="0" dirty="0"/>
              <a:t>les </a:t>
            </a:r>
            <a:r>
              <a:rPr lang="fr" sz="1400" b="0" i="0" u="none" baseline="0" dirty="0"/>
              <a:t>aidera à décider quelles parties lire et pourrait les </a:t>
            </a:r>
            <a:r>
              <a:rPr lang="fr-FR" sz="1400" b="0" i="0" u="none" baseline="0" dirty="0" err="1"/>
              <a:t>incit</a:t>
            </a:r>
            <a:r>
              <a:rPr lang="fr" sz="1400" b="0" i="0" u="none" baseline="0" dirty="0"/>
              <a:t>er à lire encore plus. </a:t>
            </a:r>
          </a:p>
          <a:p>
            <a:pPr algn="l" rtl="0" eaLnBrk="1" hangingPunct="1"/>
            <a:endParaRPr lang="fr" sz="1400" baseline="0" dirty="0"/>
          </a:p>
          <a:p>
            <a:pPr algn="l" rtl="0" eaLnBrk="1" hangingPunct="1"/>
            <a:r>
              <a:rPr lang="fr" sz="1400" b="0" i="0" u="none" baseline="0" dirty="0"/>
              <a:t>Ainsi, par exemple, une note sur le mariage des enfants pourrait avoir pour titre : « Le mariage des enfants est un problème dans le monde » au lieu de « contexte ».  Une note sur la violence domestique pourrait avoir pour titre « Les femmes défavorisées sont exposées à un risque plus élevé » au lieu de « résultats ». </a:t>
            </a:r>
            <a:endParaRPr lang="fr" sz="1400" dirty="0"/>
          </a:p>
        </p:txBody>
      </p:sp>
    </p:spTree>
    <p:extLst>
      <p:ext uri="{BB962C8B-B14F-4D97-AF65-F5344CB8AC3E}">
        <p14:creationId xmlns:p14="http://schemas.microsoft.com/office/powerpoint/2010/main" val="799206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a:fld id="{34BBF638-0FCC-4BCD-98C2-C2E515F87BB3}" type="slidenum">
              <a:rPr sz="1200"/>
              <a:pPr/>
              <a:t>8</a:t>
            </a:fld>
            <a:endParaRPr lang="fr" sz="120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r>
              <a:rPr lang="fr" sz="1400" b="0" i="0" u="none" baseline="0" dirty="0"/>
              <a:t>Nous aimons inclure des éléments visuels dans tous nos produits écrits.</a:t>
            </a:r>
          </a:p>
          <a:p>
            <a:pPr algn="l" rtl="0" eaLnBrk="1" hangingPunct="1"/>
            <a:r>
              <a:rPr lang="fr" sz="1400" b="0" i="0" u="none" baseline="0" dirty="0"/>
              <a:t>Si vous partagez des données quantitatives dans vos documents écrits, </a:t>
            </a:r>
            <a:r>
              <a:rPr lang="fr-FR" sz="1400" b="0" i="0" u="none" baseline="0" dirty="0"/>
              <a:t>il est recommandé que vous </a:t>
            </a:r>
            <a:r>
              <a:rPr lang="en-US" sz="1400" b="0" i="0" u="none" baseline="0" dirty="0"/>
              <a:t>y </a:t>
            </a:r>
            <a:r>
              <a:rPr lang="fr" sz="1400" b="0" i="0" u="none" baseline="0" dirty="0"/>
              <a:t>ajout</a:t>
            </a:r>
            <a:r>
              <a:rPr lang="fr-FR" sz="1400" b="0" i="0" u="none" baseline="0" dirty="0"/>
              <a:t>iez</a:t>
            </a:r>
            <a:r>
              <a:rPr lang="fr" sz="1400" b="0" i="0" u="none" baseline="0" dirty="0"/>
              <a:t> un graphique ou un tableau. </a:t>
            </a:r>
          </a:p>
          <a:p>
            <a:pPr algn="l" rtl="0" eaLnBrk="1" hangingPunct="1"/>
            <a:r>
              <a:rPr lang="fr" sz="1400" b="0" i="0" u="none" baseline="0" dirty="0"/>
              <a:t>Si vous partagez des données qualitatives ou, si pour une raison quelconque, le contenu ne se prête pas à un graphique, vous pouvez au moins essayer d'inclure une photographie ou une carte pour illustrer le contenu écrit. </a:t>
            </a:r>
            <a:endParaRPr lang="fr" sz="1400" dirty="0"/>
          </a:p>
          <a:p>
            <a:pPr algn="l" rtl="0" eaLnBrk="1" hangingPunct="1"/>
            <a:endParaRPr lang="fr" sz="1400" dirty="0"/>
          </a:p>
          <a:p>
            <a:pPr algn="l" rtl="0" eaLnBrk="1" hangingPunct="1"/>
            <a:r>
              <a:rPr lang="fr" sz="1400" b="0" i="0" u="none" baseline="0" dirty="0"/>
              <a:t>Les graphiques sont préférables aux tableaux sur le plan visuel mais ils ne sont pas toujours réalisables.</a:t>
            </a:r>
          </a:p>
          <a:p>
            <a:pPr algn="l" rtl="0" eaLnBrk="1" hangingPunct="1"/>
            <a:r>
              <a:rPr lang="fr" sz="1400" b="0" i="0" u="none" baseline="0" dirty="0"/>
              <a:t>Les tableaux sont utiles pour résumer les données et afficher des différences claires qui </a:t>
            </a:r>
            <a:r>
              <a:rPr lang="fr-FR" sz="1400" b="0" i="0" u="none" baseline="0" dirty="0"/>
              <a:t>pourraient </a:t>
            </a:r>
            <a:r>
              <a:rPr lang="fr" sz="1400" b="0" i="0" u="none" baseline="0" dirty="0"/>
              <a:t>ne </a:t>
            </a:r>
            <a:r>
              <a:rPr lang="fr-FR" sz="1400" b="0" i="0" u="none" baseline="0" dirty="0"/>
              <a:t>pas </a:t>
            </a:r>
            <a:r>
              <a:rPr lang="fr" sz="1400" b="0" i="0" u="none" baseline="0" dirty="0"/>
              <a:t>se distingue</a:t>
            </a:r>
            <a:r>
              <a:rPr lang="fr-FR" sz="1400" b="0" i="0" u="none" baseline="0" dirty="0"/>
              <a:t>r</a:t>
            </a:r>
            <a:r>
              <a:rPr lang="fr" sz="1400" b="0" i="0" u="none" baseline="0" dirty="0"/>
              <a:t> sous le format de paragraphe.</a:t>
            </a:r>
          </a:p>
          <a:p>
            <a:pPr algn="l" rtl="0" eaLnBrk="1" hangingPunct="1"/>
            <a:endParaRPr lang="fr" sz="1400" dirty="0"/>
          </a:p>
          <a:p>
            <a:pPr algn="l" rtl="0" eaLnBrk="1" hangingPunct="1"/>
            <a:r>
              <a:rPr lang="fr" sz="1400" b="0" i="0" u="none" baseline="0" dirty="0"/>
              <a:t>Tout comme les sous-titres que vous utilisez pour découper le texte, les titres et sous-titres des graphiques, qu'il s'agisse de photographies, de graphiques ou de tableaux, ne doivent pas être techniques et doivent transmettre les résultats clés. </a:t>
            </a:r>
          </a:p>
          <a:p>
            <a:pPr algn="l" rtl="0" eaLnBrk="1" hangingPunct="1"/>
            <a:r>
              <a:rPr lang="fr" sz="1400" b="0" i="0" u="none" baseline="0" dirty="0"/>
              <a:t>Qu</a:t>
            </a:r>
            <a:r>
              <a:rPr lang="fr-FR" sz="1400" b="0" i="0" u="none" baseline="0" dirty="0"/>
              <a:t>el qu’en soit l’objet</a:t>
            </a:r>
            <a:r>
              <a:rPr lang="fr" sz="1400" b="0" i="0" u="none" baseline="0" dirty="0"/>
              <a:t>, vous devez TOUJOURS inclure une légende qui décrit l'image ou transmet une partie de votre message.</a:t>
            </a:r>
          </a:p>
          <a:p>
            <a:pPr algn="l" rtl="0" eaLnBrk="1" hangingPunct="1"/>
            <a:endParaRPr lang="fr" sz="1400" b="0" i="0" u="none" baseline="0" dirty="0"/>
          </a:p>
          <a:p>
            <a:pPr algn="l" rtl="0" eaLnBrk="1" hangingPunct="1"/>
            <a:r>
              <a:rPr lang="fr" sz="1400" b="0" i="0" u="none" baseline="0" dirty="0"/>
              <a:t>Lorsque vous écrivez pour un public politique, vous avez la possibilité de fixer les orientations de la discussion et de la prise de décision mais, </a:t>
            </a:r>
            <a:r>
              <a:rPr lang="fr-FR" sz="1400" b="0" i="0" u="none" baseline="0" dirty="0"/>
              <a:t>en</a:t>
            </a:r>
            <a:r>
              <a:rPr lang="fr" sz="1400" b="0" i="0" u="none" baseline="0" dirty="0"/>
              <a:t> même temps, vous avez l'obligation de ne pas déformer les faits en choisissant de manière sélective uniquement les données qui étayent vos arguments. </a:t>
            </a:r>
          </a:p>
          <a:p>
            <a:pPr algn="l" rtl="0" eaLnBrk="1" hangingPunct="1"/>
            <a:endParaRPr lang="fr" sz="1400" dirty="0"/>
          </a:p>
          <a:p>
            <a:pPr algn="l" rtl="0" eaLnBrk="1" hangingPunct="1"/>
            <a:r>
              <a:rPr lang="fr" sz="1400" b="0" i="0" u="none" baseline="0" dirty="0"/>
              <a:t>Soyez le plus simple possible, tout en conservant l'équité et l'exactitude.</a:t>
            </a:r>
          </a:p>
          <a:p>
            <a:pPr algn="l" rtl="0" eaLnBrk="1" hangingPunct="1"/>
            <a:endParaRPr lang="fr" sz="1400" b="0" i="0" u="none" baseline="0" dirty="0"/>
          </a:p>
        </p:txBody>
      </p:sp>
    </p:spTree>
    <p:extLst>
      <p:ext uri="{BB962C8B-B14F-4D97-AF65-F5344CB8AC3E}">
        <p14:creationId xmlns:p14="http://schemas.microsoft.com/office/powerpoint/2010/main" val="102313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a:fld id="{0E3AD0F7-7878-4B7B-9D9E-76D6B799068C}" type="slidenum">
              <a:rPr sz="1200"/>
              <a:pPr algn="l" rtl="0"/>
              <a:t>9</a:t>
            </a:fld>
            <a:endParaRPr lang="fr" sz="120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09600" y="4343400"/>
            <a:ext cx="55626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r>
              <a:rPr lang="fr" sz="1400" b="0" i="0" u="none" baseline="0" dirty="0"/>
              <a:t>Tant dans le texte écrit que dans les graphiques et les figures, il existe d'autres éléments clés sur l'utilisation des données. </a:t>
            </a:r>
          </a:p>
          <a:p>
            <a:pPr algn="l" rtl="0" eaLnBrk="1" hangingPunct="1"/>
            <a:endParaRPr lang="fr" sz="1400" dirty="0"/>
          </a:p>
          <a:p>
            <a:pPr marL="285750" indent="-285750" algn="l" rtl="0" eaLnBrk="1" hangingPunct="1">
              <a:buFont typeface="Arial" panose="020B0604020202020204" pitchFamily="34" charset="0"/>
              <a:buChar char="•"/>
            </a:pPr>
            <a:r>
              <a:rPr lang="fr" sz="1400" b="0" i="0" u="none" baseline="0" dirty="0"/>
              <a:t>Évitez d'utiliser des coefficients de régression (discutez plutôt d'associations fortes, faibles, positives ou négatives).</a:t>
            </a:r>
          </a:p>
          <a:p>
            <a:pPr marL="285750" indent="-285750" algn="l" rtl="0" eaLnBrk="1" hangingPunct="1">
              <a:buFont typeface="Arial" panose="020B0604020202020204" pitchFamily="34" charset="0"/>
              <a:buChar char="•"/>
            </a:pPr>
            <a:r>
              <a:rPr lang="fr" sz="1400" b="0" i="0" u="none" baseline="0" dirty="0"/>
              <a:t>Convertissez les rapports </a:t>
            </a:r>
            <a:r>
              <a:rPr lang="fr-FR" sz="1400" b="0" i="0" u="none" baseline="0" dirty="0"/>
              <a:t>de cotes </a:t>
            </a:r>
            <a:r>
              <a:rPr lang="fr" sz="1400" b="0" i="0" u="none" baseline="0" dirty="0"/>
              <a:t>en </a:t>
            </a:r>
            <a:r>
              <a:rPr lang="fr-FR" sz="1400" b="0" i="0" u="none" baseline="0" dirty="0"/>
              <a:t>nombre</a:t>
            </a:r>
            <a:r>
              <a:rPr lang="fr" sz="1400" b="0" i="0" u="none" baseline="0" dirty="0"/>
              <a:t>s entiers ou en pourcentages.</a:t>
            </a:r>
          </a:p>
          <a:p>
            <a:pPr marL="285750" indent="-285750" algn="l" rtl="0" eaLnBrk="1" hangingPunct="1">
              <a:buFont typeface="Arial" panose="020B0604020202020204" pitchFamily="34" charset="0"/>
              <a:buChar char="•"/>
            </a:pPr>
            <a:r>
              <a:rPr lang="fr" sz="1400" b="0" i="0" u="none" baseline="0" dirty="0"/>
              <a:t>Étiquetez clairement ce que représentent les axes x et y sur sur les graphiques. </a:t>
            </a:r>
          </a:p>
          <a:p>
            <a:pPr marL="285750" indent="-285750" algn="l" rtl="0" eaLnBrk="1" hangingPunct="1">
              <a:buFont typeface="Arial" panose="020B0604020202020204" pitchFamily="34" charset="0"/>
              <a:buChar char="•"/>
            </a:pPr>
            <a:r>
              <a:rPr lang="fr" sz="1400" b="0" i="0" u="none" baseline="0" dirty="0"/>
              <a:t>Sélectionnez les données nécessaires à votre illustration - vous ne souhaitez probablement pas afficher toutes les données que vous avez produites ; sélectionnez uniquement les chiffres nécessaires pour montrer une tendance ou une relation, en faisant attention de ne pas fausser les résultats.</a:t>
            </a:r>
            <a:br>
              <a:rPr lang="fr" sz="1400" b="0" i="0" u="none" baseline="0" dirty="0"/>
            </a:br>
            <a:r>
              <a:rPr lang="fr" sz="1400" b="0" i="0" u="none" baseline="0" dirty="0"/>
              <a:t>Et </a:t>
            </a:r>
            <a:r>
              <a:rPr lang="fr-FR" sz="1400" b="0" i="0" u="none" baseline="0" dirty="0"/>
              <a:t>n</a:t>
            </a:r>
            <a:r>
              <a:rPr lang="fr" sz="1400" b="0" i="0" u="none" baseline="0" dirty="0"/>
              <a:t>'utilisez PAS STATA, SPSS ou d'autres tableaux de résultat statistique - recréez-les afin qu'ils soient simples, clairs et que le formatage soit cohérent tout au long de la note.</a:t>
            </a:r>
          </a:p>
          <a:p>
            <a:pPr marL="285750" indent="-285750" algn="l" rtl="0" eaLnBrk="1" hangingPunct="1">
              <a:buFont typeface="Arial" panose="020B0604020202020204" pitchFamily="34" charset="0"/>
              <a:buChar char="•"/>
            </a:pPr>
            <a:r>
              <a:rPr lang="fr" sz="1400" b="0" i="0" u="none" baseline="0" dirty="0"/>
              <a:t>Évitez les décimales ; utilisez des </a:t>
            </a:r>
            <a:r>
              <a:rPr lang="fr-FR" sz="1400" b="0" i="0" u="none" baseline="0" dirty="0"/>
              <a:t>nombres</a:t>
            </a:r>
            <a:r>
              <a:rPr lang="fr" sz="1400" b="0" i="0" u="none" baseline="0" dirty="0"/>
              <a:t> entiers chaque fois que cela est approprié (par exemple, les taux d'alphabétisation, les taux de prévalence de la contraception, etc., mais pas l'indice synthétique de fertilité, qui est composé d'un seul chiffre et nécessite une décimale).</a:t>
            </a:r>
          </a:p>
          <a:p>
            <a:pPr marL="285750" indent="-285750" algn="l" rtl="0" eaLnBrk="1" hangingPunct="1">
              <a:buFont typeface="Arial" panose="020B0604020202020204" pitchFamily="34" charset="0"/>
              <a:buChar char="•"/>
            </a:pPr>
            <a:r>
              <a:rPr lang="fr" sz="1400" b="0" i="0" u="none" baseline="0" dirty="0"/>
              <a:t>Si vous avez des résultats qualitatifs, certaines citations représentatives sont généralement utiles pour apporter les détails manquants sur les résultats quantitatifs, et les citations peuvent illustrer les points clés étayés par les données.</a:t>
            </a:r>
            <a:endParaRPr lang="fr" sz="1400" dirty="0"/>
          </a:p>
          <a:p>
            <a:pPr algn="l" rtl="0" eaLnBrk="1" hangingPunct="1"/>
            <a:endParaRPr lang="fr" sz="1400" dirty="0"/>
          </a:p>
        </p:txBody>
      </p:sp>
    </p:spTree>
    <p:extLst>
      <p:ext uri="{BB962C8B-B14F-4D97-AF65-F5344CB8AC3E}">
        <p14:creationId xmlns:p14="http://schemas.microsoft.com/office/powerpoint/2010/main" val="24151285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3"/>
          <a:srcRect/>
          <a:stretch>
            <a:fillRect/>
          </a:stretch>
        </p:blipFill>
        <p:spPr bwMode="auto">
          <a:xfrm>
            <a:off x="0" y="0"/>
            <a:ext cx="9148763" cy="6888163"/>
          </a:xfrm>
          <a:prstGeom prst="rect">
            <a:avLst/>
          </a:prstGeom>
          <a:noFill/>
          <a:ln w="9525">
            <a:noFill/>
            <a:miter lim="800000"/>
            <a:headEnd/>
            <a:tailEnd/>
          </a:ln>
        </p:spPr>
      </p:pic>
      <p:sp>
        <p:nvSpPr>
          <p:cNvPr id="77909" name="Rectangle 85"/>
          <p:cNvSpPr>
            <a:spLocks noGrp="1" noChangeArrowheads="1"/>
          </p:cNvSpPr>
          <p:nvPr>
            <p:ph type="ctrTitle" sz="quarter" hasCustomPrompt="1"/>
          </p:nvPr>
        </p:nvSpPr>
        <p:spPr>
          <a:xfrm>
            <a:off x="838200" y="3378422"/>
            <a:ext cx="6248400" cy="583978"/>
          </a:xfrm>
        </p:spPr>
        <p:txBody>
          <a:bodyPr anchor="b"/>
          <a:lstStyle>
            <a:lvl1pPr>
              <a:defRPr sz="4000" spc="300">
                <a:solidFill>
                  <a:schemeClr val="tx1"/>
                </a:solidFill>
              </a:defRPr>
            </a:lvl1pPr>
          </a:lstStyle>
          <a:p>
            <a:pPr lvl="0"/>
            <a:r>
              <a:rPr lang="en-US" noProof="0" dirty="0"/>
              <a:t>CLICK TO EDIT</a:t>
            </a:r>
          </a:p>
        </p:txBody>
      </p:sp>
      <p:sp>
        <p:nvSpPr>
          <p:cNvPr id="77910" name="Rectangle 86"/>
          <p:cNvSpPr>
            <a:spLocks noGrp="1" noChangeArrowheads="1"/>
          </p:cNvSpPr>
          <p:nvPr>
            <p:ph type="subTitle" sz="quarter" idx="1" hasCustomPrompt="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CLICK TO EDIT</a:t>
            </a:r>
          </a:p>
        </p:txBody>
      </p:sp>
      <p:sp>
        <p:nvSpPr>
          <p:cNvPr id="10" name="Rectangle 9"/>
          <p:cNvSpPr/>
          <p:nvPr userDrawn="1"/>
        </p:nvSpPr>
        <p:spPr>
          <a:xfrm>
            <a:off x="3962400" y="5996408"/>
            <a:ext cx="4428648" cy="307777"/>
          </a:xfrm>
          <a:prstGeom prst="rect">
            <a:avLst/>
          </a:prstGeom>
        </p:spPr>
        <p:txBody>
          <a:bodyPr wrap="none">
            <a:spAutoFit/>
          </a:bodyPr>
          <a:lstStyle/>
          <a:p>
            <a:r>
              <a:rPr lang="en-US" sz="1400" dirty="0">
                <a:solidFill>
                  <a:schemeClr val="accent1"/>
                </a:solidFill>
              </a:rPr>
              <a:t>POPULATION REFERENCE BUREAU | www.prb.org</a:t>
            </a:r>
          </a:p>
        </p:txBody>
      </p:sp>
      <p:sp>
        <p:nvSpPr>
          <p:cNvPr id="8" name="Text Placeholder 7"/>
          <p:cNvSpPr>
            <a:spLocks noGrp="1"/>
          </p:cNvSpPr>
          <p:nvPr>
            <p:ph type="body" sz="quarter" idx="10" hasCustomPrompt="1"/>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dirty="0"/>
              <a:t>PRESENTERS: Your Name</a:t>
            </a:r>
          </a:p>
        </p:txBody>
      </p:sp>
      <p:sp>
        <p:nvSpPr>
          <p:cNvPr id="9" name="Text Placeholder 7"/>
          <p:cNvSpPr>
            <a:spLocks noGrp="1"/>
          </p:cNvSpPr>
          <p:nvPr>
            <p:ph type="body" sz="quarter" idx="11" hasCustomPrompt="1"/>
          </p:nvPr>
        </p:nvSpPr>
        <p:spPr>
          <a:xfrm>
            <a:off x="838200" y="5996408"/>
            <a:ext cx="3048000" cy="371515"/>
          </a:xfrm>
        </p:spPr>
        <p:txBody>
          <a:bodyPr/>
          <a:lstStyle>
            <a:lvl1pPr marL="0" indent="0" algn="l">
              <a:buNone/>
              <a:defRPr sz="1600" b="1">
                <a:solidFill>
                  <a:srgbClr val="FFFFFF"/>
                </a:solidFill>
                <a:latin typeface="Arial" panose="020B0604020202020204" pitchFamily="34" charset="0"/>
                <a:cs typeface="Arial" panose="020B0604020202020204" pitchFamily="34" charset="0"/>
              </a:defRPr>
            </a:lvl1pPr>
          </a:lstStyle>
          <a:p>
            <a:pPr lvl="0"/>
            <a:r>
              <a:rPr lang="en-US" dirty="0"/>
              <a:t>Date</a:t>
            </a:r>
          </a:p>
        </p:txBody>
      </p:sp>
    </p:spTree>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386" r="3984"/>
          <a:stretch/>
        </p:blipFill>
        <p:spPr>
          <a:xfrm>
            <a:off x="0" y="0"/>
            <a:ext cx="9144000" cy="6878053"/>
          </a:xfrm>
          <a:prstGeom prst="rect">
            <a:avLst/>
          </a:prstGeom>
        </p:spPr>
      </p:pic>
      <p:sp>
        <p:nvSpPr>
          <p:cNvPr id="4" name="Rectangle 3"/>
          <p:cNvSpPr/>
          <p:nvPr userDrawn="1"/>
        </p:nvSpPr>
        <p:spPr bwMode="auto">
          <a:xfrm>
            <a:off x="-8021" y="-10029"/>
            <a:ext cx="9152021" cy="6888081"/>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2005"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401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0596"/>
          <a:stretch/>
        </p:blipFill>
        <p:spPr>
          <a:xfrm>
            <a:off x="-27709" y="0"/>
            <a:ext cx="9220200" cy="6876011"/>
          </a:xfrm>
          <a:prstGeom prst="rect">
            <a:avLst/>
          </a:prstGeom>
        </p:spPr>
      </p:pic>
      <p:sp>
        <p:nvSpPr>
          <p:cNvPr id="4" name="Rectangle 3"/>
          <p:cNvSpPr/>
          <p:nvPr userDrawn="1"/>
        </p:nvSpPr>
        <p:spPr bwMode="auto">
          <a:xfrm>
            <a:off x="-28035" y="-1"/>
            <a:ext cx="9220526" cy="6876011"/>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l="4622"/>
          <a:stretch/>
        </p:blipFill>
        <p:spPr>
          <a:xfrm>
            <a:off x="0" y="0"/>
            <a:ext cx="9144000" cy="6858000"/>
          </a:xfrm>
          <a:prstGeom prst="rect">
            <a:avLst/>
          </a:prstGeom>
        </p:spPr>
      </p:pic>
      <p:sp>
        <p:nvSpPr>
          <p:cNvPr id="4" name="Rectangle 3"/>
          <p:cNvSpPr/>
          <p:nvPr userDrawn="1"/>
        </p:nvSpPr>
        <p:spPr bwMode="auto">
          <a:xfrm>
            <a:off x="0" y="1"/>
            <a:ext cx="9144000"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666" r="4444"/>
          <a:stretch/>
        </p:blipFill>
        <p:spPr>
          <a:xfrm>
            <a:off x="0" y="0"/>
            <a:ext cx="9144000" cy="6858000"/>
          </a:xfrm>
          <a:prstGeom prst="rect">
            <a:avLst/>
          </a:prstGeom>
        </p:spPr>
      </p:pic>
      <p:sp>
        <p:nvSpPr>
          <p:cNvPr id="4" name="Rectangle 3"/>
          <p:cNvSpPr/>
          <p:nvPr userDrawn="1"/>
        </p:nvSpPr>
        <p:spPr bwMode="auto">
          <a:xfrm>
            <a:off x="0" y="-5862"/>
            <a:ext cx="9144000"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8" name="Rectangle 7"/>
          <p:cNvSpPr/>
          <p:nvPr userDrawn="1"/>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w Box Layout-2">
    <p:spTree>
      <p:nvGrpSpPr>
        <p:cNvPr id="1" name=""/>
        <p:cNvGrpSpPr/>
        <p:nvPr/>
      </p:nvGrpSpPr>
      <p:grpSpPr>
        <a:xfrm>
          <a:off x="0" y="0"/>
          <a:ext cx="0" cy="0"/>
          <a:chOff x="0" y="0"/>
          <a:chExt cx="0" cy="0"/>
        </a:xfrm>
      </p:grpSpPr>
      <p:sp>
        <p:nvSpPr>
          <p:cNvPr id="5" name="Picture Placeholder 4"/>
          <p:cNvSpPr>
            <a:spLocks noGrp="1"/>
          </p:cNvSpPr>
          <p:nvPr>
            <p:ph type="pic" sz="quarter" idx="15" hasCustomPrompt="1"/>
          </p:nvPr>
        </p:nvSpPr>
        <p:spPr>
          <a:xfrm>
            <a:off x="0" y="2931"/>
            <a:ext cx="9144000" cy="6858000"/>
          </a:xfrm>
        </p:spPr>
        <p:txBody>
          <a:bodyPr/>
          <a:lstStyle>
            <a:lvl1pPr marL="0" indent="0" algn="ctr">
              <a:buNone/>
              <a:defRPr/>
            </a:lvl1pPr>
          </a:lstStyle>
          <a:p>
            <a:r>
              <a:rPr lang="en-US" dirty="0"/>
              <a:t>(insert photo under gray box layer)</a:t>
            </a: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E96D1F"/>
                </a:solidFill>
              </a:defRPr>
            </a:lvl1pPr>
          </a:lstStyle>
          <a:p>
            <a:r>
              <a:rPr lang="en-US" dirty="0"/>
              <a:t>TITLE</a:t>
            </a:r>
          </a:p>
        </p:txBody>
      </p:sp>
      <p:sp>
        <p:nvSpPr>
          <p:cNvPr id="3" name="Content Placeholder 2"/>
          <p:cNvSpPr>
            <a:spLocks noGrp="1"/>
          </p:cNvSpPr>
          <p:nvPr>
            <p:ph idx="1"/>
          </p:nvPr>
        </p:nvSpPr>
        <p:spPr>
          <a:xfrm>
            <a:off x="1033463" y="1600200"/>
            <a:ext cx="7729537"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sp>
        <p:nvSpPr>
          <p:cNvPr id="9" name="Rectangle 8"/>
          <p:cNvSpPr/>
          <p:nvPr userDrawn="1"/>
        </p:nvSpPr>
        <p:spPr bwMode="auto">
          <a:xfrm flipV="1">
            <a:off x="128016" y="5056632"/>
            <a:ext cx="8874839" cy="1682496"/>
          </a:xfrm>
          <a:prstGeom prst="rect">
            <a:avLst/>
          </a:prstGeom>
          <a:solidFill>
            <a:srgbClr val="717073">
              <a:alpha val="8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estion Layout">
    <p:spTree>
      <p:nvGrpSpPr>
        <p:cNvPr id="1" name=""/>
        <p:cNvGrpSpPr/>
        <p:nvPr/>
      </p:nvGrpSpPr>
      <p:grpSpPr>
        <a:xfrm>
          <a:off x="0" y="0"/>
          <a:ext cx="0" cy="0"/>
          <a:chOff x="0" y="0"/>
          <a:chExt cx="0" cy="0"/>
        </a:xfrm>
      </p:grpSpPr>
      <p:sp>
        <p:nvSpPr>
          <p:cNvPr id="4" name="Rectangle 3"/>
          <p:cNvSpPr/>
          <p:nvPr userDrawn="1"/>
        </p:nvSpPr>
        <p:spPr bwMode="auto">
          <a:xfrm>
            <a:off x="-1" y="0"/>
            <a:ext cx="9144000" cy="6858000"/>
          </a:xfrm>
          <a:prstGeom prst="rect">
            <a:avLst/>
          </a:prstGeom>
          <a:solidFill>
            <a:srgbClr val="1E65A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estion Layout-need photo">
    <p:spTree>
      <p:nvGrpSpPr>
        <p:cNvPr id="1" name=""/>
        <p:cNvGrpSpPr/>
        <p:nvPr/>
      </p:nvGrpSpPr>
      <p:grpSpPr>
        <a:xfrm>
          <a:off x="0" y="0"/>
          <a:ext cx="0" cy="0"/>
          <a:chOff x="0" y="0"/>
          <a:chExt cx="0" cy="0"/>
        </a:xfrm>
      </p:grpSpPr>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
        <p:nvSpPr>
          <p:cNvPr id="3" name="Picture Placeholder 2"/>
          <p:cNvSpPr>
            <a:spLocks noGrp="1"/>
          </p:cNvSpPr>
          <p:nvPr>
            <p:ph type="pic" sz="quarter" idx="13" hasCustomPrompt="1"/>
          </p:nvPr>
        </p:nvSpPr>
        <p:spPr>
          <a:xfrm>
            <a:off x="0" y="0"/>
            <a:ext cx="9144000" cy="6858000"/>
          </a:xfrm>
        </p:spPr>
        <p:txBody>
          <a:bodyPr/>
          <a:lstStyle>
            <a:lvl1pPr marL="0" indent="0" algn="ctr">
              <a:buNone/>
              <a:defRPr/>
            </a:lvl1pPr>
          </a:lstStyle>
          <a:p>
            <a:r>
              <a:rPr lang="en-US" dirty="0"/>
              <a:t>(insert photo behind blue box layer)</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estion Layout-Photo">
    <p:spTree>
      <p:nvGrpSpPr>
        <p:cNvPr id="1" name=""/>
        <p:cNvGrpSpPr/>
        <p:nvPr/>
      </p:nvGrpSpPr>
      <p:grpSpPr>
        <a:xfrm>
          <a:off x="0" y="0"/>
          <a:ext cx="0" cy="0"/>
          <a:chOff x="0" y="0"/>
          <a:chExt cx="0" cy="0"/>
        </a:xfrm>
      </p:grpSpPr>
      <p:pic>
        <p:nvPicPr>
          <p:cNvPr id="3" name="Picture 2" descr="US_What_If_Final_Digital (2).jpg"/>
          <p:cNvPicPr>
            <a:picLocks noChangeAspect="1"/>
          </p:cNvPicPr>
          <p:nvPr userDrawn="1"/>
        </p:nvPicPr>
        <p:blipFill rotWithShape="1">
          <a:blip r:embed="rId2" cstate="print">
            <a:extLst>
              <a:ext uri="{28A0092B-C50C-407E-A947-70E740481C1C}">
                <a14:useLocalDpi xmlns:a14="http://schemas.microsoft.com/office/drawing/2010/main" val="0"/>
              </a:ext>
            </a:extLst>
          </a:blip>
          <a:srcRect r="6521" b="2014"/>
          <a:stretch/>
        </p:blipFill>
        <p:spPr>
          <a:xfrm>
            <a:off x="0" y="-1"/>
            <a:ext cx="9144000" cy="6856413"/>
          </a:xfrm>
          <a:prstGeom prst="rect">
            <a:avLst/>
          </a:prstGeom>
        </p:spPr>
      </p:pic>
      <p:sp>
        <p:nvSpPr>
          <p:cNvPr id="4" name="Rectangle 3"/>
          <p:cNvSpPr/>
          <p:nvPr userDrawn="1"/>
        </p:nvSpPr>
        <p:spPr bwMode="auto">
          <a:xfrm>
            <a:off x="0" y="0"/>
            <a:ext cx="9144000" cy="6858000"/>
          </a:xfrm>
          <a:prstGeom prst="rect">
            <a:avLst/>
          </a:prstGeom>
          <a:solidFill>
            <a:srgbClr val="1E65A1">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3"/>
          <a:srcRect/>
          <a:stretch>
            <a:fillRect/>
          </a:stretch>
        </p:blipFill>
        <p:spPr bwMode="auto">
          <a:xfrm>
            <a:off x="0" y="0"/>
            <a:ext cx="9148763" cy="6888163"/>
          </a:xfrm>
          <a:prstGeom prst="rect">
            <a:avLst/>
          </a:prstGeom>
          <a:noFill/>
          <a:ln w="9525">
            <a:noFill/>
            <a:miter lim="800000"/>
            <a:headEnd/>
            <a:tailEnd/>
          </a:ln>
        </p:spPr>
      </p:pic>
      <p:sp>
        <p:nvSpPr>
          <p:cNvPr id="77910" name="Rectangle 86"/>
          <p:cNvSpPr>
            <a:spLocks noGrp="1" noChangeArrowheads="1"/>
          </p:cNvSpPr>
          <p:nvPr>
            <p:ph type="subTitle" sz="quarter" idx="1" hasCustomPrompt="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THANK YOU</a:t>
            </a:r>
          </a:p>
        </p:txBody>
      </p:sp>
      <p:sp>
        <p:nvSpPr>
          <p:cNvPr id="10" name="Rectangle 9"/>
          <p:cNvSpPr/>
          <p:nvPr userDrawn="1"/>
        </p:nvSpPr>
        <p:spPr>
          <a:xfrm>
            <a:off x="3962400" y="5996408"/>
            <a:ext cx="4428648" cy="307777"/>
          </a:xfrm>
          <a:prstGeom prst="rect">
            <a:avLst/>
          </a:prstGeom>
        </p:spPr>
        <p:txBody>
          <a:bodyPr wrap="none">
            <a:spAutoFit/>
          </a:bodyPr>
          <a:lstStyle/>
          <a:p>
            <a:r>
              <a:rPr lang="en-US" sz="1400" dirty="0">
                <a:solidFill>
                  <a:schemeClr val="accent1"/>
                </a:solidFill>
              </a:rPr>
              <a:t>POPULATION REFERENCE BUREAU | www.prb.org</a:t>
            </a:r>
          </a:p>
        </p:txBody>
      </p:sp>
      <p:sp>
        <p:nvSpPr>
          <p:cNvPr id="8" name="Text Placeholder 7"/>
          <p:cNvSpPr>
            <a:spLocks noGrp="1"/>
          </p:cNvSpPr>
          <p:nvPr>
            <p:ph type="body" sz="quarter" idx="10" hasCustomPrompt="1"/>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en-US" dirty="0"/>
              <a:t>PRESENTERS: Your Name</a:t>
            </a:r>
          </a:p>
        </p:txBody>
      </p:sp>
      <p:sp>
        <p:nvSpPr>
          <p:cNvPr id="9" name="Text Placeholder 7"/>
          <p:cNvSpPr>
            <a:spLocks noGrp="1"/>
          </p:cNvSpPr>
          <p:nvPr>
            <p:ph type="body" sz="quarter" idx="11" hasCustomPrompt="1"/>
          </p:nvPr>
        </p:nvSpPr>
        <p:spPr>
          <a:xfrm>
            <a:off x="838200" y="5996408"/>
            <a:ext cx="3048000" cy="371515"/>
          </a:xfrm>
        </p:spPr>
        <p:txBody>
          <a:bodyPr/>
          <a:lstStyle>
            <a:lvl1pPr marL="0" indent="0" algn="l">
              <a:buNone/>
              <a:defRPr sz="1600" b="1" baseline="0">
                <a:solidFill>
                  <a:srgbClr val="FFFFFF"/>
                </a:solidFill>
                <a:latin typeface="Arial" panose="020B0604020202020204" pitchFamily="34" charset="0"/>
                <a:cs typeface="Arial" panose="020B0604020202020204" pitchFamily="34" charset="0"/>
              </a:defRPr>
            </a:lvl1pPr>
          </a:lstStyle>
          <a:p>
            <a:pPr lvl="0"/>
            <a:r>
              <a:rPr lang="en-US" dirty="0"/>
              <a:t>E-Mail address</a:t>
            </a:r>
          </a:p>
        </p:txBody>
      </p:sp>
    </p:spTree>
  </p:cSld>
  <p:clrMapOvr>
    <a:overrideClrMapping bg1="dk2" tx1="lt1" bg2="dk1"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Rectangle 85"/>
          <p:cNvSpPr>
            <a:spLocks noGrp="1" noChangeArrowheads="1"/>
          </p:cNvSpPr>
          <p:nvPr>
            <p:ph type="ctrTitle" sz="quarter"/>
          </p:nvPr>
        </p:nvSpPr>
        <p:spPr>
          <a:xfrm>
            <a:off x="685800" y="2098675"/>
            <a:ext cx="6248400" cy="1447800"/>
          </a:xfrm>
        </p:spPr>
        <p:txBody>
          <a:bodyPr anchor="b"/>
          <a:lstStyle>
            <a:lvl1pPr>
              <a:defRPr/>
            </a:lvl1pPr>
          </a:lstStyle>
          <a:p>
            <a:r>
              <a:rPr lang="en-US"/>
              <a:t>Click to edit Master title style</a:t>
            </a:r>
          </a:p>
        </p:txBody>
      </p:sp>
      <p:sp>
        <p:nvSpPr>
          <p:cNvPr id="8" name="Rectangle 86"/>
          <p:cNvSpPr>
            <a:spLocks noGrp="1" noChangeArrowheads="1"/>
          </p:cNvSpPr>
          <p:nvPr>
            <p:ph type="subTitle" sz="quarter" idx="1"/>
          </p:nvPr>
        </p:nvSpPr>
        <p:spPr>
          <a:xfrm>
            <a:off x="685800" y="3775075"/>
            <a:ext cx="6248400" cy="1101725"/>
          </a:xfrm>
        </p:spPr>
        <p:txBody>
          <a:bodyPr/>
          <a:lstStyle>
            <a:lvl1pPr marL="0" indent="0">
              <a:buFont typeface="Wingdings" charset="2"/>
              <a:buNone/>
              <a:defRPr>
                <a:solidFill>
                  <a:srgbClr val="000000"/>
                </a:solidFill>
              </a:defRPr>
            </a:lvl1pPr>
          </a:lstStyle>
          <a:p>
            <a:r>
              <a:rPr lang="en-US"/>
              <a:t>Click to edit Master subtitle style</a:t>
            </a:r>
          </a:p>
        </p:txBody>
      </p:sp>
    </p:spTree>
    <p:extLst>
      <p:ext uri="{BB962C8B-B14F-4D97-AF65-F5344CB8AC3E}">
        <p14:creationId xmlns:p14="http://schemas.microsoft.com/office/powerpoint/2010/main" val="1264267175"/>
      </p:ext>
    </p:extLst>
  </p:cSld>
  <p:clrMapOvr>
    <a:overrideClrMapping bg1="dk2" tx1="lt1" bg2="dk1"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1470" y="533400"/>
            <a:ext cx="7318129" cy="685800"/>
          </a:xfrm>
        </p:spPr>
        <p:txBody>
          <a:bodyPr/>
          <a:lstStyle>
            <a:lvl1pPr>
              <a:defRPr sz="3600">
                <a:solidFill>
                  <a:srgbClr val="265E9E"/>
                </a:solidFill>
              </a:defRPr>
            </a:lvl1pPr>
          </a:lstStyle>
          <a:p>
            <a:r>
              <a:rPr lang="en-US" dirty="0"/>
              <a:t>TITLE STYLE</a:t>
            </a:r>
          </a:p>
        </p:txBody>
      </p:sp>
      <p:sp>
        <p:nvSpPr>
          <p:cNvPr id="5" name="Text Placeholder 4"/>
          <p:cNvSpPr>
            <a:spLocks noGrp="1"/>
          </p:cNvSpPr>
          <p:nvPr>
            <p:ph type="body" sz="quarter" idx="10"/>
          </p:nvPr>
        </p:nvSpPr>
        <p:spPr>
          <a:xfrm>
            <a:off x="911225" y="1600200"/>
            <a:ext cx="7318375" cy="4572000"/>
          </a:xfrm>
        </p:spPr>
        <p:txBody>
          <a:bodyPr/>
          <a:lstStyle>
            <a:lvl1pPr>
              <a:buClr>
                <a:srgbClr val="D6492A"/>
              </a:buClr>
              <a:defRPr>
                <a:solidFill>
                  <a:srgbClr val="000000"/>
                </a:solidFill>
              </a:defRPr>
            </a:lvl1pPr>
          </a:lstStyle>
          <a:p>
            <a:pPr lvl="0"/>
            <a:r>
              <a:rPr lang="en-US" dirty="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w Example Layout">
    <p:spTree>
      <p:nvGrpSpPr>
        <p:cNvPr id="1" name=""/>
        <p:cNvGrpSpPr/>
        <p:nvPr/>
      </p:nvGrpSpPr>
      <p:grpSpPr>
        <a:xfrm>
          <a:off x="0" y="0"/>
          <a:ext cx="0" cy="0"/>
          <a:chOff x="0" y="0"/>
          <a:chExt cx="0" cy="0"/>
        </a:xfrm>
      </p:grpSpPr>
      <p:sp>
        <p:nvSpPr>
          <p:cNvPr id="10" name="Title 9"/>
          <p:cNvSpPr>
            <a:spLocks noGrp="1"/>
          </p:cNvSpPr>
          <p:nvPr>
            <p:ph type="title" hasCustomPrompt="1"/>
          </p:nvPr>
        </p:nvSpPr>
        <p:spPr>
          <a:xfrm>
            <a:off x="911471" y="533400"/>
            <a:ext cx="3889130" cy="685800"/>
          </a:xfrm>
        </p:spPr>
        <p:txBody>
          <a:bodyPr/>
          <a:lstStyle/>
          <a:p>
            <a:r>
              <a:rPr lang="en-US" dirty="0"/>
              <a:t>TITLE STYLE</a:t>
            </a:r>
          </a:p>
        </p:txBody>
      </p:sp>
      <p:sp>
        <p:nvSpPr>
          <p:cNvPr id="3" name="Rectangle 2"/>
          <p:cNvSpPr/>
          <p:nvPr userDrawn="1"/>
        </p:nvSpPr>
        <p:spPr bwMode="auto">
          <a:xfrm>
            <a:off x="931069" y="3886200"/>
            <a:ext cx="7298531" cy="2271117"/>
          </a:xfrm>
          <a:prstGeom prst="rect">
            <a:avLst/>
          </a:prstGeom>
          <a:noFill/>
          <a:ln w="9525" cap="flat" cmpd="sng" algn="ctr">
            <a:solidFill>
              <a:srgbClr val="71707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12" name="Text Placeholder 11"/>
          <p:cNvSpPr>
            <a:spLocks noGrp="1"/>
          </p:cNvSpPr>
          <p:nvPr>
            <p:ph type="body" sz="quarter" idx="10"/>
          </p:nvPr>
        </p:nvSpPr>
        <p:spPr>
          <a:xfrm>
            <a:off x="911225" y="1600200"/>
            <a:ext cx="7318375" cy="1600200"/>
          </a:xfrm>
        </p:spPr>
        <p:txBody>
          <a:body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11"/>
          </p:nvPr>
        </p:nvSpPr>
        <p:spPr>
          <a:xfrm>
            <a:off x="1066800" y="4019491"/>
            <a:ext cx="7010400" cy="2000310"/>
          </a:xfrm>
        </p:spPr>
        <p:txBody>
          <a:bodyPr/>
          <a:lstStyle>
            <a:lvl1pPr marL="0" indent="0">
              <a:buNone/>
              <a:defRPr sz="2400"/>
            </a:lvl1pPr>
          </a:lstStyle>
          <a:p>
            <a:pPr lvl="0"/>
            <a:r>
              <a:rPr lang="en-US"/>
              <a:t>Click to edit Master text styles</a:t>
            </a:r>
          </a:p>
        </p:txBody>
      </p:sp>
      <p:sp>
        <p:nvSpPr>
          <p:cNvPr id="7" name="Text Placeholder 13"/>
          <p:cNvSpPr>
            <a:spLocks noGrp="1"/>
          </p:cNvSpPr>
          <p:nvPr>
            <p:ph type="body" sz="quarter" idx="12" hasCustomPrompt="1"/>
          </p:nvPr>
        </p:nvSpPr>
        <p:spPr>
          <a:xfrm>
            <a:off x="1066800" y="3454081"/>
            <a:ext cx="1981200" cy="365474"/>
          </a:xfrm>
        </p:spPr>
        <p:txBody>
          <a:bodyPr/>
          <a:lstStyle>
            <a:lvl1pPr marL="0" indent="0">
              <a:buNone/>
              <a:defRPr sz="2000" b="1" spc="300"/>
            </a:lvl1pPr>
          </a:lstStyle>
          <a:p>
            <a:pPr lvl="0"/>
            <a:r>
              <a:rPr lang="en-US" dirty="0"/>
              <a:t>EXAMPLE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hasCustomPrompt="1"/>
          </p:nvPr>
        </p:nvSpPr>
        <p:spPr>
          <a:xfrm>
            <a:off x="911471" y="533400"/>
            <a:ext cx="3965330" cy="685800"/>
          </a:xfrm>
        </p:spPr>
        <p:txBody>
          <a:bodyPr/>
          <a:lstStyle>
            <a:lvl1pPr>
              <a:defRPr baseline="0"/>
            </a:lvl1pPr>
          </a:lstStyle>
          <a:p>
            <a:r>
              <a:rPr lang="en-US" dirty="0"/>
              <a:t>TITLE STYLE</a:t>
            </a:r>
          </a:p>
        </p:txBody>
      </p:sp>
      <p:sp>
        <p:nvSpPr>
          <p:cNvPr id="11" name="Content Placeholder 2"/>
          <p:cNvSpPr>
            <a:spLocks noGrp="1"/>
          </p:cNvSpPr>
          <p:nvPr>
            <p:ph idx="10" hasCustomPrompt="1"/>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
        <p:nvSpPr>
          <p:cNvPr id="12" name="Content Placeholder 2"/>
          <p:cNvSpPr>
            <a:spLocks noGrp="1"/>
          </p:cNvSpPr>
          <p:nvPr>
            <p:ph idx="11" hasCustomPrompt="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en-US" dirty="0"/>
              <a:t>(white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defRPr sz="2000"/>
            </a:lvl1pPr>
          </a:lstStyle>
          <a:p>
            <a:pPr lvl="0"/>
            <a:r>
              <a:rPr lang="en-US" dirty="0"/>
              <a:t>Second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Layout-2">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rgbClr val="007BC0"/>
          </a:solidFill>
        </p:spPr>
        <p:txBody>
          <a:bodyPr anchor="b"/>
          <a:lstStyle>
            <a:lvl1pPr marL="0" indent="0" algn="ctr">
              <a:buNone/>
              <a:defRPr>
                <a:solidFill>
                  <a:srgbClr val="007BC0"/>
                </a:solidFill>
              </a:defRPr>
            </a:lvl1pPr>
          </a:lstStyle>
          <a:p>
            <a:pPr lvl="0"/>
            <a:r>
              <a:rPr lang="en-US" dirty="0"/>
              <a:t>(blue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FFFFFF"/>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buClr>
                <a:srgbClr val="6DCBFF"/>
              </a:buClr>
              <a:defRPr sz="2000">
                <a:solidFill>
                  <a:srgbClr val="FFFFFF"/>
                </a:solidFill>
              </a:defRPr>
            </a:lvl1pPr>
          </a:lstStyle>
          <a:p>
            <a:pPr lvl="0"/>
            <a:r>
              <a:rPr lang="en-US" dirty="0"/>
              <a:t>Second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w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911470" y="533400"/>
            <a:ext cx="7318131"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TITLE</a:t>
            </a:r>
            <a:br>
              <a:rPr lang="en-US" dirty="0"/>
            </a:br>
            <a:endParaRPr lang="en-US" dirty="0"/>
          </a:p>
        </p:txBody>
      </p:sp>
      <p:sp>
        <p:nvSpPr>
          <p:cNvPr id="1027" name="Rectangle 66"/>
          <p:cNvSpPr>
            <a:spLocks noGrp="1" noChangeArrowheads="1"/>
          </p:cNvSpPr>
          <p:nvPr>
            <p:ph type="body" idx="1"/>
          </p:nvPr>
        </p:nvSpPr>
        <p:spPr bwMode="auto">
          <a:xfrm>
            <a:off x="914401" y="1600200"/>
            <a:ext cx="7315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p:spPr>
        <p:txBody>
          <a:bodyPr wrap="none" anchor="ctr"/>
          <a:lstStyle/>
          <a:p>
            <a:pPr eaLnBrk="0" hangingPunct="0">
              <a:defRPr/>
            </a:pPr>
            <a:endParaRPr lang="en-US" dirty="0">
              <a:ea typeface="ＭＳ Ｐゴシック" pitchFamily="34" charset="-128"/>
              <a:cs typeface="+mn-cs"/>
            </a:endParaRPr>
          </a:p>
        </p:txBody>
      </p:sp>
      <p:sp>
        <p:nvSpPr>
          <p:cNvPr id="1029" name="Text Box 85"/>
          <p:cNvSpPr txBox="1">
            <a:spLocks noChangeArrowheads="1"/>
          </p:cNvSpPr>
          <p:nvPr userDrawn="1"/>
        </p:nvSpPr>
        <p:spPr bwMode="auto">
          <a:xfrm>
            <a:off x="3886200" y="6507163"/>
            <a:ext cx="4953000" cy="198437"/>
          </a:xfrm>
          <a:prstGeom prst="rect">
            <a:avLst/>
          </a:prstGeom>
          <a:noFill/>
          <a:ln>
            <a:noFill/>
          </a:ln>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eaLnBrk="0" hangingPunct="0">
              <a:defRPr/>
            </a:pPr>
            <a:r>
              <a:rPr lang="en-US" sz="700" dirty="0">
                <a:cs typeface="+mn-cs"/>
              </a:rPr>
              <a:t>© </a:t>
            </a:r>
            <a:r>
              <a:rPr lang="en-US" sz="700" dirty="0">
                <a:solidFill>
                  <a:srgbClr val="333333"/>
                </a:solidFill>
                <a:cs typeface="+mn-cs"/>
              </a:rPr>
              <a:t>2016 Population Reference Bureau. All rights reserved. www.prb.org</a:t>
            </a:r>
          </a:p>
        </p:txBody>
      </p:sp>
      <p:pic>
        <p:nvPicPr>
          <p:cNvPr id="1030" name="Picture 86" descr="ppt-logo"/>
          <p:cNvPicPr>
            <a:picLocks noChangeAspect="1" noChangeArrowheads="1"/>
          </p:cNvPicPr>
          <p:nvPr userDrawn="1"/>
        </p:nvPicPr>
        <p:blipFill>
          <a:blip r:embed="rId26"/>
          <a:srcRect/>
          <a:stretch>
            <a:fillRect/>
          </a:stretch>
        </p:blipFill>
        <p:spPr bwMode="auto">
          <a:xfrm>
            <a:off x="990600" y="6507163"/>
            <a:ext cx="2311400" cy="152400"/>
          </a:xfrm>
          <a:prstGeom prst="rect">
            <a:avLst/>
          </a:prstGeom>
          <a:noFill/>
          <a:ln w="9525">
            <a:noFill/>
            <a:miter lim="800000"/>
            <a:headEnd/>
            <a:tailEnd/>
          </a:ln>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p:spPr>
        <p:txBody>
          <a:bodyPr wrap="none" anchor="ctr"/>
          <a:lstStyle/>
          <a:p>
            <a:pPr eaLnBrk="0" hangingPunct="0">
              <a:defRPr/>
            </a:pPr>
            <a:endParaRPr lang="en-US" dirty="0">
              <a:ea typeface="ＭＳ Ｐゴシック" pitchFamily="34" charset="-128"/>
              <a:cs typeface="+mn-cs"/>
            </a:endParaRPr>
          </a:p>
        </p:txBody>
      </p:sp>
    </p:spTree>
    <p:extLst>
      <p:ext uri="{BB962C8B-B14F-4D97-AF65-F5344CB8AC3E}">
        <p14:creationId xmlns:p14="http://schemas.microsoft.com/office/powerpoint/2010/main" val="2088615108"/>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0" r:id="rId12"/>
    <p:sldLayoutId id="2147483941" r:id="rId13"/>
    <p:sldLayoutId id="2147483942" r:id="rId14"/>
    <p:sldLayoutId id="2147483943" r:id="rId15"/>
    <p:sldLayoutId id="2147483944" r:id="rId16"/>
    <p:sldLayoutId id="2147483945" r:id="rId17"/>
    <p:sldLayoutId id="2147483946" r:id="rId18"/>
    <p:sldLayoutId id="2147483947" r:id="rId19"/>
    <p:sldLayoutId id="2147483948" r:id="rId20"/>
    <p:sldLayoutId id="2147483949" r:id="rId21"/>
    <p:sldLayoutId id="2147483950" r:id="rId22"/>
    <p:sldLayoutId id="2147483951" r:id="rId23"/>
    <p:sldLayoutId id="2147483952" r:id="rId24"/>
  </p:sldLayoutIdLst>
  <p:txStyles>
    <p:titleStyle>
      <a:lvl1pPr algn="l" rtl="0" eaLnBrk="1" fontAlgn="base" hangingPunct="1">
        <a:spcBef>
          <a:spcPct val="0"/>
        </a:spcBef>
        <a:spcAft>
          <a:spcPct val="0"/>
        </a:spcAft>
        <a:defRPr sz="4400" b="1" baseline="0">
          <a:solidFill>
            <a:srgbClr val="E96D1F"/>
          </a:solidFill>
          <a:latin typeface="+mj-lt"/>
          <a:ea typeface="+mj-ea"/>
          <a:cs typeface="+mj-cs"/>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1" fontAlgn="base" hangingPunct="1">
        <a:spcBef>
          <a:spcPct val="20000"/>
        </a:spcBef>
        <a:spcAft>
          <a:spcPct val="0"/>
        </a:spcAft>
        <a:buClr>
          <a:srgbClr val="265E9E"/>
        </a:buClr>
        <a:buSzPct val="75000"/>
        <a:buFont typeface="Wingdings" pitchFamily="2" charset="2"/>
        <a:buChar char="n"/>
        <a:defRPr sz="2800">
          <a:solidFill>
            <a:srgbClr val="717073"/>
          </a:solidFill>
          <a:latin typeface="+mn-lt"/>
          <a:ea typeface="+mn-ea"/>
          <a:cs typeface="+mn-cs"/>
        </a:defRPr>
      </a:lvl1pPr>
      <a:lvl2pPr marL="742950" indent="-285750" algn="l" rtl="0" eaLnBrk="1" fontAlgn="base" hangingPunct="1">
        <a:spcBef>
          <a:spcPct val="20000"/>
        </a:spcBef>
        <a:spcAft>
          <a:spcPct val="0"/>
        </a:spcAft>
        <a:buClr>
          <a:srgbClr val="265E9E"/>
        </a:buClr>
        <a:buSzPct val="70000"/>
        <a:buFont typeface="Wingdings" pitchFamily="2" charset="2"/>
        <a:buChar char="n"/>
        <a:defRPr sz="2400">
          <a:solidFill>
            <a:srgbClr val="717073"/>
          </a:solidFill>
          <a:latin typeface="+mn-lt"/>
        </a:defRPr>
      </a:lvl2pPr>
      <a:lvl3pPr marL="1200150" indent="-285750" algn="l" rtl="0" eaLnBrk="1" fontAlgn="base" hangingPunct="1">
        <a:spcBef>
          <a:spcPct val="20000"/>
        </a:spcBef>
        <a:spcAft>
          <a:spcPct val="0"/>
        </a:spcAft>
        <a:buClr>
          <a:srgbClr val="265E9E"/>
        </a:buClr>
        <a:buFont typeface="Wingdings" panose="05000000000000000000" pitchFamily="2" charset="2"/>
        <a:buChar char="§"/>
        <a:defRPr sz="1800">
          <a:solidFill>
            <a:srgbClr val="717073"/>
          </a:solidFill>
          <a:latin typeface="+mn-lt"/>
        </a:defRPr>
      </a:lvl3pPr>
      <a:lvl4pPr marL="1600200" indent="-228600" algn="l" rtl="0" eaLnBrk="1" fontAlgn="base" hangingPunct="1">
        <a:spcBef>
          <a:spcPct val="20000"/>
        </a:spcBef>
        <a:spcAft>
          <a:spcPct val="0"/>
        </a:spcAft>
        <a:buClr>
          <a:srgbClr val="265E9E"/>
        </a:buClr>
        <a:buChar char="•"/>
        <a:defRPr sz="1200">
          <a:solidFill>
            <a:srgbClr val="717073"/>
          </a:solidFill>
          <a:latin typeface="+mn-lt"/>
        </a:defRPr>
      </a:lvl4pPr>
      <a:lvl5pPr marL="2057400" indent="-228600" algn="l" rtl="0" eaLnBrk="1" fontAlgn="base" hangingPunct="1">
        <a:spcBef>
          <a:spcPct val="20000"/>
        </a:spcBef>
        <a:spcAft>
          <a:spcPct val="0"/>
        </a:spcAft>
        <a:buClr>
          <a:srgbClr val="265E9E"/>
        </a:buClr>
        <a:buSzPct val="85000"/>
        <a:buChar char="•"/>
        <a:defRPr sz="2000">
          <a:solidFill>
            <a:srgbClr val="717073"/>
          </a:solidFill>
          <a:latin typeface="+mn-lt"/>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p:cNvSpPr>
            <a:spLocks noGrp="1"/>
          </p:cNvSpPr>
          <p:nvPr>
            <p:ph type="ctrTitle" sz="quarter"/>
          </p:nvPr>
        </p:nvSpPr>
        <p:spPr>
          <a:xfrm>
            <a:off x="685800" y="2130425"/>
            <a:ext cx="7772400" cy="1470025"/>
          </a:xfrm>
        </p:spPr>
        <p:txBody>
          <a:bodyPr anchor="ctr"/>
          <a:lstStyle/>
          <a:p>
            <a:pPr rtl="0"/>
            <a:r>
              <a:rPr lang="fr" sz="4000" b="1" i="0" u="none" baseline="0" dirty="0">
                <a:solidFill>
                  <a:schemeClr val="accent5"/>
                </a:solidFill>
              </a:rPr>
              <a:t>Principes de rédaction pour les politiques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fr-FR" dirty="0"/>
              <a:t>Faites relire votre texte</a:t>
            </a:r>
            <a:endParaRPr lang="fr" dirty="0"/>
          </a:p>
        </p:txBody>
      </p:sp>
      <p:sp>
        <p:nvSpPr>
          <p:cNvPr id="13315" name="Rectangle 3"/>
          <p:cNvSpPr>
            <a:spLocks noGrp="1" noChangeArrowheads="1"/>
          </p:cNvSpPr>
          <p:nvPr>
            <p:ph type="body" sz="quarter" idx="10"/>
          </p:nvPr>
        </p:nvSpPr>
        <p:spPr>
          <a:xfrm>
            <a:off x="609600" y="1371600"/>
            <a:ext cx="8305800" cy="4572000"/>
          </a:xfrm>
        </p:spPr>
        <p:txBody>
          <a:bodyPr/>
          <a:lstStyle/>
          <a:p>
            <a:pPr>
              <a:lnSpc>
                <a:spcPct val="90000"/>
              </a:lnSpc>
              <a:spcAft>
                <a:spcPts val="600"/>
              </a:spcAft>
            </a:pPr>
            <a:r>
              <a:rPr lang="fr-FR" sz="2600" dirty="0"/>
              <a:t>Un</a:t>
            </a:r>
            <a:r>
              <a:rPr lang="fr" sz="2600" dirty="0"/>
              <a:t>e fois que vous êtes satisfait de votre production et que vous avez </a:t>
            </a:r>
            <a:r>
              <a:rPr lang="fr-FR" sz="2600" dirty="0"/>
              <a:t>vérifié</a:t>
            </a:r>
            <a:r>
              <a:rPr lang="fr" sz="2600" dirty="0"/>
              <a:t> et corrigé les erreurs, faites la relire et </a:t>
            </a:r>
            <a:r>
              <a:rPr lang="fr-FR" sz="2600" dirty="0"/>
              <a:t>commenter</a:t>
            </a:r>
            <a:r>
              <a:rPr lang="fr" sz="2600" dirty="0"/>
              <a:t> par plusieurs personnes</a:t>
            </a:r>
            <a:endParaRPr lang="fr" sz="2600" b="0" i="0" u="none" baseline="0" dirty="0"/>
          </a:p>
          <a:p>
            <a:pPr algn="l" rtl="0" eaLnBrk="1" hangingPunct="1">
              <a:lnSpc>
                <a:spcPct val="90000"/>
              </a:lnSpc>
              <a:spcAft>
                <a:spcPts val="600"/>
              </a:spcAft>
            </a:pPr>
            <a:r>
              <a:rPr lang="fr" sz="2600" b="0" i="0" u="none" baseline="0" dirty="0"/>
              <a:t>Interrogez votre « public test » :</a:t>
            </a:r>
          </a:p>
          <a:p>
            <a:pPr lvl="1" algn="l" rtl="0" eaLnBrk="1" hangingPunct="1">
              <a:lnSpc>
                <a:spcPct val="90000"/>
              </a:lnSpc>
              <a:spcAft>
                <a:spcPts val="600"/>
              </a:spcAft>
              <a:buClr>
                <a:srgbClr val="D6492A"/>
              </a:buClr>
            </a:pPr>
            <a:r>
              <a:rPr lang="fr" sz="2600" b="0" i="0" u="none" baseline="0" dirty="0">
                <a:solidFill>
                  <a:srgbClr val="000000"/>
                </a:solidFill>
              </a:rPr>
              <a:t>Le contenu est-il accessible et lisible ?</a:t>
            </a:r>
          </a:p>
          <a:p>
            <a:pPr lvl="1" algn="l" rtl="0" eaLnBrk="1" hangingPunct="1">
              <a:lnSpc>
                <a:spcPct val="90000"/>
              </a:lnSpc>
              <a:spcAft>
                <a:spcPts val="600"/>
              </a:spcAft>
              <a:buClr>
                <a:srgbClr val="D6492A"/>
              </a:buClr>
            </a:pPr>
            <a:r>
              <a:rPr lang="fr" sz="2600" b="0" i="0" u="none" baseline="0" dirty="0">
                <a:solidFill>
                  <a:srgbClr val="000000"/>
                </a:solidFill>
              </a:rPr>
              <a:t>Quelles sont les principaux messages ? Sont-ils clairs ? </a:t>
            </a:r>
          </a:p>
          <a:p>
            <a:pPr lvl="1" algn="l" rtl="0" eaLnBrk="1" hangingPunct="1">
              <a:lnSpc>
                <a:spcPct val="90000"/>
              </a:lnSpc>
              <a:spcAft>
                <a:spcPts val="600"/>
              </a:spcAft>
              <a:buClr>
                <a:srgbClr val="D6492A"/>
              </a:buClr>
            </a:pPr>
            <a:r>
              <a:rPr lang="fr" sz="2600" b="0" i="0" u="none" baseline="0" dirty="0">
                <a:solidFill>
                  <a:srgbClr val="000000"/>
                </a:solidFill>
              </a:rPr>
              <a:t>Les arguments et les recommandations sont-ils convaincants ?</a:t>
            </a:r>
          </a:p>
          <a:p>
            <a:pPr>
              <a:lnSpc>
                <a:spcPct val="90000"/>
              </a:lnSpc>
              <a:spcAft>
                <a:spcPts val="600"/>
              </a:spcAft>
            </a:pPr>
            <a:r>
              <a:rPr lang="fr-FR" sz="2600" b="0" i="0" u="none" baseline="0" dirty="0"/>
              <a:t>Tenez compte des</a:t>
            </a:r>
            <a:r>
              <a:rPr lang="fr" sz="2600" b="0" i="0" u="none" baseline="0" dirty="0"/>
              <a:t> commentaires d</a:t>
            </a:r>
            <a:r>
              <a:rPr lang="fr-FR" sz="2600" b="0" i="0" u="none" baseline="0" dirty="0"/>
              <a:t>es relecteurs</a:t>
            </a:r>
            <a:endParaRPr lang="fr" sz="2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noFill/>
          <a:ln w="9525">
            <a:noFill/>
            <a:miter lim="800000"/>
            <a:headEnd/>
            <a:tailEnd/>
          </a:ln>
        </p:spPr>
        <p:txBody>
          <a:bodyPr vert="horz" wrap="square" lIns="91440" tIns="45720" rIns="91440" bIns="45720" numCol="1" anchor="t" anchorCtr="0" compatLnSpc="1">
            <a:prstTxWarp prst="textNoShape">
              <a:avLst/>
            </a:prstTxWarp>
          </a:bodyPr>
          <a:lstStyle/>
          <a:p>
            <a:r>
              <a:rPr lang="fr" dirty="0"/>
              <a:t>Allez sur leur planète!</a:t>
            </a:r>
          </a:p>
        </p:txBody>
      </p:sp>
      <p:sp>
        <p:nvSpPr>
          <p:cNvPr id="23555" name="Rectangle 3"/>
          <p:cNvSpPr>
            <a:spLocks noGrp="1" noChangeArrowheads="1"/>
          </p:cNvSpPr>
          <p:nvPr>
            <p:ph type="body" sz="quarter" idx="10"/>
          </p:nvPr>
        </p:nvSpPr>
        <p:spPr>
          <a:xfrm>
            <a:off x="250541" y="1518397"/>
            <a:ext cx="4626260" cy="4126006"/>
          </a:xfrm>
        </p:spPr>
        <p:txBody>
          <a:bodyPr/>
          <a:lstStyle/>
          <a:p>
            <a:pPr algn="l" rtl="0" eaLnBrk="1" hangingPunct="1"/>
            <a:r>
              <a:rPr lang="fr" b="0" i="0" u="none" baseline="0" dirty="0"/>
              <a:t>Les responsables politiques ne lisent pas de revues académiques </a:t>
            </a:r>
          </a:p>
          <a:p>
            <a:pPr algn="l" rtl="0" eaLnBrk="1" hangingPunct="1"/>
            <a:r>
              <a:rPr lang="fr" b="0" i="0" u="none" baseline="0" dirty="0"/>
              <a:t>Traduire vos travaux de recherche pour les responsables politiques est le moyen le plus sûr de « faire la différence »</a:t>
            </a:r>
            <a:endParaRPr lang="fr" dirty="0"/>
          </a:p>
          <a:p>
            <a:pPr algn="l" rtl="0" eaLnBrk="1" hangingPunct="1">
              <a:buFont typeface="Wingdings" pitchFamily="2" charset="2"/>
              <a:buNone/>
            </a:pPr>
            <a:endParaRPr lang="fr" dirty="0"/>
          </a:p>
          <a:p>
            <a:pPr algn="l" rtl="0" eaLnBrk="1" hangingPunct="1">
              <a:buFont typeface="Wingdings" pitchFamily="2" charset="2"/>
              <a:buNone/>
            </a:pPr>
            <a:endParaRPr lang="fr"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3134" y="3581400"/>
            <a:ext cx="2362200" cy="23622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9600" y="1676400"/>
            <a:ext cx="2819400" cy="28194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61334" y="2209800"/>
            <a:ext cx="1524000" cy="1524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lgn="l" rtl="0" eaLnBrk="1" hangingPunct="1"/>
            <a:r>
              <a:rPr lang="fr" b="1" i="0" u="none" baseline="0"/>
              <a:t>En savoir plus</a:t>
            </a:r>
          </a:p>
        </p:txBody>
      </p:sp>
      <p:sp>
        <p:nvSpPr>
          <p:cNvPr id="24579" name="Content Placeholder 2"/>
          <p:cNvSpPr>
            <a:spLocks noGrp="1"/>
          </p:cNvSpPr>
          <p:nvPr>
            <p:ph type="body" sz="quarter" idx="10"/>
          </p:nvPr>
        </p:nvSpPr>
        <p:spPr>
          <a:xfrm>
            <a:off x="911226" y="1600200"/>
            <a:ext cx="7394574" cy="4572000"/>
          </a:xfrm>
        </p:spPr>
        <p:txBody>
          <a:bodyPr/>
          <a:lstStyle/>
          <a:p>
            <a:pPr algn="l" rtl="0" eaLnBrk="1" hangingPunct="1"/>
            <a:r>
              <a:rPr lang="fr" sz="1800" b="0" i="0" u="none" baseline="0" dirty="0"/>
              <a:t>P. Feldman, P. Nadash, and M. Gursen, “Improving Communication Between Researchers and Policymakers in Long-Term Care, or Researchers Are From Mars; Policymakers Are From Venus,” </a:t>
            </a:r>
            <a:r>
              <a:rPr lang="fr" sz="1800" b="0" i="1" u="none" baseline="0" dirty="0"/>
              <a:t>The Gerontologist</a:t>
            </a:r>
            <a:r>
              <a:rPr lang="fr" sz="1800" b="0" i="0" u="none" baseline="0" dirty="0"/>
              <a:t> 41 (2001):312-321. </a:t>
            </a:r>
          </a:p>
          <a:p>
            <a:pPr algn="l" rtl="0" eaLnBrk="1" hangingPunct="1"/>
            <a:r>
              <a:rPr lang="fr" sz="1800" b="0" i="0" u="none" baseline="0" dirty="0"/>
              <a:t>M. Hennink &amp; R. Stephenson, “Using Research to Inform Health Policy: Barriers and Strategies in Developing Countries,” </a:t>
            </a:r>
            <a:r>
              <a:rPr lang="fr" sz="1800" b="0" i="1" u="none" baseline="0" dirty="0"/>
              <a:t>Journal of Health Communication</a:t>
            </a:r>
            <a:r>
              <a:rPr lang="fr" sz="1800" b="0" i="0" u="none" baseline="0" dirty="0"/>
              <a:t> 10, no. 2 (2005): 163-80. </a:t>
            </a:r>
          </a:p>
          <a:p>
            <a:pPr algn="l" rtl="0" eaLnBrk="1" hangingPunct="1"/>
            <a:r>
              <a:rPr lang="fr" sz="1800" b="0" i="0" u="none" baseline="0" dirty="0"/>
              <a:t>K. Hardee &amp; K. Wright, “Expanding the Role of Research Evidence in Family Planning Policy, Program, and Practice Decision-making,” working paper (Washington, DC: Population Council, 2015).  </a:t>
            </a:r>
          </a:p>
          <a:p>
            <a:pPr algn="l" rtl="0" eaLnBrk="1" hangingPunct="1"/>
            <a:endParaRPr lang="fr"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rtl="0" eaLnBrk="1" hangingPunct="1"/>
            <a:r>
              <a:rPr lang="fr" sz="3200" b="1" i="0" u="none" baseline="0" dirty="0"/>
              <a:t>Oubliez tout ce que vous avez appris sur l'écriture à l'université !</a:t>
            </a:r>
          </a:p>
        </p:txBody>
      </p:sp>
      <p:sp>
        <p:nvSpPr>
          <p:cNvPr id="4099" name="Rectangle 3"/>
          <p:cNvSpPr>
            <a:spLocks noGrp="1" noChangeArrowheads="1"/>
          </p:cNvSpPr>
          <p:nvPr>
            <p:ph type="body" sz="quarter" idx="10"/>
          </p:nvPr>
        </p:nvSpPr>
        <p:spPr>
          <a:xfrm>
            <a:off x="911225" y="1828800"/>
            <a:ext cx="7318375" cy="4343400"/>
          </a:xfrm>
        </p:spPr>
        <p:txBody>
          <a:bodyPr/>
          <a:lstStyle/>
          <a:p>
            <a:pPr algn="l" rtl="0" eaLnBrk="1" hangingPunct="1">
              <a:buClr>
                <a:srgbClr val="AF2F21"/>
              </a:buClr>
              <a:buFont typeface="Wingdings" pitchFamily="2" charset="2"/>
              <a:buNone/>
            </a:pPr>
            <a:r>
              <a:rPr lang="fr" b="0" i="0" u="none" baseline="0" dirty="0"/>
              <a:t>La rédaction </a:t>
            </a:r>
            <a:r>
              <a:rPr lang="fr-FR" b="0" i="0" u="none" baseline="0" dirty="0"/>
              <a:t>pour les </a:t>
            </a:r>
            <a:r>
              <a:rPr lang="fr" b="0" i="0" u="none" baseline="0" dirty="0"/>
              <a:t>politique</a:t>
            </a:r>
            <a:r>
              <a:rPr lang="fr-FR" b="0" i="0" u="none" baseline="0" dirty="0"/>
              <a:t>s</a:t>
            </a:r>
            <a:r>
              <a:rPr lang="fr" b="0" i="0" u="none" baseline="0" dirty="0"/>
              <a:t> est différente de la rédaction académique :</a:t>
            </a:r>
          </a:p>
          <a:p>
            <a:pPr lvl="1" algn="l" rtl="0" eaLnBrk="1" hangingPunct="1">
              <a:buClr>
                <a:srgbClr val="D6492A"/>
              </a:buClr>
            </a:pPr>
            <a:r>
              <a:rPr lang="fr" b="0" i="0" u="none" baseline="0" dirty="0">
                <a:solidFill>
                  <a:srgbClr val="000000"/>
                </a:solidFill>
              </a:rPr>
              <a:t>Public différent</a:t>
            </a:r>
          </a:p>
          <a:p>
            <a:pPr lvl="1">
              <a:buClr>
                <a:srgbClr val="D6492A"/>
              </a:buClr>
            </a:pPr>
            <a:r>
              <a:rPr lang="fr" b="0" i="0" u="none" baseline="0" dirty="0">
                <a:solidFill>
                  <a:srgbClr val="000000"/>
                </a:solidFill>
              </a:rPr>
              <a:t>Style </a:t>
            </a:r>
            <a:r>
              <a:rPr lang="fr" dirty="0">
                <a:solidFill>
                  <a:srgbClr val="000000"/>
                </a:solidFill>
              </a:rPr>
              <a:t>d'écriture différent</a:t>
            </a:r>
            <a:endParaRPr lang="fr" b="0" i="0" u="none" baseline="0" dirty="0">
              <a:solidFill>
                <a:srgbClr val="000000"/>
              </a:solidFill>
            </a:endParaRPr>
          </a:p>
          <a:p>
            <a:pPr lvl="1">
              <a:buClr>
                <a:srgbClr val="D6492A"/>
              </a:buClr>
            </a:pPr>
            <a:r>
              <a:rPr lang="fr" b="0" i="0" u="none" baseline="0" dirty="0">
                <a:solidFill>
                  <a:srgbClr val="000000"/>
                </a:solidFill>
              </a:rPr>
              <a:t>Structure </a:t>
            </a:r>
            <a:r>
              <a:rPr lang="fr" dirty="0">
                <a:solidFill>
                  <a:srgbClr val="000000"/>
                </a:solidFill>
              </a:rPr>
              <a:t>différente (</a:t>
            </a:r>
            <a:r>
              <a:rPr lang="fr-FR" b="0" i="0" u="none" baseline="0" dirty="0">
                <a:solidFill>
                  <a:srgbClr val="000000"/>
                </a:solidFill>
              </a:rPr>
              <a:t>on </a:t>
            </a:r>
            <a:r>
              <a:rPr lang="fr" b="0" i="0" u="none" baseline="0" dirty="0">
                <a:solidFill>
                  <a:srgbClr val="000000"/>
                </a:solidFill>
              </a:rPr>
              <a:t>commence par la fin)</a:t>
            </a:r>
          </a:p>
          <a:p>
            <a:pPr lvl="1" algn="l" rtl="0" eaLnBrk="1" hangingPunct="1">
              <a:buClr>
                <a:srgbClr val="D6492A"/>
              </a:buClr>
            </a:pPr>
            <a:r>
              <a:rPr lang="fr-FR" dirty="0">
                <a:solidFill>
                  <a:srgbClr val="000000"/>
                </a:solidFill>
              </a:rPr>
              <a:t>T</a:t>
            </a:r>
            <a:r>
              <a:rPr lang="fr-FR" b="0" i="0" u="none" baseline="0" dirty="0">
                <a:solidFill>
                  <a:srgbClr val="000000"/>
                </a:solidFill>
              </a:rPr>
              <a:t>exte </a:t>
            </a:r>
            <a:r>
              <a:rPr lang="fr" b="0" i="0" u="none" baseline="0" dirty="0">
                <a:solidFill>
                  <a:srgbClr val="000000"/>
                </a:solidFill>
              </a:rPr>
              <a:t>plus court</a:t>
            </a:r>
          </a:p>
          <a:p>
            <a:pPr lvl="1" algn="l" rtl="0" eaLnBrk="1" hangingPunct="1">
              <a:buClr>
                <a:srgbClr val="D6492A"/>
              </a:buClr>
            </a:pPr>
            <a:r>
              <a:rPr lang="fr" b="0" i="0" u="none" baseline="0" dirty="0">
                <a:solidFill>
                  <a:srgbClr val="000000"/>
                </a:solidFill>
              </a:rPr>
              <a:t>Accent sur l'interprétation, l'analyse et les actions proposées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rtl="0" eaLnBrk="1" hangingPunct="1"/>
            <a:r>
              <a:rPr lang="fr" sz="2400" b="1" i="0" u="none" baseline="0" dirty="0"/>
              <a:t>Les chercheurs viennent de la planète Mars et les responsables politiques de Vénus</a:t>
            </a:r>
          </a:p>
        </p:txBody>
      </p:sp>
      <p:sp>
        <p:nvSpPr>
          <p:cNvPr id="5123" name="Rectangle 3"/>
          <p:cNvSpPr>
            <a:spLocks noGrp="1" noChangeArrowheads="1"/>
          </p:cNvSpPr>
          <p:nvPr>
            <p:ph type="body" sz="quarter" idx="10"/>
          </p:nvPr>
        </p:nvSpPr>
        <p:spPr>
          <a:xfrm>
            <a:off x="911225" y="1600200"/>
            <a:ext cx="7696200" cy="4572000"/>
          </a:xfrm>
        </p:spPr>
        <p:txBody>
          <a:bodyPr/>
          <a:lstStyle/>
          <a:p>
            <a:pPr algn="l" rtl="0" eaLnBrk="1" hangingPunct="1"/>
            <a:r>
              <a:rPr lang="fr" sz="2400" b="0" i="0" u="none" baseline="0" dirty="0"/>
              <a:t>« Les chercheurs et les responsables politiques ne parlent pas le même langage professionnel, ... variables indépendantes / dépendantes / exogènes, biais de sélection, erreur, variance… etc. etc.</a:t>
            </a:r>
          </a:p>
          <a:p>
            <a:pPr algn="l" rtl="0" eaLnBrk="1" hangingPunct="1"/>
            <a:r>
              <a:rPr lang="fr" sz="2400" b="0" i="0" u="none" baseline="0" dirty="0"/>
              <a:t>Les organismes </a:t>
            </a:r>
            <a:r>
              <a:rPr lang="fr-FR" sz="2400" b="0" i="0" u="none" baseline="0" dirty="0"/>
              <a:t>"passerelles"</a:t>
            </a:r>
            <a:r>
              <a:rPr lang="fr" sz="2400" b="0" i="0" u="none" baseline="0" dirty="0"/>
              <a:t> (comme PRB) sont des intermédiaires, qui identifient des problématiques politiques importantes et les rendent accessibles pour les responsables et le grand public.</a:t>
            </a:r>
          </a:p>
        </p:txBody>
      </p:sp>
      <p:sp>
        <p:nvSpPr>
          <p:cNvPr id="5124" name="Text Box 4"/>
          <p:cNvSpPr txBox="1">
            <a:spLocks noChangeArrowheads="1"/>
          </p:cNvSpPr>
          <p:nvPr/>
        </p:nvSpPr>
        <p:spPr bwMode="auto">
          <a:xfrm>
            <a:off x="911225" y="5555004"/>
            <a:ext cx="7696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eaLnBrk="1" hangingPunct="1"/>
            <a:r>
              <a:rPr lang="fr" sz="1200" b="1" i="0" u="none" baseline="0" dirty="0"/>
              <a:t>Source : </a:t>
            </a:r>
            <a:r>
              <a:rPr lang="fr" sz="1200" b="0" i="0" u="none" baseline="0" dirty="0"/>
              <a:t>P. Feldman, P. Nadash, and M. Gursen, “Improving Communication Between Researchers and Policymakers in Long-Term Care, or Researchers Are From Mars; Policymakers Are From Venus,” </a:t>
            </a:r>
            <a:r>
              <a:rPr lang="fr" sz="1200" b="0" i="1" u="none" baseline="0" dirty="0"/>
              <a:t>The Gerontologist</a:t>
            </a:r>
            <a:r>
              <a:rPr lang="fr" sz="1200" b="0" i="0" u="none" baseline="0" dirty="0"/>
              <a:t> 41 (2001):312-321. </a:t>
            </a:r>
          </a:p>
        </p:txBody>
      </p:sp>
      <p:sp>
        <p:nvSpPr>
          <p:cNvPr id="5125" name="Text Box 5"/>
          <p:cNvSpPr txBox="1">
            <a:spLocks noChangeArrowheads="1"/>
          </p:cNvSpPr>
          <p:nvPr/>
        </p:nvSpPr>
        <p:spPr bwMode="auto">
          <a:xfrm>
            <a:off x="822325" y="6208713"/>
            <a:ext cx="38258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algn="l" rtl="0" eaLnBrk="1" hangingPunct="1"/>
            <a:endParaRPr lang="f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rtl="0" eaLnBrk="1" hangingPunct="1"/>
            <a:r>
              <a:rPr lang="fr" sz="3200" b="1" i="0" u="none" baseline="0" dirty="0"/>
              <a:t>Les informations mal traduites ne sont pas utilisées</a:t>
            </a:r>
          </a:p>
        </p:txBody>
      </p:sp>
      <p:sp>
        <p:nvSpPr>
          <p:cNvPr id="6147" name="Rectangle 3"/>
          <p:cNvSpPr>
            <a:spLocks noGrp="1" noChangeArrowheads="1"/>
          </p:cNvSpPr>
          <p:nvPr>
            <p:ph type="body" sz="quarter" idx="10"/>
          </p:nvPr>
        </p:nvSpPr>
        <p:spPr>
          <a:xfrm>
            <a:off x="685800" y="1905000"/>
            <a:ext cx="8305800" cy="4419600"/>
          </a:xfrm>
        </p:spPr>
        <p:txBody>
          <a:bodyPr/>
          <a:lstStyle/>
          <a:p>
            <a:pPr algn="l" rtl="0" eaLnBrk="1" hangingPunct="1">
              <a:lnSpc>
                <a:spcPct val="90000"/>
              </a:lnSpc>
              <a:spcBef>
                <a:spcPts val="600"/>
              </a:spcBef>
              <a:spcAft>
                <a:spcPts val="1000"/>
              </a:spcAft>
            </a:pPr>
            <a:r>
              <a:rPr lang="fr" sz="2400" b="0" i="0" u="none" baseline="0" dirty="0"/>
              <a:t>La traduction de la recherche est une compétence qui s'acquiert  </a:t>
            </a:r>
          </a:p>
          <a:p>
            <a:pPr algn="l" rtl="0" eaLnBrk="1" hangingPunct="1">
              <a:lnSpc>
                <a:spcPct val="90000"/>
              </a:lnSpc>
              <a:spcBef>
                <a:spcPts val="600"/>
              </a:spcBef>
              <a:spcAft>
                <a:spcPts val="1000"/>
              </a:spcAft>
            </a:pPr>
            <a:r>
              <a:rPr lang="fr" sz="2400" b="0" i="0" u="none" baseline="0" dirty="0"/>
              <a:t>Les </a:t>
            </a:r>
            <a:r>
              <a:rPr lang="fr-FR" sz="2400" b="0" i="0" u="none" baseline="0" dirty="0"/>
              <a:t>décideurs politiques</a:t>
            </a:r>
            <a:r>
              <a:rPr lang="fr" sz="2400" b="0" i="0" u="none" baseline="0" dirty="0"/>
              <a:t> ont une surcharge d'information </a:t>
            </a:r>
          </a:p>
          <a:p>
            <a:pPr algn="l" rtl="0" eaLnBrk="1" hangingPunct="1">
              <a:lnSpc>
                <a:spcPct val="90000"/>
              </a:lnSpc>
              <a:spcBef>
                <a:spcPts val="600"/>
              </a:spcBef>
              <a:spcAft>
                <a:spcPts val="1000"/>
              </a:spcAft>
            </a:pPr>
            <a:r>
              <a:rPr lang="fr" sz="2400" b="0" i="0" u="none" baseline="0" dirty="0"/>
              <a:t>Les décideurs politiques préfèrent des informations : </a:t>
            </a:r>
          </a:p>
          <a:p>
            <a:pPr lvl="1" algn="l" rtl="0" eaLnBrk="1" hangingPunct="1">
              <a:lnSpc>
                <a:spcPct val="90000"/>
              </a:lnSpc>
              <a:spcBef>
                <a:spcPts val="600"/>
              </a:spcBef>
              <a:spcAft>
                <a:spcPts val="1000"/>
              </a:spcAft>
              <a:buClr>
                <a:srgbClr val="D6492A"/>
              </a:buClr>
            </a:pPr>
            <a:r>
              <a:rPr lang="fr" b="0" i="0" u="none" baseline="0" dirty="0">
                <a:solidFill>
                  <a:srgbClr val="000000"/>
                </a:solidFill>
              </a:rPr>
              <a:t>courtes</a:t>
            </a:r>
          </a:p>
          <a:p>
            <a:pPr lvl="1" algn="l" rtl="0" eaLnBrk="1" hangingPunct="1">
              <a:lnSpc>
                <a:spcPct val="90000"/>
              </a:lnSpc>
              <a:spcBef>
                <a:spcPts val="600"/>
              </a:spcBef>
              <a:spcAft>
                <a:spcPts val="1000"/>
              </a:spcAft>
              <a:buClr>
                <a:srgbClr val="D6492A"/>
              </a:buClr>
            </a:pPr>
            <a:r>
              <a:rPr lang="fr-FR" b="0" i="0" u="none" baseline="0" dirty="0">
                <a:solidFill>
                  <a:srgbClr val="000000"/>
                </a:solidFill>
              </a:rPr>
              <a:t>axées </a:t>
            </a:r>
            <a:r>
              <a:rPr lang="fr" b="0" i="0" u="none" baseline="0" dirty="0">
                <a:solidFill>
                  <a:srgbClr val="000000"/>
                </a:solidFill>
              </a:rPr>
              <a:t>sur les points principaux</a:t>
            </a:r>
          </a:p>
          <a:p>
            <a:pPr lvl="1">
              <a:lnSpc>
                <a:spcPct val="90000"/>
              </a:lnSpc>
              <a:spcBef>
                <a:spcPts val="600"/>
              </a:spcBef>
              <a:spcAft>
                <a:spcPts val="1000"/>
              </a:spcAft>
              <a:buClr>
                <a:srgbClr val="D6492A"/>
              </a:buClr>
            </a:pPr>
            <a:r>
              <a:rPr lang="fr-FR" b="0" i="0" u="none" baseline="0" dirty="0">
                <a:solidFill>
                  <a:srgbClr val="000000"/>
                </a:solidFill>
              </a:rPr>
              <a:t>avec </a:t>
            </a:r>
            <a:r>
              <a:rPr lang="fr" b="0" i="0" u="none" baseline="0" dirty="0">
                <a:solidFill>
                  <a:srgbClr val="000000"/>
                </a:solidFill>
              </a:rPr>
              <a:t>des implications </a:t>
            </a:r>
            <a:r>
              <a:rPr lang="fr-FR" b="0" i="0" u="none" baseline="0" dirty="0">
                <a:solidFill>
                  <a:srgbClr val="000000"/>
                </a:solidFill>
              </a:rPr>
              <a:t>explicites</a:t>
            </a:r>
            <a:r>
              <a:rPr lang="fr" b="0" i="0" u="none" baseline="0" dirty="0">
                <a:solidFill>
                  <a:srgbClr val="000000"/>
                </a:solidFill>
              </a:rPr>
              <a:t> </a:t>
            </a:r>
            <a:r>
              <a:rPr lang="fr-FR" b="0" i="0" u="none" baseline="0" dirty="0">
                <a:solidFill>
                  <a:srgbClr val="000000"/>
                </a:solidFill>
              </a:rPr>
              <a:t>sur les</a:t>
            </a:r>
            <a:r>
              <a:rPr lang="fr" b="0" i="0" u="none" baseline="0" dirty="0">
                <a:solidFill>
                  <a:srgbClr val="000000"/>
                </a:solidFill>
              </a:rPr>
              <a:t> résultats </a:t>
            </a:r>
          </a:p>
          <a:p>
            <a:pPr lvl="1" algn="l" rtl="0" eaLnBrk="1" hangingPunct="1">
              <a:lnSpc>
                <a:spcPct val="90000"/>
              </a:lnSpc>
              <a:spcBef>
                <a:spcPts val="600"/>
              </a:spcBef>
              <a:spcAft>
                <a:spcPts val="1000"/>
              </a:spcAft>
              <a:buClr>
                <a:srgbClr val="D6492A"/>
              </a:buClr>
            </a:pPr>
            <a:r>
              <a:rPr lang="fr-FR" b="0" i="0" u="none" baseline="0" dirty="0">
                <a:solidFill>
                  <a:srgbClr val="000000"/>
                </a:solidFill>
              </a:rPr>
              <a:t>proposant</a:t>
            </a:r>
            <a:r>
              <a:rPr lang="fr" b="0" i="0" u="none" baseline="0" dirty="0">
                <a:solidFill>
                  <a:srgbClr val="000000"/>
                </a:solidFill>
              </a:rPr>
              <a:t>  des recommandations claires sur la manière de procéder</a:t>
            </a:r>
            <a:endParaRPr lang="fr" sz="2000" b="0" i="0" u="none" baseline="0" dirty="0">
              <a:solidFill>
                <a:srgbClr val="0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l" rtl="0" eaLnBrk="1" hangingPunct="1"/>
            <a:r>
              <a:rPr lang="fr" b="1" i="0" u="none" baseline="0"/>
              <a:t>Planification</a:t>
            </a:r>
          </a:p>
        </p:txBody>
      </p:sp>
      <p:sp>
        <p:nvSpPr>
          <p:cNvPr id="4099" name="Rectangle 3"/>
          <p:cNvSpPr>
            <a:spLocks noGrp="1" noChangeArrowheads="1"/>
          </p:cNvSpPr>
          <p:nvPr>
            <p:ph type="body" sz="quarter" idx="10"/>
          </p:nvPr>
        </p:nvSpPr>
        <p:spPr>
          <a:xfrm>
            <a:off x="381001" y="1447800"/>
            <a:ext cx="8458200" cy="4724400"/>
          </a:xfrm>
        </p:spPr>
        <p:txBody>
          <a:bodyPr/>
          <a:lstStyle/>
          <a:p>
            <a:pPr algn="l" rtl="0" eaLnBrk="1" hangingPunct="1">
              <a:lnSpc>
                <a:spcPct val="80000"/>
              </a:lnSpc>
              <a:spcBef>
                <a:spcPts val="600"/>
              </a:spcBef>
              <a:spcAft>
                <a:spcPts val="600"/>
              </a:spcAft>
              <a:buFont typeface="Wingdings" pitchFamily="2" charset="2"/>
              <a:buNone/>
              <a:defRPr/>
            </a:pPr>
            <a:r>
              <a:rPr lang="fr" b="0" i="0" u="none" baseline="0" dirty="0"/>
              <a:t>Suivez ces étapes avant d'écrire :</a:t>
            </a:r>
          </a:p>
          <a:p>
            <a:pPr marL="514350" indent="-514350" algn="l" rtl="0" eaLnBrk="1" hangingPunct="1">
              <a:lnSpc>
                <a:spcPct val="80000"/>
              </a:lnSpc>
              <a:spcBef>
                <a:spcPts val="600"/>
              </a:spcBef>
              <a:spcAft>
                <a:spcPts val="600"/>
              </a:spcAft>
              <a:buFont typeface="+mj-lt"/>
              <a:buAutoNum type="arabicPeriod"/>
              <a:defRPr/>
            </a:pPr>
            <a:r>
              <a:rPr lang="fr" b="0" i="0" u="none" baseline="0" dirty="0"/>
              <a:t>Identifiez votre (vos) public(s) </a:t>
            </a:r>
          </a:p>
          <a:p>
            <a:pPr marL="514350" indent="-514350">
              <a:lnSpc>
                <a:spcPct val="80000"/>
              </a:lnSpc>
              <a:spcBef>
                <a:spcPts val="600"/>
              </a:spcBef>
              <a:spcAft>
                <a:spcPts val="600"/>
              </a:spcAft>
              <a:buFont typeface="+mj-lt"/>
              <a:buAutoNum type="arabicPeriod"/>
              <a:defRPr/>
            </a:pPr>
            <a:r>
              <a:rPr lang="fr" b="0" i="0" u="none" baseline="0" dirty="0"/>
              <a:t>Sélectionnez votre </a:t>
            </a:r>
            <a:r>
              <a:rPr lang="fr" dirty="0"/>
              <a:t>but politique</a:t>
            </a:r>
            <a:r>
              <a:rPr lang="fr" b="0" i="0" u="none" baseline="0" dirty="0"/>
              <a:t> : Que souhaitez-vous que votre public connaisse et fasse ?</a:t>
            </a:r>
          </a:p>
          <a:p>
            <a:pPr marL="514350" indent="-514350" algn="l" rtl="0" eaLnBrk="1" hangingPunct="1">
              <a:lnSpc>
                <a:spcPct val="80000"/>
              </a:lnSpc>
              <a:spcBef>
                <a:spcPts val="600"/>
              </a:spcBef>
              <a:spcAft>
                <a:spcPts val="600"/>
              </a:spcAft>
              <a:buFont typeface="+mj-lt"/>
              <a:buAutoNum type="arabicPeriod"/>
              <a:defRPr/>
            </a:pPr>
            <a:r>
              <a:rPr lang="fr" b="0" i="0" u="none" baseline="0" dirty="0"/>
              <a:t>Identifiez 2-3 principaux messages</a:t>
            </a:r>
          </a:p>
          <a:p>
            <a:pPr marL="0" indent="0" algn="l" rtl="0" eaLnBrk="1" hangingPunct="1">
              <a:lnSpc>
                <a:spcPct val="80000"/>
              </a:lnSpc>
              <a:spcBef>
                <a:spcPts val="600"/>
              </a:spcBef>
              <a:spcAft>
                <a:spcPts val="600"/>
              </a:spcAft>
              <a:buNone/>
              <a:defRPr/>
            </a:pPr>
            <a:endParaRPr lang="fr" dirty="0"/>
          </a:p>
          <a:p>
            <a:pPr algn="l" rtl="0" eaLnBrk="1" hangingPunct="1">
              <a:lnSpc>
                <a:spcPct val="80000"/>
              </a:lnSpc>
              <a:spcBef>
                <a:spcPts val="600"/>
              </a:spcBef>
              <a:spcAft>
                <a:spcPts val="600"/>
              </a:spcAft>
              <a:defRPr/>
            </a:pPr>
            <a:r>
              <a:rPr lang="fr" b="0" i="0" u="none" baseline="0" dirty="0"/>
              <a:t>Sélectionnez uniquement les informations nécessaires pour faire passer ces messages</a:t>
            </a:r>
          </a:p>
          <a:p>
            <a:pPr algn="l" rtl="0" eaLnBrk="1" hangingPunct="1">
              <a:lnSpc>
                <a:spcPct val="80000"/>
              </a:lnSpc>
              <a:spcBef>
                <a:spcPts val="600"/>
              </a:spcBef>
              <a:spcAft>
                <a:spcPts val="600"/>
              </a:spcAft>
              <a:defRPr/>
            </a:pPr>
            <a:r>
              <a:rPr lang="fr-FR" dirty="0"/>
              <a:t>R</a:t>
            </a:r>
            <a:r>
              <a:rPr lang="fr" b="0" i="0" u="none" baseline="0" dirty="0"/>
              <a:t>é</a:t>
            </a:r>
            <a:r>
              <a:rPr lang="fr-FR" b="0" i="0" u="none" baseline="0" dirty="0" err="1"/>
              <a:t>digez</a:t>
            </a:r>
            <a:r>
              <a:rPr lang="fr-FR" b="0" i="0" u="none" baseline="0" dirty="0"/>
              <a:t> </a:t>
            </a:r>
            <a:r>
              <a:rPr lang="fr" b="0" i="0" u="none" baseline="0" dirty="0"/>
              <a:t>un plan qui exprime vos messages le plus efficacement possible</a:t>
            </a:r>
            <a:endParaRPr lang="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algn="l" rtl="0" eaLnBrk="1" hangingPunct="1"/>
            <a:r>
              <a:rPr lang="fr" b="1" i="0" u="none" baseline="0"/>
              <a:t>Style</a:t>
            </a:r>
            <a:endParaRPr lang="fr"/>
          </a:p>
        </p:txBody>
      </p:sp>
      <p:sp>
        <p:nvSpPr>
          <p:cNvPr id="9219" name="Rectangle 3"/>
          <p:cNvSpPr>
            <a:spLocks noGrp="1" noChangeArrowheads="1"/>
          </p:cNvSpPr>
          <p:nvPr>
            <p:ph type="body" sz="quarter" idx="10"/>
          </p:nvPr>
        </p:nvSpPr>
        <p:spPr/>
        <p:txBody>
          <a:bodyPr/>
          <a:lstStyle/>
          <a:p>
            <a:pPr algn="l" rtl="0" eaLnBrk="1" hangingPunct="1">
              <a:lnSpc>
                <a:spcPct val="80000"/>
              </a:lnSpc>
              <a:spcAft>
                <a:spcPts val="1800"/>
              </a:spcAft>
            </a:pPr>
            <a:r>
              <a:rPr lang="fr" sz="2800" b="0" i="0" u="none" baseline="0" dirty="0"/>
              <a:t>Utilisez un langage non technique</a:t>
            </a:r>
          </a:p>
          <a:p>
            <a:pPr algn="l" rtl="0" eaLnBrk="1" hangingPunct="1">
              <a:lnSpc>
                <a:spcPct val="80000"/>
              </a:lnSpc>
              <a:spcAft>
                <a:spcPts val="1800"/>
              </a:spcAft>
            </a:pPr>
            <a:r>
              <a:rPr lang="fr" sz="2800" b="0" i="0" u="none" baseline="0" dirty="0"/>
              <a:t>Écrivez dans un style conversationnel, comme dans un article de journal</a:t>
            </a:r>
          </a:p>
          <a:p>
            <a:pPr algn="l" rtl="0" eaLnBrk="1" hangingPunct="1">
              <a:lnSpc>
                <a:spcPct val="80000"/>
              </a:lnSpc>
              <a:spcAft>
                <a:spcPts val="1800"/>
              </a:spcAft>
            </a:pPr>
            <a:r>
              <a:rPr lang="fr" sz="2800" b="0" i="0" u="none" baseline="0" dirty="0"/>
              <a:t>Utilisez des sous-titres pour découper les informations </a:t>
            </a:r>
          </a:p>
          <a:p>
            <a:pPr algn="l" rtl="0" eaLnBrk="1" hangingPunct="1">
              <a:lnSpc>
                <a:spcPct val="80000"/>
              </a:lnSpc>
              <a:spcAft>
                <a:spcPts val="1800"/>
              </a:spcAft>
            </a:pPr>
            <a:r>
              <a:rPr lang="fr" sz="2800" b="0" i="0" u="none" baseline="0" dirty="0"/>
              <a:t>Épelez les acronymes et définissez les termes</a:t>
            </a:r>
          </a:p>
          <a:p>
            <a:pPr algn="l" rtl="0" eaLnBrk="1" hangingPunct="1">
              <a:lnSpc>
                <a:spcPct val="80000"/>
              </a:lnSpc>
              <a:spcAft>
                <a:spcPts val="1800"/>
              </a:spcAft>
            </a:pPr>
            <a:r>
              <a:rPr lang="fr" sz="2800" b="0" i="0" u="none" baseline="0" dirty="0"/>
              <a:t>Insérez les citations en notes finales numérotées </a:t>
            </a:r>
            <a:endParaRPr lang="fr"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algn="l" rtl="0" eaLnBrk="1" hangingPunct="1"/>
            <a:r>
              <a:rPr lang="fr" b="1" i="0" u="none" baseline="0"/>
              <a:t>Titres et sous-titres</a:t>
            </a:r>
            <a:endParaRPr lang="fr" dirty="0"/>
          </a:p>
        </p:txBody>
      </p:sp>
      <p:sp>
        <p:nvSpPr>
          <p:cNvPr id="15363" name="Rectangle 3"/>
          <p:cNvSpPr>
            <a:spLocks noGrp="1" noChangeArrowheads="1"/>
          </p:cNvSpPr>
          <p:nvPr>
            <p:ph type="body" sz="quarter" idx="10"/>
          </p:nvPr>
        </p:nvSpPr>
        <p:spPr/>
        <p:txBody>
          <a:bodyPr/>
          <a:lstStyle/>
          <a:p>
            <a:pPr algn="l" rtl="0" eaLnBrk="1" hangingPunct="1"/>
            <a:r>
              <a:rPr lang="fr" b="0" i="0" u="none" baseline="0" dirty="0"/>
              <a:t>Renommez les sections de votre plan pour éviter d'utiliser des titres </a:t>
            </a:r>
            <a:r>
              <a:rPr lang="fr-FR" b="0" i="0" u="none" baseline="0" dirty="0"/>
              <a:t>ternes</a:t>
            </a:r>
            <a:r>
              <a:rPr lang="fr" b="0" i="0" u="none" baseline="0" dirty="0"/>
              <a:t> et </a:t>
            </a:r>
            <a:r>
              <a:rPr lang="fr-FR" b="0" i="0" u="none" baseline="0" dirty="0"/>
              <a:t>peu</a:t>
            </a:r>
            <a:r>
              <a:rPr lang="fr" b="0" i="0" u="none" baseline="0" dirty="0"/>
              <a:t> </a:t>
            </a:r>
            <a:r>
              <a:rPr lang="fr-FR" b="0" i="0" u="none" baseline="0" dirty="0"/>
              <a:t>engageants</a:t>
            </a:r>
            <a:r>
              <a:rPr lang="fr" b="0" i="0" u="none" baseline="0" dirty="0"/>
              <a:t>, tels que « Contexte » et « Résultats » </a:t>
            </a:r>
          </a:p>
          <a:p>
            <a:pPr algn="l" rtl="0" eaLnBrk="1" hangingPunct="1"/>
            <a:endParaRPr lang="fr" dirty="0"/>
          </a:p>
          <a:p>
            <a:pPr algn="l" rtl="0" eaLnBrk="1" hangingPunct="1"/>
            <a:r>
              <a:rPr lang="fr" b="0" i="0" u="none" baseline="0" dirty="0"/>
              <a:t>Les phrases descriptives donnent un aperçu de l'information et incitent le lecteur à poursuivre</a:t>
            </a:r>
            <a:endParaRPr lang="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rtl="0" eaLnBrk="1" hangingPunct="1"/>
            <a:r>
              <a:rPr lang="fr" b="1" i="0" u="none" baseline="0" dirty="0"/>
              <a:t>Données et graphiques</a:t>
            </a:r>
          </a:p>
        </p:txBody>
      </p:sp>
      <p:sp>
        <p:nvSpPr>
          <p:cNvPr id="10243" name="Rectangle 3"/>
          <p:cNvSpPr>
            <a:spLocks noGrp="1" noChangeArrowheads="1"/>
          </p:cNvSpPr>
          <p:nvPr>
            <p:ph type="body" sz="quarter" idx="10"/>
          </p:nvPr>
        </p:nvSpPr>
        <p:spPr>
          <a:xfrm>
            <a:off x="609600" y="1371600"/>
            <a:ext cx="8305800" cy="4800600"/>
          </a:xfrm>
        </p:spPr>
        <p:txBody>
          <a:bodyPr/>
          <a:lstStyle/>
          <a:p>
            <a:pPr algn="l" rtl="0" eaLnBrk="1" hangingPunct="1">
              <a:lnSpc>
                <a:spcPct val="90000"/>
              </a:lnSpc>
              <a:spcAft>
                <a:spcPts val="1200"/>
              </a:spcAft>
            </a:pPr>
            <a:r>
              <a:rPr lang="fr" sz="2400" b="0" i="0" u="none" baseline="0" dirty="0"/>
              <a:t>Les graphiques sont préférables aux tableaux sur le plan visuel</a:t>
            </a:r>
          </a:p>
          <a:p>
            <a:pPr lvl="1" algn="l" rtl="0" eaLnBrk="1" hangingPunct="1">
              <a:lnSpc>
                <a:spcPct val="90000"/>
              </a:lnSpc>
              <a:spcAft>
                <a:spcPts val="1200"/>
              </a:spcAft>
              <a:buClr>
                <a:srgbClr val="D6492A"/>
              </a:buClr>
            </a:pPr>
            <a:r>
              <a:rPr lang="fr" b="0" i="0" u="none" baseline="0" dirty="0">
                <a:solidFill>
                  <a:srgbClr val="000000"/>
                </a:solidFill>
              </a:rPr>
              <a:t>Pas plus de 8-10 points de données </a:t>
            </a:r>
          </a:p>
          <a:p>
            <a:pPr lvl="1" algn="l" rtl="0" eaLnBrk="1" hangingPunct="1">
              <a:lnSpc>
                <a:spcPct val="90000"/>
              </a:lnSpc>
              <a:spcAft>
                <a:spcPts val="1200"/>
              </a:spcAft>
              <a:buClr>
                <a:srgbClr val="D6492A"/>
              </a:buClr>
            </a:pPr>
            <a:r>
              <a:rPr lang="fr" b="0" i="0" u="none" baseline="0" dirty="0">
                <a:solidFill>
                  <a:srgbClr val="000000"/>
                </a:solidFill>
              </a:rPr>
              <a:t>Certains graphiques sont efficaces avec seulement 2-4 points de données</a:t>
            </a:r>
          </a:p>
          <a:p>
            <a:pPr lvl="1">
              <a:lnSpc>
                <a:spcPct val="90000"/>
              </a:lnSpc>
              <a:spcAft>
                <a:spcPts val="1200"/>
              </a:spcAft>
              <a:buClr>
                <a:srgbClr val="D6492A"/>
              </a:buClr>
            </a:pPr>
            <a:r>
              <a:rPr lang="fr" b="0" i="0" u="none" baseline="0" dirty="0">
                <a:solidFill>
                  <a:srgbClr val="000000"/>
                </a:solidFill>
              </a:rPr>
              <a:t>Les graphiques à barr</a:t>
            </a:r>
            <a:r>
              <a:rPr lang="fr-FR" b="0" i="0" u="none" baseline="0" dirty="0">
                <a:solidFill>
                  <a:srgbClr val="000000"/>
                </a:solidFill>
              </a:rPr>
              <a:t>e</a:t>
            </a:r>
            <a:r>
              <a:rPr lang="fr" b="0" i="0" u="none" baseline="0" dirty="0">
                <a:solidFill>
                  <a:srgbClr val="000000"/>
                </a:solidFill>
              </a:rPr>
              <a:t>s doivent uniquement être bidimensionnels </a:t>
            </a:r>
            <a:r>
              <a:rPr lang="fr" dirty="0">
                <a:solidFill>
                  <a:srgbClr val="000000"/>
                </a:solidFill>
              </a:rPr>
              <a:t>! </a:t>
            </a:r>
            <a:endParaRPr lang="fr" b="0" i="0" u="none" baseline="0" dirty="0">
              <a:solidFill>
                <a:srgbClr val="000000"/>
              </a:solidFill>
            </a:endParaRPr>
          </a:p>
          <a:p>
            <a:pPr algn="l" rtl="0" eaLnBrk="1" hangingPunct="1">
              <a:lnSpc>
                <a:spcPct val="90000"/>
              </a:lnSpc>
              <a:spcAft>
                <a:spcPts val="1200"/>
              </a:spcAft>
            </a:pPr>
            <a:r>
              <a:rPr lang="fr" sz="2400" b="0" i="0" u="none" baseline="0" dirty="0"/>
              <a:t>Les titres doivent être </a:t>
            </a:r>
            <a:r>
              <a:rPr lang="fr-FR" sz="2400" b="0" i="0" u="none" baseline="0" dirty="0"/>
              <a:t>non-</a:t>
            </a:r>
            <a:r>
              <a:rPr lang="fr" sz="2400" b="0" i="0" u="none" baseline="0" dirty="0"/>
              <a:t>techniques et transmettre les résultats clés </a:t>
            </a:r>
          </a:p>
          <a:p>
            <a:pPr algn="l" rtl="0" eaLnBrk="1" hangingPunct="1">
              <a:lnSpc>
                <a:spcPct val="90000"/>
              </a:lnSpc>
              <a:spcAft>
                <a:spcPts val="1200"/>
              </a:spcAft>
            </a:pPr>
            <a:r>
              <a:rPr lang="fr" sz="2400" b="0" i="0" u="none" baseline="0" dirty="0"/>
              <a:t>Toujours inclure une légende décrivant le graphique</a:t>
            </a:r>
            <a:endParaRPr lang="fr"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rtl="0" eaLnBrk="1" hangingPunct="1"/>
            <a:r>
              <a:rPr lang="fr" b="1" i="0" u="none" baseline="0" dirty="0"/>
              <a:t>Utilisation des données</a:t>
            </a:r>
            <a:endParaRPr lang="fr" dirty="0"/>
          </a:p>
        </p:txBody>
      </p:sp>
      <p:sp>
        <p:nvSpPr>
          <p:cNvPr id="12291" name="Rectangle 3"/>
          <p:cNvSpPr>
            <a:spLocks noGrp="1" noChangeArrowheads="1"/>
          </p:cNvSpPr>
          <p:nvPr>
            <p:ph type="body" sz="quarter" idx="10"/>
          </p:nvPr>
        </p:nvSpPr>
        <p:spPr>
          <a:xfrm>
            <a:off x="685800" y="1524000"/>
            <a:ext cx="8458200" cy="4572000"/>
          </a:xfrm>
        </p:spPr>
        <p:txBody>
          <a:bodyPr/>
          <a:lstStyle/>
          <a:p>
            <a:pPr rtl="0" eaLnBrk="1" hangingPunct="1"/>
            <a:r>
              <a:rPr lang="fr" b="0" i="0" u="none" baseline="0" dirty="0"/>
              <a:t>N'utilisez jamais de coefficients de régression !!! </a:t>
            </a:r>
          </a:p>
          <a:p>
            <a:pPr rtl="0" eaLnBrk="1" hangingPunct="1"/>
            <a:r>
              <a:rPr lang="fr" b="0" i="0" u="none" baseline="0" dirty="0"/>
              <a:t>Convertissez les rapports </a:t>
            </a:r>
            <a:r>
              <a:rPr lang="fr-FR" b="0" i="0" u="none" baseline="0" dirty="0"/>
              <a:t>de cotes </a:t>
            </a:r>
            <a:r>
              <a:rPr lang="fr" b="0" i="0" u="none" baseline="0" dirty="0"/>
              <a:t>en </a:t>
            </a:r>
            <a:r>
              <a:rPr lang="fr-FR" b="0" i="0" u="none" baseline="0" dirty="0"/>
              <a:t>nombres</a:t>
            </a:r>
            <a:r>
              <a:rPr lang="fr" b="0" i="0" u="none" baseline="0" dirty="0"/>
              <a:t> entiers ou en pourcentages.</a:t>
            </a:r>
          </a:p>
          <a:p>
            <a:pPr rtl="0" eaLnBrk="1" hangingPunct="1"/>
            <a:r>
              <a:rPr lang="fr" b="0" i="0" u="none" baseline="0" dirty="0"/>
              <a:t>Étiquetez clairement les axes x et y </a:t>
            </a:r>
          </a:p>
          <a:p>
            <a:pPr rtl="0" eaLnBrk="1" hangingPunct="1"/>
            <a:r>
              <a:rPr lang="fr" b="0" i="0" u="none" baseline="0" dirty="0"/>
              <a:t>Sélectionnez les données nécessaires </a:t>
            </a:r>
          </a:p>
          <a:p>
            <a:pPr rtl="0" eaLnBrk="1" hangingPunct="1"/>
            <a:r>
              <a:rPr lang="fr" b="0" i="0" u="none" baseline="0" dirty="0"/>
              <a:t>Arrondissez les chiffres au lieu d'utiliser des décimales</a:t>
            </a:r>
          </a:p>
          <a:p>
            <a:pPr rtl="0" eaLnBrk="1" hangingPunct="1"/>
            <a:r>
              <a:rPr lang="fr" b="0" i="0" u="none" baseline="0" dirty="0"/>
              <a:t>Si vous avez des résultats qualitatifs, insérez des citations</a:t>
            </a:r>
            <a:endParaRPr lang="fr" dirty="0"/>
          </a:p>
        </p:txBody>
      </p:sp>
    </p:spTree>
  </p:cSld>
  <p:clrMapOvr>
    <a:masterClrMapping/>
  </p:clrMapOvr>
</p:sld>
</file>

<file path=ppt/theme/theme1.xml><?xml version="1.0" encoding="utf-8"?>
<a:theme xmlns:a="http://schemas.openxmlformats.org/drawingml/2006/main" name="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B Powerpoint Template-Jan2016.potx" id="{528D6FA2-2F9C-4CEF-B67A-28624A4A9F34}" vid="{945E555C-1F66-4FA7-A3D1-CF2D931008E8}"/>
    </a:ext>
  </a:extLst>
</a:theme>
</file>

<file path=ppt/theme/theme2.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2.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3.xml><?xml version="1.0" encoding="utf-8"?>
<a:themeOverride xmlns:a="http://schemas.openxmlformats.org/drawingml/2006/main">
  <a:clrScheme name="Custom 3">
    <a:dk1>
      <a:srgbClr val="000000"/>
    </a:dk1>
    <a:lt1>
      <a:srgbClr val="EAEAEA"/>
    </a:lt1>
    <a:dk2>
      <a:srgbClr val="AF2F21"/>
    </a:dk2>
    <a:lt2>
      <a:srgbClr val="EAEAEA"/>
    </a:lt2>
    <a:accent1>
      <a:srgbClr val="FFFFFF"/>
    </a:accent1>
    <a:accent2>
      <a:srgbClr val="DDDDDD"/>
    </a:accent2>
    <a:accent3>
      <a:srgbClr val="F3F3F3"/>
    </a:accent3>
    <a:accent4>
      <a:srgbClr val="000000"/>
    </a:accent4>
    <a:accent5>
      <a:srgbClr val="FFFFFF"/>
    </a:accent5>
    <a:accent6>
      <a:srgbClr val="C8C8C8"/>
    </a:accent6>
    <a:hlink>
      <a:srgbClr val="AF2F21"/>
    </a:hlink>
    <a:folHlink>
      <a:srgbClr val="714831"/>
    </a:folHlink>
  </a:clrScheme>
</a:themeOverride>
</file>

<file path=docProps/app.xml><?xml version="1.0" encoding="utf-8"?>
<Properties xmlns="http://schemas.openxmlformats.org/officeDocument/2006/extended-properties" xmlns:vt="http://schemas.openxmlformats.org/officeDocument/2006/docPropsVTypes">
  <Template/>
  <TotalTime>3312</TotalTime>
  <Words>2586</Words>
  <Application>Microsoft Office PowerPoint</Application>
  <PresentationFormat>On-screen Show (4:3)</PresentationFormat>
  <Paragraphs>186</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Arial Black</vt:lpstr>
      <vt:lpstr>Wingdings</vt:lpstr>
      <vt:lpstr>1_Bold Stripes</vt:lpstr>
      <vt:lpstr>Principes de rédaction pour les politiques</vt:lpstr>
      <vt:lpstr>Oubliez tout ce que vous avez appris sur l'écriture à l'université !</vt:lpstr>
      <vt:lpstr>Les chercheurs viennent de la planète Mars et les responsables politiques de Vénus</vt:lpstr>
      <vt:lpstr>Les informations mal traduites ne sont pas utilisées</vt:lpstr>
      <vt:lpstr>Planification</vt:lpstr>
      <vt:lpstr>Style</vt:lpstr>
      <vt:lpstr>Titres et sous-titres</vt:lpstr>
      <vt:lpstr>Données et graphiques</vt:lpstr>
      <vt:lpstr>Utilisation des données</vt:lpstr>
      <vt:lpstr>Faites relire votre texte</vt:lpstr>
      <vt:lpstr>Allez sur leur planète!</vt:lpstr>
      <vt:lpstr>En savoir plus</vt:lpstr>
    </vt:vector>
  </TitlesOfParts>
  <Company>Paul Geary 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Geary User</dc:creator>
  <cp:lastModifiedBy>Cathryn Streifel</cp:lastModifiedBy>
  <cp:revision>159</cp:revision>
  <dcterms:created xsi:type="dcterms:W3CDTF">2011-03-01T20:01:46Z</dcterms:created>
  <dcterms:modified xsi:type="dcterms:W3CDTF">2020-09-27T21:57:23Z</dcterms:modified>
</cp:coreProperties>
</file>