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 id="2147484289" r:id="rId2"/>
  </p:sldMasterIdLst>
  <p:notesMasterIdLst>
    <p:notesMasterId r:id="rId21"/>
  </p:notesMasterIdLst>
  <p:handoutMasterIdLst>
    <p:handoutMasterId r:id="rId22"/>
  </p:handoutMasterIdLst>
  <p:sldIdLst>
    <p:sldId id="263" r:id="rId3"/>
    <p:sldId id="294" r:id="rId4"/>
    <p:sldId id="293" r:id="rId5"/>
    <p:sldId id="313" r:id="rId6"/>
    <p:sldId id="299" r:id="rId7"/>
    <p:sldId id="295" r:id="rId8"/>
    <p:sldId id="289" r:id="rId9"/>
    <p:sldId id="282" r:id="rId10"/>
    <p:sldId id="292" r:id="rId11"/>
    <p:sldId id="291" r:id="rId12"/>
    <p:sldId id="284" r:id="rId13"/>
    <p:sldId id="285" r:id="rId14"/>
    <p:sldId id="290" r:id="rId15"/>
    <p:sldId id="301" r:id="rId16"/>
    <p:sldId id="306" r:id="rId17"/>
    <p:sldId id="308" r:id="rId18"/>
    <p:sldId id="312" r:id="rId19"/>
    <p:sldId id="279" r:id="rId20"/>
  </p:sldIdLst>
  <p:sldSz cx="9144000" cy="6858000" type="screen4x3"/>
  <p:notesSz cx="6881813" cy="9296400"/>
  <p:custDataLst>
    <p:tags r:id="rId2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9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000000"/>
    <a:srgbClr val="7AAD42"/>
    <a:srgbClr val="A2A2A2"/>
    <a:srgbClr val="008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80"/>
    <p:restoredTop sz="62418" autoAdjust="0"/>
  </p:normalViewPr>
  <p:slideViewPr>
    <p:cSldViewPr>
      <p:cViewPr varScale="1">
        <p:scale>
          <a:sx n="98" d="100"/>
          <a:sy n="98" d="100"/>
        </p:scale>
        <p:origin x="4352" y="192"/>
      </p:cViewPr>
      <p:guideLst>
        <p:guide orient="horz" pos="960"/>
        <p:guide pos="2880"/>
      </p:guideLst>
    </p:cSldViewPr>
  </p:slideViewPr>
  <p:outlineViewPr>
    <p:cViewPr>
      <p:scale>
        <a:sx n="33" d="100"/>
        <a:sy n="33" d="100"/>
      </p:scale>
      <p:origin x="0" y="-138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20" d="100"/>
          <a:sy n="120" d="100"/>
        </p:scale>
        <p:origin x="5096" y="19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tags" Target="tags/tag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extLst>
          </p:cNvPr>
          <p:cNvSpPr>
            <a:spLocks noGrp="1" noChangeArrowheads="1"/>
          </p:cNvSpPr>
          <p:nvPr>
            <p:ph type="hdr" sz="quarter"/>
          </p:nvPr>
        </p:nvSpPr>
        <p:spPr bwMode="auto">
          <a:xfrm>
            <a:off x="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a:extLst>
              <a:ext uri="{FF2B5EF4-FFF2-40B4-BE49-F238E27FC236}"/>
            </a:extLst>
          </p:cNvPr>
          <p:cNvSpPr>
            <a:spLocks noGrp="1" noChangeArrowheads="1"/>
          </p:cNvSpPr>
          <p:nvPr>
            <p:ph type="dt" sz="quarter" idx="1"/>
          </p:nvPr>
        </p:nvSpPr>
        <p:spPr bwMode="auto">
          <a:xfrm>
            <a:off x="389890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a:extLst>
              <a:ext uri="{FF2B5EF4-FFF2-40B4-BE49-F238E27FC236}"/>
            </a:extLst>
          </p:cNvPr>
          <p:cNvSpPr>
            <a:spLocks noGrp="1" noChangeArrowheads="1"/>
          </p:cNvSpPr>
          <p:nvPr>
            <p:ph type="ftr" sz="quarter" idx="2"/>
          </p:nvPr>
        </p:nvSpPr>
        <p:spPr bwMode="auto">
          <a:xfrm>
            <a:off x="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a:extLst>
              <a:ext uri="{FF2B5EF4-FFF2-40B4-BE49-F238E27FC236}"/>
            </a:extLst>
          </p:cNvPr>
          <p:cNvSpPr>
            <a:spLocks noGrp="1" noChangeArrowheads="1"/>
          </p:cNvSpPr>
          <p:nvPr>
            <p:ph type="sldNum" sz="quarter" idx="3"/>
          </p:nvPr>
        </p:nvSpPr>
        <p:spPr bwMode="auto">
          <a:xfrm>
            <a:off x="389890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atin typeface="Arial" panose="020B0604020202020204" pitchFamily="34" charset="0"/>
                <a:ea typeface="ＭＳ Ｐゴシック" panose="020B0600070205080204" pitchFamily="34" charset="-128"/>
              </a:defRPr>
            </a:lvl1pPr>
          </a:lstStyle>
          <a:p>
            <a:pPr>
              <a:defRPr/>
            </a:pPr>
            <a:fld id="{93D85C51-9047-47C6-8DC7-32DC4C508719}" type="slidenum">
              <a:rPr lang="en-US" altLang="en-US"/>
              <a:pPr>
                <a:defRPr/>
              </a:pPr>
              <a:t>‹#›</a:t>
            </a:fld>
            <a:endParaRPr lang="en-US" altLang="en-US"/>
          </a:p>
        </p:txBody>
      </p:sp>
    </p:spTree>
    <p:extLst>
      <p:ext uri="{BB962C8B-B14F-4D97-AF65-F5344CB8AC3E}">
        <p14:creationId xmlns:p14="http://schemas.microsoft.com/office/powerpoint/2010/main" val="3666329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a:extLst>
              <a:ext uri="{FF2B5EF4-FFF2-40B4-BE49-F238E27FC236}"/>
            </a:extLst>
          </p:cNvPr>
          <p:cNvSpPr>
            <a:spLocks noGrp="1" noChangeArrowheads="1"/>
          </p:cNvSpPr>
          <p:nvPr>
            <p:ph type="hdr" sz="quarter"/>
          </p:nvPr>
        </p:nvSpPr>
        <p:spPr bwMode="auto">
          <a:xfrm>
            <a:off x="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a:extLst>
              <a:ext uri="{FF2B5EF4-FFF2-40B4-BE49-F238E27FC236}"/>
            </a:extLst>
          </p:cNvPr>
          <p:cNvSpPr>
            <a:spLocks noGrp="1" noChangeArrowheads="1"/>
          </p:cNvSpPr>
          <p:nvPr>
            <p:ph type="dt" idx="1"/>
          </p:nvPr>
        </p:nvSpPr>
        <p:spPr bwMode="auto">
          <a:xfrm>
            <a:off x="389890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23556" name="Rectangle 4"/>
          <p:cNvSpPr>
            <a:spLocks noGrp="1" noRot="1" noChangeAspect="1" noChangeArrowheads="1" noTextEdit="1"/>
          </p:cNvSpPr>
          <p:nvPr>
            <p:ph type="sldImg" idx="2"/>
          </p:nvPr>
        </p:nvSpPr>
        <p:spPr bwMode="auto">
          <a:xfrm>
            <a:off x="1117600" y="696913"/>
            <a:ext cx="4646613"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a:extLst>
              <a:ext uri="{FF2B5EF4-FFF2-40B4-BE49-F238E27FC236}"/>
            </a:extLst>
          </p:cNvPr>
          <p:cNvSpPr>
            <a:spLocks noGrp="1" noChangeArrowheads="1"/>
          </p:cNvSpPr>
          <p:nvPr>
            <p:ph type="body" sz="quarter" idx="3"/>
          </p:nvPr>
        </p:nvSpPr>
        <p:spPr bwMode="auto">
          <a:xfrm>
            <a:off x="917575" y="4416425"/>
            <a:ext cx="5046663"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a:extLst>
              <a:ext uri="{FF2B5EF4-FFF2-40B4-BE49-F238E27FC236}"/>
            </a:extLst>
          </p:cNvPr>
          <p:cNvSpPr>
            <a:spLocks noGrp="1" noChangeArrowheads="1"/>
          </p:cNvSpPr>
          <p:nvPr>
            <p:ph type="ftr" sz="quarter" idx="4"/>
          </p:nvPr>
        </p:nvSpPr>
        <p:spPr bwMode="auto">
          <a:xfrm>
            <a:off x="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a:extLst>
              <a:ext uri="{FF2B5EF4-FFF2-40B4-BE49-F238E27FC236}"/>
            </a:extLst>
          </p:cNvPr>
          <p:cNvSpPr>
            <a:spLocks noGrp="1" noChangeArrowheads="1"/>
          </p:cNvSpPr>
          <p:nvPr>
            <p:ph type="sldNum" sz="quarter" idx="5"/>
          </p:nvPr>
        </p:nvSpPr>
        <p:spPr bwMode="auto">
          <a:xfrm>
            <a:off x="389890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atin typeface="Arial" panose="020B0604020202020204" pitchFamily="34" charset="0"/>
                <a:ea typeface="ＭＳ Ｐゴシック" panose="020B0600070205080204" pitchFamily="34" charset="-128"/>
              </a:defRPr>
            </a:lvl1pPr>
          </a:lstStyle>
          <a:p>
            <a:pPr>
              <a:defRPr/>
            </a:pPr>
            <a:fld id="{BF18477C-5564-4E1B-8768-A3DA6BA4CC61}" type="slidenum">
              <a:rPr lang="en-US" altLang="en-US"/>
              <a:pPr>
                <a:defRPr/>
              </a:pPr>
              <a:t>‹#›</a:t>
            </a:fld>
            <a:endParaRPr lang="en-US" altLang="en-US"/>
          </a:p>
        </p:txBody>
      </p:sp>
    </p:spTree>
    <p:extLst>
      <p:ext uri="{BB962C8B-B14F-4D97-AF65-F5344CB8AC3E}">
        <p14:creationId xmlns:p14="http://schemas.microsoft.com/office/powerpoint/2010/main" val="23364851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txBox="1">
            <a:spLocks noGrp="1" noChangeArrowheads="1"/>
          </p:cNvSpPr>
          <p:nvPr/>
        </p:nvSpPr>
        <p:spPr bwMode="auto">
          <a:xfrm>
            <a:off x="3898900" y="8856663"/>
            <a:ext cx="2982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0FD9F8B3-76CF-4847-952F-BD742C61F6A5}" type="slidenum">
              <a:rPr lang="en-US" altLang="en-US" sz="1200">
                <a:latin typeface="Times New Roman" panose="02020603050405020304" pitchFamily="18" charset="0"/>
              </a:rPr>
              <a:pPr algn="r"/>
              <a:t>1</a:t>
            </a:fld>
            <a:endParaRPr lang="en-US" altLang="en-US" sz="1200" dirty="0">
              <a:latin typeface="Times New Roman" panose="02020603050405020304" pitchFamily="18" charset="0"/>
            </a:endParaRPr>
          </a:p>
        </p:txBody>
      </p:sp>
      <p:sp>
        <p:nvSpPr>
          <p:cNvPr id="26627" name="Rectangle 2"/>
          <p:cNvSpPr>
            <a:spLocks noGrp="1" noRot="1" noChangeAspect="1" noChangeArrowheads="1" noTextEdit="1"/>
          </p:cNvSpPr>
          <p:nvPr>
            <p:ph type="sldImg"/>
          </p:nvPr>
        </p:nvSpPr>
        <p:spPr>
          <a:xfrm>
            <a:off x="1335088" y="693738"/>
            <a:ext cx="4154487" cy="3116262"/>
          </a:xfrm>
          <a:ln/>
        </p:spPr>
      </p:sp>
      <p:sp>
        <p:nvSpPr>
          <p:cNvPr id="26628" name="Rectangle 3"/>
          <p:cNvSpPr>
            <a:spLocks noGrp="1" noChangeArrowheads="1"/>
          </p:cNvSpPr>
          <p:nvPr>
            <p:ph type="body" idx="1"/>
          </p:nvPr>
        </p:nvSpPr>
        <p:spPr>
          <a:xfrm>
            <a:off x="822325" y="4038600"/>
            <a:ext cx="5046663" cy="42370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sz="1400" noProof="0" dirty="0" smtClean="0">
                <a:latin typeface="Arial" panose="020B0604020202020204" pitchFamily="34" charset="0"/>
              </a:rPr>
              <a:t>Antes de comenzar con las habilidades de comunicación que efectivamente se aprenderá durante este taller, vamos a ver el POR QUÉ son necesarias dichas habilidades. Y la razón es que, muy a menudo, hay una brecha entre la investigación y las políticas. En esta presentación, vamos a analizar las razones de esa brecha. </a:t>
            </a:r>
          </a:p>
          <a:p>
            <a:endParaRPr lang="es-ES_tradnl" altLang="en-US" sz="1400" b="1" noProof="0" dirty="0" smtClean="0">
              <a:latin typeface="Arial" panose="020B0604020202020204" pitchFamily="34" charset="0"/>
            </a:endParaRPr>
          </a:p>
          <a:p>
            <a:endParaRPr lang="es-ES_tradnl" altLang="en-US" sz="1400" b="1" noProof="0" dirty="0" smtClean="0">
              <a:latin typeface="Arial" panose="020B0604020202020204" pitchFamily="34" charset="0"/>
            </a:endParaRPr>
          </a:p>
        </p:txBody>
      </p:sp>
    </p:spTree>
    <p:extLst>
      <p:ext uri="{BB962C8B-B14F-4D97-AF65-F5344CB8AC3E}">
        <p14:creationId xmlns:p14="http://schemas.microsoft.com/office/powerpoint/2010/main" val="3007621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ChangeArrowheads="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Ahora pasaremos al tema de la comunicación deficiente, a la cual se debe gran parte de la brecha y en la que nos enfocaremos mucho durante esta capacitación.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Limitada disponibilidad y acceso a la información: con frecuencia los datos y la investigación no se ponen a la disposición de los formuladores de políticas o no están accesibles en formatos que le sirvan a éstos. Por ejemplo, cuando las investigaciones se publican en revistas, generalmente son leídas por otros investigadores, no por diseñadores de políticas.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Sobrecarga de información o datos: a veces tratamos de proporcionar a los formuladores de políticas un informe o un resumen, pero una de las fallas más comunes es incluir demasiados datos o información. Por ejemplo, puede que incluyamos todos los hallazgos de la investigación en lugar de incluir únicamente las partes que son importantes para ellos. El resultado final es que los formuladores de políticas son incapaces de encontrarle sentido y se sienten abrumados, por lo que en última instancia, lo hacen a un lado y no hacen nada con él.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Lenguaje técnico o académico: los investigadores son conocidos por usar jerga o lenguaje técnico al que se han acostumbrado tanto que creen que todos los demás lo entienden. Pero fuera de su ámbito, pocos lo logran. Y cuando el lenguaje es inaccesible, también tiende a perder a los formuladores de políticas, quienes no entienden lo que tratamos de decir.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Falta de mensajes claros y procesables: Otro error común es presentar únicamente los datos o la investigación, y nada más. Suponemos que los tomadores de decisiones sabrán qué hacer después con la información. Pero a menudo ése no es el caso, y tenemos que dejar lo que esperamos que hagan con los datos.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Falta de información para satisfacer las necesidades o inquietudes de los formuladores de políticas: es posible que tengamos cierta información que deseamos transmitir. Pero puede que los formuladores de políticas estén buscando otra información, como saber si otros investigadores están de acuerdo con lo que planteamos o cuánto costaría implementar nuestras recomendaciones, o si podría haber alguna consecuencia negativa. En la medida de los posible, debemos entender lo que ellos podrían demandar</a:t>
            </a:r>
            <a:r>
              <a:rPr lang="es-ES_tradnl" altLang="en-US" baseline="0" noProof="0" dirty="0" smtClean="0">
                <a:latin typeface="Arial" panose="020B0604020202020204" pitchFamily="34" charset="0"/>
              </a:rPr>
              <a:t> </a:t>
            </a:r>
            <a:r>
              <a:rPr lang="es-ES_tradnl" altLang="en-US" noProof="0" dirty="0" smtClean="0">
                <a:latin typeface="Arial" panose="020B0604020202020204" pitchFamily="34" charset="0"/>
              </a:rPr>
              <a:t>y brindar la información que necesitan.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Hablaremos mucho más sobre estos puntos y cómo abordarlos en el resto de la capacitación. </a:t>
            </a:r>
            <a:endParaRPr lang="es-ES_tradnl" altLang="en-US" noProof="0" dirty="0" smtClean="0">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224DDEA-B9A1-4A61-AC39-F51A54F28400}" type="slidenum">
              <a:rPr lang="en-US" altLang="en-US" sz="1200" smtClean="0"/>
              <a:pPr/>
              <a:t>10</a:t>
            </a:fld>
            <a:endParaRPr lang="en-US" altLang="en-US" sz="1200" dirty="0" smtClean="0"/>
          </a:p>
        </p:txBody>
      </p:sp>
    </p:spTree>
    <p:extLst>
      <p:ext uri="{BB962C8B-B14F-4D97-AF65-F5344CB8AC3E}">
        <p14:creationId xmlns:p14="http://schemas.microsoft.com/office/powerpoint/2010/main" val="3033750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Esta cita de un diseñador de políticas en Pakistán ilustra la brecha existente como resultado la falta de claridad en los datos.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Leer cita </a:t>
            </a:r>
            <a:endParaRPr lang="es-ES_tradnl" altLang="en-US" noProof="0" dirty="0" smtClean="0">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EC2DF77-9FFC-49D1-863D-EE10F89D8173}" type="slidenum">
              <a:rPr lang="en-US" altLang="en-US" sz="1200" smtClean="0"/>
              <a:pPr/>
              <a:t>11</a:t>
            </a:fld>
            <a:endParaRPr lang="en-US" altLang="en-US" sz="1200" dirty="0" smtClean="0"/>
          </a:p>
        </p:txBody>
      </p:sp>
    </p:spTree>
    <p:extLst>
      <p:ext uri="{BB962C8B-B14F-4D97-AF65-F5344CB8AC3E}">
        <p14:creationId xmlns:p14="http://schemas.microsoft.com/office/powerpoint/2010/main" val="1885184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ChangeArrowheads="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Además de enfatizar en ese punto, así como sobre la falta de información para explicar la importancia de los datos o lo que se debe hacer con los mismos, un formulador de políticas de Malawi dice ...... [leer cita]. </a:t>
            </a:r>
            <a:endParaRPr lang="es-ES_tradnl" altLang="en-US" noProof="0" dirty="0" smtClean="0">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BC8C1CB-A371-450F-9CFD-8B69B5EBE82F}" type="slidenum">
              <a:rPr lang="en-US" altLang="en-US" sz="1200" smtClean="0"/>
              <a:pPr/>
              <a:t>12</a:t>
            </a:fld>
            <a:endParaRPr lang="en-US" altLang="en-US" sz="1200" dirty="0" smtClean="0"/>
          </a:p>
        </p:txBody>
      </p:sp>
    </p:spTree>
    <p:extLst>
      <p:ext uri="{BB962C8B-B14F-4D97-AF65-F5344CB8AC3E}">
        <p14:creationId xmlns:p14="http://schemas.microsoft.com/office/powerpoint/2010/main" val="1728579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ChangeArrowheads="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Finalmente, la brecha entre la investigación y su aplicación en la realidad se debe en parte a limitaciones prácticas.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Plazos desalineados: los cronogramas de investigación, incluyendo la revisión del Comité de Revisión Institucional (IRB por sus siglas en inglés) la recopilación de datos, el análisis, la redacción del informe y otros pasos, a menudo son largos y pueden no coincidir con los plazos y procesos requeridos para la toma de decisiones. Esto hace difícil que la evidencia apropiada logre influir adecuadamente ciertas decisiones, ya que las mismas pueden tomarse antes de que la investigación esté lista.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Tiempo limitado - en relación con los plazos, puede que los tomadores de decisiones tengan que actuar con rapidez para hacer sus planes y tomar sus decisiones, y que no puedan esperar a que el proceso de investigación termine o se formalice.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Además, al tomar las decisiones, consideran muchas cosas, no sólo evidencias, por lo que es posible que incluso cuando estén de acuerdo con nuestras recomendaciones, tengan otras prioridades o acuerdos pre-existentes con los que tengan que cumplir.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Limitaciones de presupuesto: finalmente todos sabemos que los presupuestos son una gran limitación para la acción. Para cuando completamos las actividades de investigación, el presupuesto puede ser demasiado ajustado para garantizar fondos suficientes para la difusión de los resultados. Las preocupaciones presupuestarias son también una gran inquietud desde el punto de vista de las políticas. Puede que a los tomadores de decisiones les guste nuestra idea, pero que no tengan los fondos para su implementación. </a:t>
            </a:r>
            <a:endParaRPr lang="es-ES_tradnl" altLang="en-US" noProof="0" dirty="0" smtClean="0">
              <a:latin typeface="Arial" panose="020B0604020202020204"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3F74C0F-07C7-4A66-A96A-DBC412C178D7}" type="slidenum">
              <a:rPr lang="en-US" altLang="en-US" sz="1200" smtClean="0"/>
              <a:pPr/>
              <a:t>13</a:t>
            </a:fld>
            <a:endParaRPr lang="en-US" altLang="en-US" sz="1200" dirty="0" smtClean="0"/>
          </a:p>
        </p:txBody>
      </p:sp>
    </p:spTree>
    <p:extLst>
      <p:ext uri="{BB962C8B-B14F-4D97-AF65-F5344CB8AC3E}">
        <p14:creationId xmlns:p14="http://schemas.microsoft.com/office/powerpoint/2010/main" val="1179929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ChangeArrowheads="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Como pueden ver, la brecha entre la investigación y las políticas es compleja y con muchos factores que contribuyen a la misma.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Al momento de cerrarla, hay algunos aspectos que controlamos más que otros. Y no podemos hacer más. Tres cosas a tener en cuenta que pueden ayudar a cerrar la brecha son: </a:t>
            </a:r>
          </a:p>
          <a:p>
            <a:pPr lvl="1"/>
            <a:r>
              <a:rPr lang="es-ES_tradnl" altLang="en-US" noProof="0" dirty="0" smtClean="0">
                <a:latin typeface="Arial" panose="020B0604020202020204" pitchFamily="34" charset="0"/>
              </a:rPr>
              <a:t>- Crear planes para que las investigaciones sean utilizadas</a:t>
            </a:r>
          </a:p>
          <a:p>
            <a:pPr lvl="1"/>
            <a:r>
              <a:rPr lang="es-ES_tradnl" altLang="en-US" noProof="0" dirty="0" smtClean="0">
                <a:latin typeface="Arial" panose="020B0604020202020204" pitchFamily="34" charset="0"/>
              </a:rPr>
              <a:t>- Involucrar a los formuladores de políticas</a:t>
            </a:r>
          </a:p>
          <a:p>
            <a:pPr lvl="1"/>
            <a:r>
              <a:rPr lang="es-ES_tradnl" altLang="en-US" noProof="0" dirty="0" smtClean="0">
                <a:latin typeface="Arial" panose="020B0604020202020204" pitchFamily="34" charset="0"/>
              </a:rPr>
              <a:t>- Comunicarse estratégicamente</a:t>
            </a:r>
            <a:endParaRPr lang="es-ES_tradnl" altLang="en-US" noProof="0" dirty="0" smtClean="0">
              <a:latin typeface="Arial" panose="020B0604020202020204"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7618278-C838-4360-97BC-524232CEEB92}" type="slidenum">
              <a:rPr lang="en-US" altLang="en-US" sz="1200" smtClean="0"/>
              <a:pPr/>
              <a:t>14</a:t>
            </a:fld>
            <a:endParaRPr lang="en-US" altLang="en-US" sz="1200" dirty="0" smtClean="0"/>
          </a:p>
        </p:txBody>
      </p:sp>
    </p:spTree>
    <p:extLst>
      <p:ext uri="{BB962C8B-B14F-4D97-AF65-F5344CB8AC3E}">
        <p14:creationId xmlns:p14="http://schemas.microsoft.com/office/powerpoint/2010/main" val="2432590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ChangeArrowheads="1" noTextEdit="1"/>
          </p:cNvSpPr>
          <p:nvPr>
            <p:ph type="sldImg"/>
          </p:nvPr>
        </p:nvSpPr>
        <p:spPr>
          <a:ln/>
        </p:spPr>
      </p:sp>
      <p:sp>
        <p:nvSpPr>
          <p:cNvPr id="30723" name="Notes Placeholder 2">
            <a:extLst>
              <a:ext uri="{FF2B5EF4-FFF2-40B4-BE49-F238E27FC236}"/>
            </a:extLst>
          </p:cNvPr>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s-ES_tradnl" altLang="en-US" noProof="0" dirty="0" smtClean="0">
                <a:latin typeface="Arial" panose="020B0604020202020204" pitchFamily="34" charset="0"/>
              </a:rPr>
              <a:t>Entonces, una forma de comenzar a cerrar la brecha es elaborar planes con anticipación para lograr que los formuladores se apropien de las investigaciones. No siempre nos damos el lujo de hacer esto, pero es algo a tener en cuenta en la medida que avanzamos en nuestras carreras como investigadores. Si los estudios se diseñan y planifican de la manera correcta desde el principio, podemos aumentar la probabilidad de que los formuladores de políticas acepten nuestras recomendaciones. </a:t>
            </a:r>
          </a:p>
          <a:p>
            <a:pPr>
              <a:defRPr/>
            </a:pPr>
            <a:endParaRPr lang="es-ES_tradnl" altLang="en-US" noProof="0" dirty="0" smtClean="0">
              <a:latin typeface="Arial" panose="020B0604020202020204" pitchFamily="34" charset="0"/>
            </a:endParaRPr>
          </a:p>
          <a:p>
            <a:pPr>
              <a:defRPr/>
            </a:pPr>
            <a:r>
              <a:rPr lang="es-ES_tradnl" altLang="en-US" noProof="0" dirty="0" smtClean="0">
                <a:latin typeface="Arial" panose="020B0604020202020204" pitchFamily="34" charset="0"/>
              </a:rPr>
              <a:t>Algunos pasos clave incluyen: </a:t>
            </a:r>
          </a:p>
          <a:p>
            <a:pPr>
              <a:defRPr/>
            </a:pPr>
            <a:r>
              <a:rPr lang="es-ES_tradnl" altLang="en-US" noProof="0" dirty="0" smtClean="0">
                <a:latin typeface="Arial" panose="020B0604020202020204" pitchFamily="34" charset="0"/>
              </a:rPr>
              <a:t> </a:t>
            </a:r>
          </a:p>
          <a:p>
            <a:pPr>
              <a:defRPr/>
            </a:pPr>
            <a:r>
              <a:rPr lang="es-ES_tradnl" altLang="en-US" noProof="0" dirty="0" smtClean="0">
                <a:latin typeface="Arial" panose="020B0604020202020204" pitchFamily="34" charset="0"/>
              </a:rPr>
              <a:t>- Diseñar estudios que respondan las preguntas que los formuladores desearían resueltas, en lugar de sólo mirar nuestros propios intereses académicos. Pueden que necesitemos algunas tareas en casa para averiguarlas, preguntándonos: </a:t>
            </a:r>
          </a:p>
          <a:p>
            <a:pPr>
              <a:defRPr/>
            </a:pPr>
            <a:endParaRPr lang="es-ES_tradnl" altLang="en-US" noProof="0" dirty="0" smtClean="0">
              <a:latin typeface="Arial" panose="020B0604020202020204" pitchFamily="34" charset="0"/>
            </a:endParaRPr>
          </a:p>
          <a:p>
            <a:pPr>
              <a:defRPr/>
            </a:pPr>
            <a:r>
              <a:rPr lang="es-ES_tradnl" altLang="en-US" noProof="0" dirty="0" smtClean="0">
                <a:latin typeface="Arial" panose="020B0604020202020204" pitchFamily="34" charset="0"/>
              </a:rPr>
              <a:t>¿Cuáles son los temas o problemas existentes de las políticas?</a:t>
            </a:r>
          </a:p>
          <a:p>
            <a:pPr>
              <a:defRPr/>
            </a:pPr>
            <a:r>
              <a:rPr lang="es-ES_tradnl" altLang="en-US" noProof="0" dirty="0" smtClean="0">
                <a:latin typeface="Arial" panose="020B0604020202020204" pitchFamily="34" charset="0"/>
              </a:rPr>
              <a:t>¿Cuáles son los intereses y prioridades de los formuladores de políticas? </a:t>
            </a:r>
          </a:p>
          <a:p>
            <a:pPr>
              <a:defRPr/>
            </a:pPr>
            <a:r>
              <a:rPr lang="es-ES_tradnl" altLang="en-US" noProof="0" dirty="0" smtClean="0">
                <a:latin typeface="Arial" panose="020B0604020202020204" pitchFamily="34" charset="0"/>
              </a:rPr>
              <a:t>¿Dónde están los mayores vacíos de información?</a:t>
            </a:r>
          </a:p>
          <a:p>
            <a:pPr>
              <a:defRPr/>
            </a:pPr>
            <a:r>
              <a:rPr lang="es-ES_tradnl" altLang="en-US" noProof="0" dirty="0" smtClean="0">
                <a:latin typeface="Arial" panose="020B0604020202020204" pitchFamily="34" charset="0"/>
              </a:rPr>
              <a:t>¿Existen ciertas áreas geográficas que requieran especial atención o que carezcan de datos?</a:t>
            </a:r>
          </a:p>
          <a:p>
            <a:pPr>
              <a:defRPr/>
            </a:pPr>
            <a:r>
              <a:rPr lang="es-ES_tradnl" altLang="en-US" noProof="0" dirty="0" smtClean="0">
                <a:latin typeface="Arial" panose="020B0604020202020204" pitchFamily="34" charset="0"/>
              </a:rPr>
              <a:t>¿Qué otras alternativas existen o están bajo estudio?</a:t>
            </a:r>
          </a:p>
          <a:p>
            <a:pPr>
              <a:defRPr/>
            </a:pPr>
            <a:r>
              <a:rPr lang="es-ES_tradnl" altLang="en-US" noProof="0" dirty="0" smtClean="0">
                <a:latin typeface="Arial" panose="020B0604020202020204" pitchFamily="34" charset="0"/>
              </a:rPr>
              <a:t>¿Hay alguna pregunta que podamos ayudar a responder a corto plazo?</a:t>
            </a:r>
          </a:p>
          <a:p>
            <a:pPr>
              <a:defRPr/>
            </a:pPr>
            <a:endParaRPr lang="es-ES_tradnl" altLang="en-US" noProof="0" dirty="0" smtClean="0">
              <a:latin typeface="Arial" panose="020B0604020202020204" pitchFamily="34" charset="0"/>
            </a:endParaRPr>
          </a:p>
          <a:p>
            <a:pPr>
              <a:defRPr/>
            </a:pPr>
            <a:r>
              <a:rPr lang="es-ES_tradnl" altLang="en-US" noProof="0" dirty="0" smtClean="0">
                <a:latin typeface="Arial" panose="020B0604020202020204" pitchFamily="34" charset="0"/>
              </a:rPr>
              <a:t>- También debemos asegurarnos de entender qué es lo que los formuladores de políticas quieren y necesitan saber. Por ejemplo, la viabilidad, el costo y la rentabilidad son muy importantes para ellos. También pueden que quieran saber cómo se compara esto con la experiencia existente o con otras intervenciones populares. Entonces, si es posible, podríamos considerar cómo la investigación podría ayudar a contestar estas preguntas. No siempre es posible, pero siempre es importante tener esto en cuenta y quizás podamos encontrar las respuestas en otras fuentes. </a:t>
            </a:r>
          </a:p>
          <a:p>
            <a:pPr>
              <a:defRPr/>
            </a:pPr>
            <a:endParaRPr lang="es-ES_tradnl" altLang="en-US" noProof="0" dirty="0" smtClean="0">
              <a:latin typeface="Arial" panose="020B0604020202020204" pitchFamily="34" charset="0"/>
            </a:endParaRPr>
          </a:p>
          <a:p>
            <a:pPr marL="171450" indent="-171450">
              <a:buFontTx/>
              <a:buChar char="-"/>
              <a:defRPr/>
            </a:pPr>
            <a:r>
              <a:rPr lang="es-ES_tradnl" altLang="en-US" noProof="0" dirty="0" smtClean="0">
                <a:latin typeface="Arial" panose="020B0604020202020204" pitchFamily="34" charset="0"/>
              </a:rPr>
              <a:t>Presupuesto: éste es un aspecto considerable a menudo sub-valorado en actividades de investigación. Como se darán cuenta más adelante en esta capacitación, hay mucho por hacer para que los formuladores de políticas le den importancia a las investigaciones, lo cual requerirá de tiempo y dinero. Por lo tanto, debemos asegurarnos de presupuestar aspectos como la promoción entre los actores, el desarrollo de capacidades, la difusión y otras actividades para que las investigaciones sean tomadas en cuenta (hablaremos sobre esto más adelante). </a:t>
            </a:r>
          </a:p>
          <a:p>
            <a:pPr marL="171450" indent="-171450">
              <a:buFontTx/>
              <a:buChar char="-"/>
              <a:defRPr/>
            </a:pPr>
            <a:endParaRPr lang="es-ES_tradnl" altLang="en-US" noProof="0" dirty="0" smtClean="0">
              <a:latin typeface="Arial" panose="020B0604020202020204" pitchFamily="34" charset="0"/>
            </a:endParaRPr>
          </a:p>
          <a:p>
            <a:pPr marL="171450" indent="-171450">
              <a:buFontTx/>
              <a:buChar char="-"/>
              <a:defRPr/>
            </a:pPr>
            <a:r>
              <a:rPr lang="es-ES_tradnl" altLang="en-US" noProof="0" dirty="0" smtClean="0">
                <a:latin typeface="Arial" panose="020B0604020202020204" pitchFamily="34" charset="0"/>
              </a:rPr>
              <a:t>Hay que enterarse cómo funcionan las cosas en el entorno, y cuándo y cómo se toman las decisiones, para que esto se tome en cuenta en los cronogramas y planes. </a:t>
            </a:r>
          </a:p>
          <a:p>
            <a:pPr>
              <a:defRPr/>
            </a:pPr>
            <a:endParaRPr lang="es-ES_tradnl" altLang="en-US" noProof="0" dirty="0">
              <a:latin typeface="Arial" panose="020B0604020202020204" pitchFamily="34"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C0AE48F-DE23-44F5-8450-02A85DE1B79E}" type="slidenum">
              <a:rPr lang="en-US" altLang="en-US" sz="1200" smtClean="0"/>
              <a:pPr/>
              <a:t>15</a:t>
            </a:fld>
            <a:endParaRPr lang="en-US" altLang="en-US" sz="1200" dirty="0" smtClean="0"/>
          </a:p>
        </p:txBody>
      </p:sp>
    </p:spTree>
    <p:extLst>
      <p:ext uri="{BB962C8B-B14F-4D97-AF65-F5344CB8AC3E}">
        <p14:creationId xmlns:p14="http://schemas.microsoft.com/office/powerpoint/2010/main" val="944696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ChangeArrowheads="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Uno de los pasos importantes que a menudo olvidamos es que los formuladores de políticas y los investigadores pueden ser verdaderos socios hacia un objetivo común.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Y esta asociación debe promoverse. Idealmente, se fomenta a largo plazo entre instituciones, de modo que se forme un vínculo perdurable que ayude a generar confianza e interdependencia.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Otro aspecto importante es involucrar a los formuladores de políticas al inicio del proceso, incluso antes de formularnos las interrogantes o al menos al comienzo del estudio. Nosotros a menudo cometemos el error de acercarnos a ellos al final, cuando todo está hecho. Pero si se les involucran desde el principio, les permitirá aportar algo y ayudar a desarrollar sentido de pertenencia fomentando así su interés y comprensión.</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Hablamos sobre el hecho de que los diseñadores de políticas tienen una formación diferente en lo que respecta a los datos y la investigación, por lo tanto, una parte de lo que se requiere para cerrar dicha brecha es ayudarles a entenderlos mejor. El fortalecimiento de capacidades se puede incluir dentro de las actividades para la adopción de las investigaciones que planifiquemos. Podemos realizar talleres especiales o reuniones para explicar los conceptos clave a los formuladores de políticas para que podamos tener una visión compartida y hablar el mismo idioma.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Finalmente, es importante establecer mecanismos para proporcionar a los formuladores de políticas actualizaciones periódicas sobre el progreso del estudio y también para permitirles aportar o hacer preguntas. El objetivo es trabajar permanentemente juntos hacia el mismo objetivo.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Si bien idealmente deberíamos involucrar a los formuladores de políticas desde el comienzo de la conceptualización de una investigación, aún se podría utilizar algunas de estas estrategias para involucrarlos en fases posteriores. </a:t>
            </a:r>
          </a:p>
          <a:p>
            <a:endParaRPr lang="es-ES_tradnl" altLang="en-US" noProof="0" dirty="0" smtClean="0">
              <a:latin typeface="Arial" panose="020B0604020202020204" pitchFamily="34" charset="0"/>
            </a:endParaRPr>
          </a:p>
          <a:p>
            <a:endParaRPr lang="es-ES_tradnl" altLang="en-US" noProof="0" dirty="0" smtClean="0">
              <a:latin typeface="Arial" panose="020B0604020202020204" pitchFamily="34" charset="0"/>
            </a:endParaRPr>
          </a:p>
          <a:p>
            <a:endParaRPr lang="es-ES_tradnl" altLang="en-US" noProof="0" dirty="0" smtClean="0">
              <a:latin typeface="Arial" panose="020B0604020202020204" pitchFamily="34" charset="0"/>
            </a:endParaRPr>
          </a:p>
          <a:p>
            <a:endParaRPr lang="es-ES_tradnl" altLang="en-US" noProof="0" dirty="0" smtClean="0">
              <a:latin typeface="Arial" panose="020B0604020202020204" pitchFamily="34" charset="0"/>
            </a:endParaRPr>
          </a:p>
          <a:p>
            <a:endParaRPr lang="es-ES_tradnl" altLang="en-US" noProof="0" dirty="0" smtClean="0">
              <a:latin typeface="Arial" panose="020B0604020202020204" pitchFamily="34" charset="0"/>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72125D6-AA1F-43BB-89C5-18C7C4C9A1A1}" type="slidenum">
              <a:rPr lang="en-US" altLang="en-US" sz="1200" smtClean="0"/>
              <a:pPr/>
              <a:t>16</a:t>
            </a:fld>
            <a:endParaRPr lang="en-US" altLang="en-US" sz="1200" dirty="0" smtClean="0"/>
          </a:p>
        </p:txBody>
      </p:sp>
    </p:spTree>
    <p:extLst>
      <p:ext uri="{BB962C8B-B14F-4D97-AF65-F5344CB8AC3E}">
        <p14:creationId xmlns:p14="http://schemas.microsoft.com/office/powerpoint/2010/main" val="3648692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ChangeArrowheads="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Finalmente, la comunicación estratégica es absolutamente esencial para cerrar la brecha entre la investigación y las políticas, por lo que vamos a pasar la mayor parte de esta capacitación hablando sobre cómo lograr esto.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Así que no pasaré mucho tiempo en esta diapositiva, pero algunos de los conceptos básicos son ...... [leer los puntos en la lista].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Analizaremos todo esto con más detalle en los próximos módulos. </a:t>
            </a:r>
          </a:p>
          <a:p>
            <a:endParaRPr lang="es-ES_tradnl" altLang="en-US" noProof="0" dirty="0" smtClean="0">
              <a:latin typeface="Arial" panose="020B0604020202020204" pitchFamily="34" charset="0"/>
            </a:endParaRPr>
          </a:p>
          <a:p>
            <a:r>
              <a:rPr lang="es-ES_tradnl" altLang="en-US" noProof="0" dirty="0" smtClean="0">
                <a:solidFill>
                  <a:srgbClr val="FF0000"/>
                </a:solidFill>
                <a:latin typeface="Arial" panose="020B0604020202020204" pitchFamily="34" charset="0"/>
              </a:rPr>
              <a:t>Incluso si no planificamos actividades de cara a la adopción de la investigación desde el principio, o si no involucramos a los formuladores de políticas a lo largo del camino, siempre es posible enfocarnos y mejorar la comunicación de las políticas en torno a la investigación para aumentar sus probabilidades de impacto. Es por eso que este taller se centra en la comunicación de políticas. Sin importar la fase de la investigación, estas habilidades pueden ayudar a llegar a los grupos interesados en las políticas y sentar las bases para el cambio de las mismas. </a:t>
            </a:r>
            <a:endParaRPr lang="es-ES_tradnl" altLang="en-US" noProof="0" dirty="0" smtClean="0">
              <a:solidFill>
                <a:srgbClr val="FF0000"/>
              </a:solidFill>
              <a:latin typeface="Arial" panose="020B0604020202020204" pitchFamily="34" charset="0"/>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744AB94-3B22-4618-904B-28F97FBB3B45}" type="slidenum">
              <a:rPr lang="en-US" altLang="en-US" sz="1200" smtClean="0"/>
              <a:pPr/>
              <a:t>17</a:t>
            </a:fld>
            <a:endParaRPr lang="en-US" altLang="en-US" sz="1200" dirty="0" smtClean="0"/>
          </a:p>
        </p:txBody>
      </p:sp>
    </p:spTree>
    <p:extLst>
      <p:ext uri="{BB962C8B-B14F-4D97-AF65-F5344CB8AC3E}">
        <p14:creationId xmlns:p14="http://schemas.microsoft.com/office/powerpoint/2010/main" val="4159950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a:xfrm>
            <a:off x="1133475" y="693738"/>
            <a:ext cx="4618038" cy="3463925"/>
          </a:xfrm>
          <a:ln/>
        </p:spPr>
      </p:sp>
      <p:sp>
        <p:nvSpPr>
          <p:cNvPr id="61443" name="Notes Placeholder 2"/>
          <p:cNvSpPr>
            <a:spLocks noGrp="1"/>
          </p:cNvSpPr>
          <p:nvPr>
            <p:ph type="body" idx="1"/>
          </p:nvPr>
        </p:nvSpPr>
        <p:spPr>
          <a:xfrm>
            <a:off x="917575" y="4389438"/>
            <a:ext cx="5046663" cy="42370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anose="020B0604020202020204" pitchFamily="34" charset="0"/>
            </a:endParaRPr>
          </a:p>
        </p:txBody>
      </p:sp>
      <p:sp>
        <p:nvSpPr>
          <p:cNvPr id="61444" name="Slide Number Placeholder 3"/>
          <p:cNvSpPr txBox="1">
            <a:spLocks noGrp="1"/>
          </p:cNvSpPr>
          <p:nvPr/>
        </p:nvSpPr>
        <p:spPr bwMode="auto">
          <a:xfrm>
            <a:off x="3898900" y="8856663"/>
            <a:ext cx="2982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582D0407-E042-46C7-91DA-89E6B534F5CC}" type="slidenum">
              <a:rPr lang="en-US" altLang="en-US" sz="1200">
                <a:latin typeface="Times New Roman" panose="02020603050405020304" pitchFamily="18" charset="0"/>
              </a:rPr>
              <a:pPr algn="r"/>
              <a:t>18</a:t>
            </a:fld>
            <a:endParaRPr lang="en-US" altLang="en-US" sz="1200" dirty="0">
              <a:latin typeface="Times New Roman" panose="02020603050405020304" pitchFamily="18" charset="0"/>
            </a:endParaRPr>
          </a:p>
        </p:txBody>
      </p:sp>
    </p:spTree>
    <p:extLst>
      <p:ext uri="{BB962C8B-B14F-4D97-AF65-F5344CB8AC3E}">
        <p14:creationId xmlns:p14="http://schemas.microsoft.com/office/powerpoint/2010/main" val="1078190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ChangeArrowheads="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Comencemos preguntándonos primero: ¿Por qué hacemos investigación? [Mantener ocultos los puntos a enumerar y permitir dar algunas respuestas antes de mostrarlos].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Señalar que brindaron buenas respuestas. Luego mostrar la lista con viñetas y reconocer si hay algunas respuestas contenida en la lista. Hacer énfasis en que éstos son sólo ejemplos.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Explicar que el punto aquí es que realmente investigamos para lograr, de alguna manera, una diferencia positiva en el mundo (¡o al menos ésa es la razón por la que deberíamos hacerlo!). Entonces, si ese es nuestro objetivo, entonces debemos asegurarnos de que estamos haciendo un buen trabajo en alcanzarlo. </a:t>
            </a:r>
            <a:endParaRPr lang="es-ES_tradnl" altLang="en-US" noProof="0" dirty="0" smtClean="0">
              <a:latin typeface="Arial" panose="020B0604020202020204" pitchFamily="34"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39060B5-FF51-43B9-9F4A-299BF24302E5}" type="slidenum">
              <a:rPr lang="en-US" altLang="en-US" sz="1200" smtClean="0"/>
              <a:pPr/>
              <a:t>2</a:t>
            </a:fld>
            <a:endParaRPr lang="en-US" altLang="en-US" sz="1200" dirty="0" smtClean="0"/>
          </a:p>
        </p:txBody>
      </p:sp>
    </p:spTree>
    <p:extLst>
      <p:ext uri="{BB962C8B-B14F-4D97-AF65-F5344CB8AC3E}">
        <p14:creationId xmlns:p14="http://schemas.microsoft.com/office/powerpoint/2010/main" val="109710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ChangeArrowheads="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Leer la cita.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Explicar que esta cita toca una realidad importante: que la investigación puede importar y hacer una diferencia, pero que a menudo no es así. La investigación a menudo termina en revistas e informes, y permanece almacenada durante mucho tiempo; a veces nunca se utiliza en la práctica. </a:t>
            </a:r>
            <a:endParaRPr lang="es-ES_tradnl" altLang="en-US" noProof="0" dirty="0" smtClean="0">
              <a:latin typeface="Arial" panose="020B0604020202020204"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4315E89-7011-4A68-984B-63BD180479B8}" type="slidenum">
              <a:rPr lang="en-US" altLang="en-US" sz="1200" smtClean="0"/>
              <a:pPr/>
              <a:t>3</a:t>
            </a:fld>
            <a:endParaRPr lang="en-US" altLang="en-US" sz="1200" smtClean="0"/>
          </a:p>
        </p:txBody>
      </p:sp>
    </p:spTree>
    <p:extLst>
      <p:ext uri="{BB962C8B-B14F-4D97-AF65-F5344CB8AC3E}">
        <p14:creationId xmlns:p14="http://schemas.microsoft.com/office/powerpoint/2010/main" val="1679648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ChangeArrowheads="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Una razón por la que la importancia de la investigación no es reconocida es la brecha existente entre los ámbitos de la investigación y la práctica. Y por lo general, se presta poca atención a cerrar esta brecha.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¡Pero es por eso que estamos aquí! Durante este taller, aprenderemos cómo superar esa brecha de la mejor manera y lograr el reconocimiento de la importancia de las evidencias que producimos con el fin de marcar una diferencia en el mundo.</a:t>
            </a:r>
          </a:p>
          <a:p>
            <a:endParaRPr lang="es-ES_tradnl" altLang="en-US" noProof="0" dirty="0" smtClean="0">
              <a:latin typeface="Arial" panose="020B0604020202020204"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EF51C4B-C131-46D0-9A77-5FA017EFCC5C}" type="slidenum">
              <a:rPr lang="en-US" altLang="en-US" sz="1200" smtClean="0"/>
              <a:pPr/>
              <a:t>4</a:t>
            </a:fld>
            <a:endParaRPr lang="en-US" altLang="en-US" sz="1200" dirty="0" smtClean="0"/>
          </a:p>
        </p:txBody>
      </p:sp>
    </p:spTree>
    <p:extLst>
      <p:ext uri="{BB962C8B-B14F-4D97-AF65-F5344CB8AC3E}">
        <p14:creationId xmlns:p14="http://schemas.microsoft.com/office/powerpoint/2010/main" val="856719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98900" y="8856663"/>
            <a:ext cx="2982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BD373CF9-8281-447F-BF5D-8BFAE2023682}" type="slidenum">
              <a:rPr lang="en-US" altLang="en-US" sz="1200">
                <a:latin typeface="Times New Roman" panose="02020603050405020304" pitchFamily="18" charset="0"/>
              </a:rPr>
              <a:pPr algn="r"/>
              <a:t>5</a:t>
            </a:fld>
            <a:endParaRPr lang="en-US" altLang="en-US" sz="1200" dirty="0">
              <a:latin typeface="Times New Roman" panose="02020603050405020304" pitchFamily="18" charset="0"/>
            </a:endParaRPr>
          </a:p>
        </p:txBody>
      </p:sp>
      <p:sp>
        <p:nvSpPr>
          <p:cNvPr id="34819" name="Rectangle 1026"/>
          <p:cNvSpPr>
            <a:spLocks noGrp="1" noRot="1" noChangeAspect="1" noChangeArrowheads="1" noTextEdit="1"/>
          </p:cNvSpPr>
          <p:nvPr>
            <p:ph type="sldImg"/>
          </p:nvPr>
        </p:nvSpPr>
        <p:spPr>
          <a:xfrm>
            <a:off x="1101725" y="703263"/>
            <a:ext cx="3683000" cy="2762250"/>
          </a:xfrm>
          <a:noFill/>
          <a:ln w="12700" cap="flat">
            <a:solidFill>
              <a:schemeClr val="tx1"/>
            </a:solidFill>
          </a:ln>
        </p:spPr>
      </p:sp>
      <p:sp>
        <p:nvSpPr>
          <p:cNvPr id="34820" name="Rectangle 1027"/>
          <p:cNvSpPr>
            <a:spLocks noGrp="1" noChangeArrowheads="1"/>
          </p:cNvSpPr>
          <p:nvPr>
            <p:ph type="body" idx="1"/>
          </p:nvPr>
        </p:nvSpPr>
        <p:spPr>
          <a:xfrm>
            <a:off x="534988" y="3619500"/>
            <a:ext cx="5429250" cy="52371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504" tIns="45440" rIns="92504" bIns="45440"/>
          <a:lstStyle/>
          <a:p>
            <a:r>
              <a:rPr lang="es-ES_tradnl" altLang="en-US" noProof="0" dirty="0" smtClean="0">
                <a:latin typeface="Arial" panose="020B0604020202020204" pitchFamily="34" charset="0"/>
              </a:rPr>
              <a:t>Una de las formas como se manifiesta esta brecha es a través de algunos de los supuestos que tanto los formuladores de políticas como los investigadores hacen de cada uno. Estos supuestos pueden o no estar fundamentados en algunas verdades, pero en muchos casos influyen en la forma como ambos grupos interactúan.</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Para sacar a flote estas suposiciones y estereotipos, vamos a comenzar con un pequeño ejercicio.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Voy a dividir el salón por la mitad.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Me gustaría que esta mitad de la sala asuma el papel de los investigadores, un grupo de expertos de mucho prestigio. Ustedes tienen nuevos hallazgos obtenidos por medio de una encuesta o una investigación que son de importancia crítica para tomar decisiones.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Todos, en este otro lado de la sala, serán tomadores de decisión de alto nivel -ustedes está en puestos con el poder y la responsabilidad de tomar decisiones sobre políticas y programas.</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Comenzando con los investigadores: ¿cuáles son algunos de los estereotipos que se les vienen a la mente al pensar en los formuladores de políticas de este lado? Seguir con las preguntas en la diapositiva. </a:t>
            </a:r>
          </a:p>
          <a:p>
            <a:endParaRPr lang="es-ES_tradnl" altLang="en-US" noProof="0" dirty="0" smtClean="0">
              <a:latin typeface="Arial" panose="020B0604020202020204" pitchFamily="34" charset="0"/>
            </a:endParaRPr>
          </a:p>
          <a:p>
            <a:r>
              <a:rPr lang="es-ES_tradnl" altLang="en-US" i="1" noProof="0" dirty="0" smtClean="0">
                <a:latin typeface="Arial" panose="020B0604020202020204" pitchFamily="34" charset="0"/>
              </a:rPr>
              <a:t>[Nota para los facilitadores: ¡Éste es un ejercicio DIVERTIDO! Animar al grupo a asumir sus roles y compartir de forma activa. Si nadie dice nada, "Comenzaré, -Esos formuladores de políticas desconfían de la investigación- y ni siquiera intentan recurrir a ésta". Usar preguntas en la diapositiva para sondear y obtener respuestas adicionales de cada grupo. Sondear las respuestas integrales del primer grupo antes de pasar al segundo. [Evitar que el otro grupo intente reaccionar o responder cuando no sea su turno].</a:t>
            </a:r>
            <a:endParaRPr lang="es-ES_tradnl" altLang="en-US" i="1" noProof="0" dirty="0" smtClean="0">
              <a:latin typeface="Arial" panose="020B0604020202020204" pitchFamily="34" charset="0"/>
            </a:endParaRPr>
          </a:p>
        </p:txBody>
      </p:sp>
    </p:spTree>
    <p:extLst>
      <p:ext uri="{BB962C8B-B14F-4D97-AF65-F5344CB8AC3E}">
        <p14:creationId xmlns:p14="http://schemas.microsoft.com/office/powerpoint/2010/main" val="2860075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ChangeArrowheads="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Entonces, todos han tocado una serie de cuestiones que comienzan a explicar por qué existe una brecha tan grande entre los ámbitos de la investigación y las políticas. Vamos a hablar un poco más sobre esta brecha y la razón de su existencia, ya que es un primer paso de importancia para ayudarnos a encontrar algunas soluciones. Así, la brecha existe por varias razones diferentes que se dan en diferentes niveles ... las hemos dividido en estas cuatro categorías: 1) Diferencias individuales; 2) Barreras institucionales; 3) Comunicación deficiente; y 4) Limitaciones prácticas.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Ahora hablaremos sobre cada una de éstas con más detalle. </a:t>
            </a:r>
            <a:endParaRPr lang="es-ES_tradnl" altLang="en-US" noProof="0" dirty="0" smtClean="0">
              <a:latin typeface="Arial" panose="020B0604020202020204"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0E3AAC9-8D87-46B1-8265-28242475EA88}" type="slidenum">
              <a:rPr lang="en-US" altLang="en-US" sz="1200" smtClean="0"/>
              <a:pPr/>
              <a:t>6</a:t>
            </a:fld>
            <a:endParaRPr lang="en-US" altLang="en-US" sz="1200" dirty="0" smtClean="0"/>
          </a:p>
        </p:txBody>
      </p:sp>
    </p:spTree>
    <p:extLst>
      <p:ext uri="{BB962C8B-B14F-4D97-AF65-F5344CB8AC3E}">
        <p14:creationId xmlns:p14="http://schemas.microsoft.com/office/powerpoint/2010/main" val="4162036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ChangeArrowheads="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Desconfianza mutua: ambos grupos pueden no confiar el uno del otro. Probablemente por muchas de las razones que se mencionaron antes. Los formuladores de políticas podrían considerar que los investigadores manipulan los datos, y a su vez éstos pueden pensar que los formuladores de políticas son corruptos o que sólo se preocupan por el dinero o el ego. Puede que no se tengan entre sí la más alta estima.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Conocimiento limitado: ambos grupos tienden a no entender los problemas que el otro enfrenta. Los investigadores no entienden lo que sucede tras bambalinas con las políticas o cómo se toman las decisiones alrededor de las mismas, e igual, los formuladores de políticas puede que no entiendan o aprecien a plenitud las restricciones o reglas a las que los investigadores se sujetan. Todo lo que saben es que los otros no están actuando de la forma que quisieran o que no están recibiendo de ellos lo que requieren, sin detenerse a comprender las razones de esto.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Capacidades diferentes para comprender los datos: los investigadores tienen buen conocimiento y se sienten cómodos con los datos, y puede que supongan el nivel de entendimiento que sobre los mismos tengan los formuladores de políticas. Los formuladores de políticas tienen una formación educativa y experiencia laboral diferente: su formación y su tiempo no están generalmente dedicados al estudio de modelos estadísticos y cosas parecidas. Pueden particularmente tener problemas para entender las implicaciones de los datos, y los investigadores a menudo se olvidan de esto, suponiendo que no debieran ser así.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Objetivos y visiones ideológicas diferentes: los investigadores y los formuladores de políticas pueden tener diferentes objetivos en mente: unos pueden estar tratando de ganar prestigio por sus investigaciones de alta calidad, mientras que el otro está tratando de obtener más votos. Uno puede preocuparse por lo que las personas piensan mientras que el otro se preocupa por la integridad de los datos. Cuando las perspectivas y valores no se alinean, se puede crear una división.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Falta de claridad sobre los roles: los responsables de la formulación de políticas y los investigadores pueden que no se vean entre sí como socios en la búsqueda</a:t>
            </a:r>
            <a:r>
              <a:rPr lang="es-ES_tradnl" altLang="en-US" baseline="0" noProof="0" dirty="0" smtClean="0">
                <a:latin typeface="Arial" panose="020B0604020202020204" pitchFamily="34" charset="0"/>
              </a:rPr>
              <a:t> d</a:t>
            </a:r>
            <a:r>
              <a:rPr lang="es-ES_tradnl" altLang="en-US" noProof="0" dirty="0" smtClean="0">
                <a:latin typeface="Arial" panose="020B0604020202020204" pitchFamily="34" charset="0"/>
              </a:rPr>
              <a:t>el mismo objetivo. Pueden ver cada una de sus funciones como separadas y con fines distintos. Los investigadores pueden considerar: "bueno, hice la investigación, ahora mi trabajo está hecho". O "Te proporcioné los hallazgos, así que ahora actúa". Mientras tanto, es posible que los formuladores de políticas no crean que la función de los investigadores sea decirles qué hacer. Ellos son los tomadores de decisiones, no los expertos en las necesidades y cambios para cada problema. </a:t>
            </a:r>
            <a:endParaRPr lang="es-ES_tradnl" altLang="en-US" noProof="0" dirty="0" smtClean="0">
              <a:latin typeface="Arial" panose="020B0604020202020204" pitchFamily="34" charset="0"/>
            </a:endParaRP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8B5A9B9-38A4-42D9-A78F-651F623F170E}" type="slidenum">
              <a:rPr lang="en-US" altLang="en-US" sz="1200" smtClean="0"/>
              <a:pPr/>
              <a:t>7</a:t>
            </a:fld>
            <a:endParaRPr lang="en-US" altLang="en-US" sz="1200" dirty="0" smtClean="0"/>
          </a:p>
        </p:txBody>
      </p:sp>
    </p:spTree>
    <p:extLst>
      <p:ext uri="{BB962C8B-B14F-4D97-AF65-F5344CB8AC3E}">
        <p14:creationId xmlns:p14="http://schemas.microsoft.com/office/powerpoint/2010/main" val="1347601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ChangeArrowheads="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Para ayudar a ilustrar una parte de estas diferencias, aquí tenemos una cita de un investigador real en Pakistán. </a:t>
            </a:r>
            <a:endParaRPr lang="es-ES_tradnl" altLang="en-US" noProof="0" dirty="0" smtClean="0">
              <a:latin typeface="Arial" panose="020B0604020202020204" pitchFamily="34" charset="0"/>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E7A3579-E4DB-42E3-AEED-593E45DB5E9F}" type="slidenum">
              <a:rPr lang="en-US" altLang="en-US" sz="1200" smtClean="0"/>
              <a:pPr/>
              <a:t>8</a:t>
            </a:fld>
            <a:endParaRPr lang="en-US" altLang="en-US" sz="1200" dirty="0" smtClean="0"/>
          </a:p>
        </p:txBody>
      </p:sp>
    </p:spTree>
    <p:extLst>
      <p:ext uri="{BB962C8B-B14F-4D97-AF65-F5344CB8AC3E}">
        <p14:creationId xmlns:p14="http://schemas.microsoft.com/office/powerpoint/2010/main" val="965455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ChangeArrowheads="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rPr>
              <a:t>Ahora pasaremos a los obstáculos institucionales.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Distintos sistemas de incentivos y parámetros para la rendición de cuentas: los formuladores de políticas y los investigadores son sometidos a estándares diferentes por parte de sus respectivas instituciones. Se espera que los investigadores publiquen artículos en revistas en un período determinado, mientras que de los formuladores de políticas se espera que hagan cambios en la comunidad y ¡que los hagan rápido! Por lo tanto, hay motivaciones diferentes para sus acciones y puede que tales motivaciones no estén en sintonía.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Culturas e infraestructuras insolidarias -a menos que haya mucho trabajo conjunto realizado o entendimiento entre las altas esferas de ambas partes- A menudo las instituciones de investigación subestiman y no aprecian a plenitud todo lo que deben hacer para trabajar con los formuladores de políticas con el</a:t>
            </a:r>
            <a:r>
              <a:rPr lang="es-ES_tradnl" altLang="en-US" baseline="0" noProof="0" dirty="0" smtClean="0">
                <a:latin typeface="Arial" panose="020B0604020202020204" pitchFamily="34" charset="0"/>
              </a:rPr>
              <a:t> fin de </a:t>
            </a:r>
            <a:r>
              <a:rPr lang="es-ES_tradnl" altLang="en-US" noProof="0" dirty="0" smtClean="0">
                <a:latin typeface="Arial" panose="020B0604020202020204" pitchFamily="34" charset="0"/>
              </a:rPr>
              <a:t>que éstos entiendan y utilicen las investigaciones para su trabajo. Del mismo modo, las instituciones a cargo de las políticas están acostumbradas a cierta manera de funcionamiento y pueden que no aprecien en su totalidad el valor que la investigación y la evidencia pueden agregar a su trabajo.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Alta rotación de personal: éste es a menudo el caso a nivel de políticas, donde las personas de los ministerios son desplazadas a diferentes puestos. Así que se puede construir una relación con una persona que entienda y apoye, pero luego se va y se tiene que comenzar todo de nuevo. O las administraciones políticas cambian y nuevos tomadores de decisiones asumen el cargo.</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Falta de colaboración efectiva: a menudo las instituciones de investigación y de formulación de políticas trabajan en silos muy separados, con poca comunicación e interdependencia. O se hace un intento muy superficial por trabajar juntos sin darle un verdadero valor a la otra parte.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Agendas de los donantes en conflicto: a veces como investigadores, nos damos cuenta que estamos limitados por los deseos o las reglas del donante que financia la investigación. Entonces, aunque nos demos cuenta de que el contexto de la política local requiere un enfoque diferente, nuestras manos están de alguna manera atadas. </a:t>
            </a:r>
          </a:p>
          <a:p>
            <a:endParaRPr lang="es-ES_tradnl" altLang="en-US" noProof="0" dirty="0" smtClean="0">
              <a:latin typeface="Arial" panose="020B0604020202020204" pitchFamily="34" charset="0"/>
            </a:endParaRPr>
          </a:p>
          <a:p>
            <a:r>
              <a:rPr lang="es-ES_tradnl" altLang="en-US" noProof="0" dirty="0" smtClean="0">
                <a:latin typeface="Arial" panose="020B0604020202020204" pitchFamily="34" charset="0"/>
              </a:rPr>
              <a:t>Estos son sólo algunos de los muchos obstáculos institucionales que actúan en función de la brecha. </a:t>
            </a:r>
            <a:endParaRPr lang="es-ES_tradnl" altLang="en-US" noProof="0" dirty="0" smtClean="0">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4DFD0C5-509A-49A6-84CF-6125C264CA4F}" type="slidenum">
              <a:rPr lang="en-US" altLang="en-US" sz="1200" smtClean="0"/>
              <a:pPr/>
              <a:t>9</a:t>
            </a:fld>
            <a:endParaRPr lang="en-US" altLang="en-US" sz="1200" dirty="0" smtClean="0"/>
          </a:p>
        </p:txBody>
      </p:sp>
    </p:spTree>
    <p:extLst>
      <p:ext uri="{BB962C8B-B14F-4D97-AF65-F5344CB8AC3E}">
        <p14:creationId xmlns:p14="http://schemas.microsoft.com/office/powerpoint/2010/main" val="3153160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w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e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eg"/><Relationship Id="rId3"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jpe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jpeg"/><Relationship Id="rId3"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w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5"/>
          <p:cNvSpPr>
            <a:spLocks noGrp="1" noChangeArrowheads="1"/>
          </p:cNvSpPr>
          <p:nvPr>
            <p:ph type="ctrTitle" sz="quarter"/>
          </p:nvPr>
        </p:nvSpPr>
        <p:spPr>
          <a:xfrm>
            <a:off x="838200" y="685800"/>
            <a:ext cx="6248400" cy="1447800"/>
          </a:xfrm>
        </p:spPr>
        <p:txBody>
          <a:bodyPr anchor="b"/>
          <a:lstStyle>
            <a:lvl1pPr>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accent1"/>
                </a:solidFill>
              </a:defRPr>
            </a:lvl1pPr>
          </a:lstStyle>
          <a:p>
            <a:r>
              <a:rPr lang="en-US" dirty="0"/>
              <a:t>Click to edit Master subtitle style</a:t>
            </a:r>
          </a:p>
        </p:txBody>
      </p:sp>
    </p:spTree>
    <p:extLst>
      <p:ext uri="{BB962C8B-B14F-4D97-AF65-F5344CB8AC3E}">
        <p14:creationId xmlns:p14="http://schemas.microsoft.com/office/powerpoint/2010/main" val="3098560252"/>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3958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a:p>
        </p:txBody>
      </p:sp>
    </p:spTree>
    <p:extLst>
      <p:ext uri="{BB962C8B-B14F-4D97-AF65-F5344CB8AC3E}">
        <p14:creationId xmlns:p14="http://schemas.microsoft.com/office/powerpoint/2010/main" val="5179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7330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84" descr="titlepagebg_solidblu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8763" cy="688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
            <a:extLst>
              <a:ext uri="{FF2B5EF4-FFF2-40B4-BE49-F238E27FC236}"/>
            </a:extLst>
          </p:cNvPr>
          <p:cNvSpPr>
            <a:spLocks noChangeArrowheads="1"/>
          </p:cNvSpPr>
          <p:nvPr userDrawn="1"/>
        </p:nvSpPr>
        <p:spPr bwMode="auto">
          <a:xfrm>
            <a:off x="3962400" y="5995988"/>
            <a:ext cx="4429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US" altLang="en-US" sz="1400">
                <a:solidFill>
                  <a:schemeClr val="accent1"/>
                </a:solidFill>
              </a:rPr>
              <a:t>POPULATION REFERENCE BUREAU | www.prb.org</a:t>
            </a:r>
          </a:p>
        </p:txBody>
      </p:sp>
      <p:sp>
        <p:nvSpPr>
          <p:cNvPr id="77909" name="Rectangle 85"/>
          <p:cNvSpPr>
            <a:spLocks noGrp="1" noChangeArrowheads="1"/>
          </p:cNvSpPr>
          <p:nvPr>
            <p:ph type="ctrTitle" sz="quarter"/>
          </p:nvPr>
        </p:nvSpPr>
        <p:spPr>
          <a:xfrm>
            <a:off x="838200" y="3378422"/>
            <a:ext cx="6248400" cy="583978"/>
          </a:xfrm>
        </p:spPr>
        <p:txBody>
          <a:bodyPr anchor="b"/>
          <a:lstStyle>
            <a:lvl1pPr>
              <a:defRPr sz="4000" spc="300">
                <a:solidFill>
                  <a:schemeClr val="tx1"/>
                </a:solidFill>
              </a:defRPr>
            </a:lvl1pPr>
          </a:lstStyle>
          <a:p>
            <a:pPr lvl="0"/>
            <a:r>
              <a:rPr lang="en-US" noProof="0"/>
              <a:t>Click to edit Master title style</a:t>
            </a:r>
            <a:endParaRPr lang="en-US" noProof="0" dirty="0"/>
          </a:p>
        </p:txBody>
      </p:sp>
      <p:sp>
        <p:nvSpPr>
          <p:cNvPr id="77910" name="Rectangle 86"/>
          <p:cNvSpPr>
            <a:spLocks noGrp="1" noChangeArrowheads="1"/>
          </p:cNvSpPr>
          <p:nvPr>
            <p:ph type="subTitle" sz="quarter" idx="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a:t>Click to edit Master subtitle style</a:t>
            </a:r>
            <a:endParaRPr lang="en-US" noProof="0" dirty="0"/>
          </a:p>
        </p:txBody>
      </p:sp>
      <p:sp>
        <p:nvSpPr>
          <p:cNvPr id="8" name="Text Placeholder 7"/>
          <p:cNvSpPr>
            <a:spLocks noGrp="1"/>
          </p:cNvSpPr>
          <p:nvPr>
            <p:ph type="body" sz="quarter" idx="10"/>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1564827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3"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8">
            <a:extLst>
              <a:ext uri="{FF2B5EF4-FFF2-40B4-BE49-F238E27FC236}"/>
            </a:extLst>
          </p:cNvPr>
          <p:cNvSpPr>
            <a:spLocks noChangeArrowheads="1"/>
          </p:cNvSpPr>
          <p:nvPr userDrawn="1"/>
        </p:nvSpPr>
        <p:spPr bwMode="auto">
          <a:xfrm flipV="1">
            <a:off x="128588" y="5056188"/>
            <a:ext cx="8874125" cy="1682750"/>
          </a:xfrm>
          <a:prstGeom prst="rect">
            <a:avLst/>
          </a:prstGeom>
          <a:solidFill>
            <a:srgbClr val="717073">
              <a:alpha val="8196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5" name="Picture 9"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a:t>Click to edit Master text styles</a:t>
            </a:r>
          </a:p>
        </p:txBody>
      </p:sp>
    </p:spTree>
    <p:extLst>
      <p:ext uri="{BB962C8B-B14F-4D97-AF65-F5344CB8AC3E}">
        <p14:creationId xmlns:p14="http://schemas.microsoft.com/office/powerpoint/2010/main" val="3688454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a:t>Click to edit Master text styles</a:t>
            </a:r>
          </a:p>
        </p:txBody>
      </p:sp>
    </p:spTree>
    <p:extLst>
      <p:ext uri="{BB962C8B-B14F-4D97-AF65-F5344CB8AC3E}">
        <p14:creationId xmlns:p14="http://schemas.microsoft.com/office/powerpoint/2010/main" val="1721705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p:nvPr>
        </p:nvSpPr>
        <p:spPr>
          <a:xfrm>
            <a:off x="911471" y="533400"/>
            <a:ext cx="4041530" cy="6858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5999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6" name="Rectangle 7">
            <a:extLst>
              <a:ext uri="{FF2B5EF4-FFF2-40B4-BE49-F238E27FC236}"/>
            </a:extLst>
          </p:cNvPr>
          <p:cNvSpPr>
            <a:spLocks noChangeArrowheads="1"/>
          </p:cNvSpPr>
          <p:nvPr userDrawn="1"/>
        </p:nvSpPr>
        <p:spPr bwMode="auto">
          <a:xfrm>
            <a:off x="931863" y="3886200"/>
            <a:ext cx="7297737" cy="2271713"/>
          </a:xfrm>
          <a:prstGeom prst="rect">
            <a:avLst/>
          </a:prstGeom>
          <a:noFill/>
          <a:ln w="9525">
            <a:solidFill>
              <a:srgbClr val="717073"/>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10" name="Title 9"/>
          <p:cNvSpPr>
            <a:spLocks noGrp="1"/>
          </p:cNvSpPr>
          <p:nvPr>
            <p:ph type="title"/>
          </p:nvPr>
        </p:nvSpPr>
        <p:spPr>
          <a:xfrm>
            <a:off x="911471" y="533400"/>
            <a:ext cx="3889130" cy="685800"/>
          </a:xfrm>
        </p:spPr>
        <p:txBody>
          <a:bodyPr/>
          <a:lstStyle/>
          <a:p>
            <a:r>
              <a:rPr lang="en-US"/>
              <a:t>Click to edit Master title style</a:t>
            </a:r>
            <a:endParaRPr lang="en-US" dirty="0"/>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p:nvPr>
        </p:nvSpPr>
        <p:spPr>
          <a:xfrm>
            <a:off x="1066800" y="3454081"/>
            <a:ext cx="1981200" cy="365474"/>
          </a:xfrm>
        </p:spPr>
        <p:txBody>
          <a:bodyPr/>
          <a:lstStyle>
            <a:lvl1pPr marL="0" indent="0">
              <a:buNone/>
              <a:defRPr sz="2000" b="1" spc="300"/>
            </a:lvl1pPr>
          </a:lstStyle>
          <a:p>
            <a:pPr lvl="0"/>
            <a:r>
              <a:rPr lang="en-US"/>
              <a:t>Click to edit Master text styles</a:t>
            </a:r>
          </a:p>
        </p:txBody>
      </p:sp>
    </p:spTree>
    <p:extLst>
      <p:ext uri="{BB962C8B-B14F-4D97-AF65-F5344CB8AC3E}">
        <p14:creationId xmlns:p14="http://schemas.microsoft.com/office/powerpoint/2010/main" val="10499009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p:nvPr>
        </p:nvSpPr>
        <p:spPr>
          <a:xfrm>
            <a:off x="911471" y="533400"/>
            <a:ext cx="3965330" cy="685800"/>
          </a:xfrm>
        </p:spPr>
        <p:txBody>
          <a:bodyPr/>
          <a:lstStyle>
            <a:lvl1pPr>
              <a:defRPr baseline="0"/>
            </a:lvl1pPr>
          </a:lstStyle>
          <a:p>
            <a:r>
              <a:rPr lang="en-US"/>
              <a:t>Click to edit Master title style</a:t>
            </a:r>
            <a:endParaRPr lang="en-US" dirty="0"/>
          </a:p>
        </p:txBody>
      </p:sp>
      <p:sp>
        <p:nvSpPr>
          <p:cNvPr id="11" name="Content Placeholder 2"/>
          <p:cNvSpPr>
            <a:spLocks noGrp="1"/>
          </p:cNvSpPr>
          <p:nvPr>
            <p:ph idx="10"/>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noProof="0" dirty="0"/>
          </a:p>
        </p:txBody>
      </p:sp>
      <p:sp>
        <p:nvSpPr>
          <p:cNvPr id="12" name="Content Placeholder 2"/>
          <p:cNvSpPr>
            <a:spLocks noGrp="1"/>
          </p:cNvSpPr>
          <p:nvPr>
            <p:ph idx="1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noProof="0" dirty="0"/>
          </a:p>
        </p:txBody>
      </p:sp>
    </p:spTree>
    <p:extLst>
      <p:ext uri="{BB962C8B-B14F-4D97-AF65-F5344CB8AC3E}">
        <p14:creationId xmlns:p14="http://schemas.microsoft.com/office/powerpoint/2010/main" val="35833088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8" name="Rectangle 7">
            <a:extLst>
              <a:ext uri="{FF2B5EF4-FFF2-40B4-BE49-F238E27FC236}"/>
            </a:extLst>
          </p:cNvPr>
          <p:cNvSpPr>
            <a:spLocks noChangeArrowheads="1"/>
          </p:cNvSpPr>
          <p:nvPr userDrawn="1"/>
        </p:nvSpPr>
        <p:spPr bwMode="auto">
          <a:xfrm>
            <a:off x="911225" y="1355725"/>
            <a:ext cx="5181600" cy="2574925"/>
          </a:xfrm>
          <a:prstGeom prst="rect">
            <a:avLst/>
          </a:prstGeom>
          <a:solidFill>
            <a:schemeClr val="accent1">
              <a:alpha val="8196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a:defRPr/>
            </a:pPr>
            <a:endParaRPr lang="en-US" altLang="en-US"/>
          </a:p>
        </p:txBody>
      </p:sp>
      <p:sp>
        <p:nvSpPr>
          <p:cNvPr id="14" name="Picture Placeholder 13"/>
          <p:cNvSpPr>
            <a:spLocks noGrp="1"/>
          </p:cNvSpPr>
          <p:nvPr>
            <p:ph type="pic" sz="quarter" idx="12"/>
          </p:nvPr>
        </p:nvSpPr>
        <p:spPr>
          <a:xfrm>
            <a:off x="911225" y="1355725"/>
            <a:ext cx="7318375" cy="4816475"/>
          </a:xfrm>
        </p:spPr>
        <p:txBody>
          <a:bodyPr anchor="b"/>
          <a:lstStyle>
            <a:lvl1pPr marL="0" indent="0" algn="ctr">
              <a:buNone/>
              <a:defRPr/>
            </a:lvl1pPr>
          </a:lstStyle>
          <a:p>
            <a:pPr lvl="0"/>
            <a:r>
              <a:rPr lang="en-US" noProof="0"/>
              <a:t>Drag picture to placeholder or click icon to add</a:t>
            </a:r>
          </a:p>
        </p:txBody>
      </p:sp>
      <p:sp>
        <p:nvSpPr>
          <p:cNvPr id="2" name="Title 1"/>
          <p:cNvSpPr>
            <a:spLocks noGrp="1"/>
          </p:cNvSpPr>
          <p:nvPr>
            <p:ph type="title"/>
          </p:nvPr>
        </p:nvSpPr>
        <p:spPr/>
        <p:txBody>
          <a:bodyPr/>
          <a:lstStyle/>
          <a:p>
            <a:r>
              <a:rPr lang="en-US"/>
              <a:t>Click to edit Master title style</a:t>
            </a:r>
            <a:endParaRPr lang="en-US" dirty="0"/>
          </a:p>
        </p:txBody>
      </p:sp>
      <p:sp>
        <p:nvSpPr>
          <p:cNvPr id="19" name="Content Placeholder 18"/>
          <p:cNvSpPr>
            <a:spLocks noGrp="1"/>
          </p:cNvSpPr>
          <p:nvPr>
            <p:ph sz="quarter" idx="13"/>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a:t>Click to edit Master text styles</a:t>
            </a:r>
          </a:p>
        </p:txBody>
      </p:sp>
      <p:sp>
        <p:nvSpPr>
          <p:cNvPr id="7" name="Text Placeholder 6"/>
          <p:cNvSpPr>
            <a:spLocks noGrp="1"/>
          </p:cNvSpPr>
          <p:nvPr>
            <p:ph type="body" sz="quarter" idx="10"/>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a:t>Click to edit Master text styles</a:t>
            </a:r>
          </a:p>
        </p:txBody>
      </p:sp>
      <p:sp>
        <p:nvSpPr>
          <p:cNvPr id="11" name="Text Placeholder 10"/>
          <p:cNvSpPr>
            <a:spLocks noGrp="1"/>
          </p:cNvSpPr>
          <p:nvPr>
            <p:ph type="body" sz="quarter" idx="11"/>
          </p:nvPr>
        </p:nvSpPr>
        <p:spPr>
          <a:xfrm>
            <a:off x="1066800" y="2073442"/>
            <a:ext cx="4419600" cy="1355558"/>
          </a:xfrm>
        </p:spPr>
        <p:txBody>
          <a:bodyPr/>
          <a:lstStyle>
            <a:lvl1pPr>
              <a:defRPr sz="2000"/>
            </a:lvl1pPr>
          </a:lstStyle>
          <a:p>
            <a:pPr lvl="0"/>
            <a:r>
              <a:rPr lang="en-US"/>
              <a:t>Click to edit Master text styles</a:t>
            </a:r>
          </a:p>
        </p:txBody>
      </p:sp>
    </p:spTree>
    <p:extLst>
      <p:ext uri="{BB962C8B-B14F-4D97-AF65-F5344CB8AC3E}">
        <p14:creationId xmlns:p14="http://schemas.microsoft.com/office/powerpoint/2010/main" val="838572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lvl1pPr>
              <a:defRPr sz="3600" b="1">
                <a:latin typeface="+mn-lt"/>
              </a:defRPr>
            </a:lvl1pPr>
          </a:lstStyle>
          <a:p>
            <a:r>
              <a:rPr lang="en-US" dirty="0"/>
              <a:t>Click to edit Master title style</a:t>
            </a:r>
          </a:p>
        </p:txBody>
      </p:sp>
      <p:sp>
        <p:nvSpPr>
          <p:cNvPr id="3" name="Content Placeholder 2"/>
          <p:cNvSpPr>
            <a:spLocks noGrp="1"/>
          </p:cNvSpPr>
          <p:nvPr>
            <p:ph idx="1"/>
          </p:nvPr>
        </p:nvSpPr>
        <p:spPr>
          <a:xfrm>
            <a:off x="847725" y="1676400"/>
            <a:ext cx="7729537" cy="4648200"/>
          </a:xfrm>
        </p:spPr>
        <p:txBody>
          <a:bodyPr/>
          <a:lstStyle>
            <a:lvl1pPr>
              <a:defRPr>
                <a:latin typeface="+mn-lt"/>
              </a:defRPr>
            </a:lvl1pPr>
            <a:lvl2pPr marL="742950" indent="-285750">
              <a:buSzPct val="120000"/>
              <a:buFont typeface="Courier New" panose="02070309020205020404" pitchFamily="49" charset="0"/>
              <a:buChar char="o"/>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332063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8" name="Rectangle 7">
            <a:extLst>
              <a:ext uri="{FF2B5EF4-FFF2-40B4-BE49-F238E27FC236}"/>
            </a:extLst>
          </p:cNvPr>
          <p:cNvSpPr>
            <a:spLocks noChangeArrowheads="1"/>
          </p:cNvSpPr>
          <p:nvPr userDrawn="1"/>
        </p:nvSpPr>
        <p:spPr bwMode="auto">
          <a:xfrm>
            <a:off x="911225" y="1355725"/>
            <a:ext cx="5181600" cy="2574925"/>
          </a:xfrm>
          <a:prstGeom prst="rect">
            <a:avLst/>
          </a:prstGeom>
          <a:solidFill>
            <a:schemeClr val="accent1">
              <a:alpha val="8196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a:defRPr/>
            </a:pPr>
            <a:endParaRPr lang="en-US" altLang="en-US"/>
          </a:p>
        </p:txBody>
      </p:sp>
      <p:sp>
        <p:nvSpPr>
          <p:cNvPr id="14" name="Picture Placeholder 13"/>
          <p:cNvSpPr>
            <a:spLocks noGrp="1"/>
          </p:cNvSpPr>
          <p:nvPr>
            <p:ph type="pic" sz="quarter" idx="12"/>
          </p:nvPr>
        </p:nvSpPr>
        <p:spPr>
          <a:xfrm>
            <a:off x="911225" y="1355725"/>
            <a:ext cx="7318375" cy="4816475"/>
          </a:xfrm>
        </p:spPr>
        <p:txBody>
          <a:bodyPr anchor="b"/>
          <a:lstStyle>
            <a:lvl1pPr marL="0" indent="0" algn="ctr">
              <a:buNone/>
              <a:defRPr/>
            </a:lvl1pPr>
          </a:lstStyle>
          <a:p>
            <a:pPr lvl="0"/>
            <a:r>
              <a:rPr lang="en-US" noProof="0"/>
              <a:t>Drag picture to placeholder or click icon to add</a:t>
            </a:r>
          </a:p>
        </p:txBody>
      </p:sp>
      <p:sp>
        <p:nvSpPr>
          <p:cNvPr id="2" name="Title 1"/>
          <p:cNvSpPr>
            <a:spLocks noGrp="1"/>
          </p:cNvSpPr>
          <p:nvPr>
            <p:ph type="title"/>
          </p:nvPr>
        </p:nvSpPr>
        <p:spPr/>
        <p:txBody>
          <a:bodyPr/>
          <a:lstStyle/>
          <a:p>
            <a:r>
              <a:rPr lang="en-US"/>
              <a:t>Click to edit Master title style</a:t>
            </a:r>
            <a:endParaRPr lang="en-US" dirty="0"/>
          </a:p>
        </p:txBody>
      </p:sp>
      <p:sp>
        <p:nvSpPr>
          <p:cNvPr id="19" name="Content Placeholder 18"/>
          <p:cNvSpPr>
            <a:spLocks noGrp="1"/>
          </p:cNvSpPr>
          <p:nvPr>
            <p:ph sz="quarter" idx="13"/>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a:t>Click to edit Master text styles</a:t>
            </a:r>
          </a:p>
        </p:txBody>
      </p:sp>
      <p:sp>
        <p:nvSpPr>
          <p:cNvPr id="7" name="Text Placeholder 6"/>
          <p:cNvSpPr>
            <a:spLocks noGrp="1"/>
          </p:cNvSpPr>
          <p:nvPr>
            <p:ph type="body" sz="quarter" idx="10"/>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a:t>Click to edit Master text styles</a:t>
            </a:r>
          </a:p>
        </p:txBody>
      </p:sp>
      <p:sp>
        <p:nvSpPr>
          <p:cNvPr id="11" name="Text Placeholder 10"/>
          <p:cNvSpPr>
            <a:spLocks noGrp="1"/>
          </p:cNvSpPr>
          <p:nvPr>
            <p:ph type="body" sz="quarter" idx="11"/>
          </p:nvPr>
        </p:nvSpPr>
        <p:spPr>
          <a:xfrm>
            <a:off x="1066800" y="2073442"/>
            <a:ext cx="4419600" cy="1355558"/>
          </a:xfrm>
        </p:spPr>
        <p:txBody>
          <a:bodyPr/>
          <a:lstStyle>
            <a:lvl1pPr>
              <a:buClr>
                <a:srgbClr val="6DCBFF"/>
              </a:buClr>
              <a:defRPr sz="2000">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902038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71547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5" name="Rectangle 7">
            <a:extLst>
              <a:ext uri="{FF2B5EF4-FFF2-40B4-BE49-F238E27FC236}"/>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7" name="Rectangle 8">
            <a:extLst>
              <a:ext uri="{FF2B5EF4-FFF2-40B4-BE49-F238E27FC236}"/>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8" name="Picture 9"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icture Placeholder 5"/>
          <p:cNvSpPr>
            <a:spLocks noGrp="1"/>
          </p:cNvSpPr>
          <p:nvPr>
            <p:ph type="pic" sz="quarter" idx="12"/>
          </p:nvPr>
        </p:nvSpPr>
        <p:spPr>
          <a:xfrm>
            <a:off x="0" y="-81"/>
            <a:ext cx="9144000" cy="6858082"/>
          </a:xfrm>
        </p:spPr>
        <p:txBody>
          <a:bodyPr/>
          <a:lstStyle>
            <a:lvl1pPr marL="0" indent="0" algn="ctr">
              <a:buNone/>
              <a:defRPr baseline="0"/>
            </a:lvl1pPr>
          </a:lstStyle>
          <a:p>
            <a:pPr lvl="0"/>
            <a:r>
              <a:rPr lang="en-US" noProof="0"/>
              <a:t>Drag picture to placeholder or click icon to add</a:t>
            </a:r>
          </a:p>
        </p:txBody>
      </p:sp>
      <p:sp>
        <p:nvSpPr>
          <p:cNvPr id="10"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1"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440956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l="7385" r="3984"/>
          <a:stretch>
            <a:fillRect/>
          </a:stretch>
        </p:blipFill>
        <p:spPr bwMode="auto">
          <a:xfrm>
            <a:off x="0" y="0"/>
            <a:ext cx="9144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extLst>
          </p:cNvPr>
          <p:cNvSpPr>
            <a:spLocks noChangeArrowheads="1"/>
          </p:cNvSpPr>
          <p:nvPr userDrawn="1"/>
        </p:nvSpPr>
        <p:spPr bwMode="auto">
          <a:xfrm>
            <a:off x="-7938" y="-9525"/>
            <a:ext cx="9151938" cy="6888163"/>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6" name="Rectangle 9">
            <a:extLst>
              <a:ext uri="{FF2B5EF4-FFF2-40B4-BE49-F238E27FC236}"/>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7" name="Rectangle 10">
            <a:extLst>
              <a:ext uri="{FF2B5EF4-FFF2-40B4-BE49-F238E27FC236}"/>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1"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9528042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extLst>
          </p:cNvPr>
          <p:cNvSpPr>
            <a:spLocks noChangeArrowheads="1"/>
          </p:cNvSpPr>
          <p:nvPr userDrawn="1"/>
        </p:nvSpPr>
        <p:spPr bwMode="auto">
          <a:xfrm>
            <a:off x="-1588" y="0"/>
            <a:ext cx="9147176"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6" name="Rectangle 9">
            <a:extLst>
              <a:ext uri="{FF2B5EF4-FFF2-40B4-BE49-F238E27FC236}"/>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7" name="Rectangle 10">
            <a:extLst>
              <a:ext uri="{FF2B5EF4-FFF2-40B4-BE49-F238E27FC236}"/>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944479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extLst>
          </p:cNvPr>
          <p:cNvSpPr>
            <a:spLocks noChangeArrowheads="1"/>
          </p:cNvSpPr>
          <p:nvPr userDrawn="1"/>
        </p:nvSpPr>
        <p:spPr bwMode="auto">
          <a:xfrm>
            <a:off x="0" y="0"/>
            <a:ext cx="9148763"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6" name="Rectangle 9">
            <a:extLst>
              <a:ext uri="{FF2B5EF4-FFF2-40B4-BE49-F238E27FC236}"/>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7" name="Rectangle 10">
            <a:extLst>
              <a:ext uri="{FF2B5EF4-FFF2-40B4-BE49-F238E27FC236}"/>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56364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3"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8">
            <a:extLst>
              <a:ext uri="{FF2B5EF4-FFF2-40B4-BE49-F238E27FC236}"/>
            </a:extLst>
          </p:cNvPr>
          <p:cNvSpPr>
            <a:spLocks noChangeArrowheads="1"/>
          </p:cNvSpPr>
          <p:nvPr userDrawn="1"/>
        </p:nvSpPr>
        <p:spPr bwMode="auto">
          <a:xfrm>
            <a:off x="-4763" y="0"/>
            <a:ext cx="9148763"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5" name="Rectangle 9">
            <a:extLst>
              <a:ext uri="{FF2B5EF4-FFF2-40B4-BE49-F238E27FC236}"/>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6" name="Rectangle 10">
            <a:extLst>
              <a:ext uri="{FF2B5EF4-FFF2-40B4-BE49-F238E27FC236}"/>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7"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32418921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r="10596"/>
          <a:stretch>
            <a:fillRect/>
          </a:stretch>
        </p:blipFill>
        <p:spPr bwMode="auto">
          <a:xfrm>
            <a:off x="-26988" y="0"/>
            <a:ext cx="9220201"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extLst>
          </p:cNvPr>
          <p:cNvSpPr>
            <a:spLocks noChangeArrowheads="1"/>
          </p:cNvSpPr>
          <p:nvPr userDrawn="1"/>
        </p:nvSpPr>
        <p:spPr bwMode="auto">
          <a:xfrm>
            <a:off x="-28575" y="0"/>
            <a:ext cx="9221788" cy="6875463"/>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6" name="Rectangle 9">
            <a:extLst>
              <a:ext uri="{FF2B5EF4-FFF2-40B4-BE49-F238E27FC236}"/>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7" name="Rectangle 10">
            <a:extLst>
              <a:ext uri="{FF2B5EF4-FFF2-40B4-BE49-F238E27FC236}"/>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40801542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l="462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extLst>
          </p:cNvPr>
          <p:cNvSpPr>
            <a:spLocks noChangeArrowheads="1"/>
          </p:cNvSpPr>
          <p:nvPr userDrawn="1"/>
        </p:nvSpPr>
        <p:spPr bwMode="auto">
          <a:xfrm>
            <a:off x="0" y="0"/>
            <a:ext cx="9144000"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6" name="Rectangle 9">
            <a:extLst>
              <a:ext uri="{FF2B5EF4-FFF2-40B4-BE49-F238E27FC236}"/>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7" name="Rectangle 10">
            <a:extLst>
              <a:ext uri="{FF2B5EF4-FFF2-40B4-BE49-F238E27FC236}"/>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5532064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l="6667" r="444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extLst>
          </p:cNvPr>
          <p:cNvSpPr>
            <a:spLocks noChangeArrowheads="1"/>
          </p:cNvSpPr>
          <p:nvPr userDrawn="1"/>
        </p:nvSpPr>
        <p:spPr bwMode="auto">
          <a:xfrm>
            <a:off x="0" y="-6350"/>
            <a:ext cx="9144000"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7" name="Rectangle 9">
            <a:extLst>
              <a:ext uri="{FF2B5EF4-FFF2-40B4-BE49-F238E27FC236}"/>
            </a:extLst>
          </p:cNvPr>
          <p:cNvSpPr>
            <a:spLocks noChangeArrowheads="1"/>
          </p:cNvSpPr>
          <p:nvPr userDrawn="1"/>
        </p:nvSpPr>
        <p:spPr bwMode="auto">
          <a:xfrm>
            <a:off x="914400" y="1600200"/>
            <a:ext cx="5181600" cy="4572000"/>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a:defRPr/>
            </a:pPr>
            <a:endParaRPr lang="en-US" altLang="en-US"/>
          </a:p>
        </p:txBody>
      </p:sp>
      <p:sp>
        <p:nvSpPr>
          <p:cNvPr id="8" name="Rectangle 10">
            <a:extLst>
              <a:ext uri="{FF2B5EF4-FFF2-40B4-BE49-F238E27FC236}"/>
            </a:extLst>
          </p:cNvPr>
          <p:cNvSpPr>
            <a:spLocks noChangeArrowheads="1"/>
          </p:cNvSpPr>
          <p:nvPr userDrawn="1"/>
        </p:nvSpPr>
        <p:spPr bwMode="auto">
          <a:xfrm>
            <a:off x="933450" y="1600200"/>
            <a:ext cx="5162550" cy="45720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9"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19"/>
          <p:cNvSpPr>
            <a:spLocks noGrp="1"/>
          </p:cNvSpPr>
          <p:nvPr>
            <p:ph type="body" sz="quarter" idx="12"/>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Click to edit Master text styles</a:t>
            </a:r>
          </a:p>
        </p:txBody>
      </p:sp>
      <p:sp>
        <p:nvSpPr>
          <p:cNvPr id="26" name="Text Placeholder 19"/>
          <p:cNvSpPr>
            <a:spLocks noGrp="1"/>
          </p:cNvSpPr>
          <p:nvPr>
            <p:ph type="body" sz="quarter" idx="13"/>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a:t>Click to edit Master text styles</a:t>
            </a:r>
          </a:p>
        </p:txBody>
      </p:sp>
      <p:sp>
        <p:nvSpPr>
          <p:cNvPr id="27" name="Text Placeholder 19"/>
          <p:cNvSpPr>
            <a:spLocks noGrp="1"/>
          </p:cNvSpPr>
          <p:nvPr>
            <p:ph type="body" sz="quarter" idx="14"/>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a:t>Click to edit Master text styles</a:t>
            </a:r>
          </a:p>
        </p:txBody>
      </p:sp>
    </p:spTree>
    <p:extLst>
      <p:ext uri="{BB962C8B-B14F-4D97-AF65-F5344CB8AC3E}">
        <p14:creationId xmlns:p14="http://schemas.microsoft.com/office/powerpoint/2010/main" val="143835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41852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6" name="Rectangle 7">
            <a:extLst>
              <a:ext uri="{FF2B5EF4-FFF2-40B4-BE49-F238E27FC236}"/>
            </a:extLst>
          </p:cNvPr>
          <p:cNvSpPr>
            <a:spLocks noChangeArrowheads="1"/>
          </p:cNvSpPr>
          <p:nvPr userDrawn="1"/>
        </p:nvSpPr>
        <p:spPr bwMode="auto">
          <a:xfrm>
            <a:off x="933450" y="1600200"/>
            <a:ext cx="5162550" cy="45720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7" name="Picture 8"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5"/>
          </p:nvPr>
        </p:nvSpPr>
        <p:spPr>
          <a:xfrm>
            <a:off x="0" y="2931"/>
            <a:ext cx="9144000" cy="6858000"/>
          </a:xfrm>
        </p:spPr>
        <p:txBody>
          <a:bodyPr/>
          <a:lstStyle>
            <a:lvl1pPr marL="0" indent="0" algn="ctr">
              <a:buNone/>
              <a:defRPr/>
            </a:lvl1pPr>
          </a:lstStyle>
          <a:p>
            <a:pPr lvl="0"/>
            <a:r>
              <a:rPr lang="en-US" noProof="0"/>
              <a:t>Drag picture to placeholder or click icon to add</a:t>
            </a:r>
          </a:p>
        </p:txBody>
      </p:sp>
      <p:sp>
        <p:nvSpPr>
          <p:cNvPr id="20" name="Text Placeholder 19"/>
          <p:cNvSpPr>
            <a:spLocks noGrp="1"/>
          </p:cNvSpPr>
          <p:nvPr>
            <p:ph type="body" sz="quarter" idx="12"/>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a:t>Click to edit Master text styles</a:t>
            </a:r>
          </a:p>
        </p:txBody>
      </p:sp>
      <p:sp>
        <p:nvSpPr>
          <p:cNvPr id="26" name="Text Placeholder 19"/>
          <p:cNvSpPr>
            <a:spLocks noGrp="1"/>
          </p:cNvSpPr>
          <p:nvPr>
            <p:ph type="body" sz="quarter" idx="13"/>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a:t>Click to edit Master text styles</a:t>
            </a:r>
          </a:p>
        </p:txBody>
      </p:sp>
      <p:sp>
        <p:nvSpPr>
          <p:cNvPr id="27" name="Text Placeholder 19"/>
          <p:cNvSpPr>
            <a:spLocks noGrp="1"/>
          </p:cNvSpPr>
          <p:nvPr>
            <p:ph type="body" sz="quarter" idx="14"/>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a:t>Click to edit Master text styles</a:t>
            </a:r>
          </a:p>
        </p:txBody>
      </p:sp>
    </p:spTree>
    <p:extLst>
      <p:ext uri="{BB962C8B-B14F-4D97-AF65-F5344CB8AC3E}">
        <p14:creationId xmlns:p14="http://schemas.microsoft.com/office/powerpoint/2010/main" val="4081674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96D1F"/>
                </a:solidFill>
              </a:defRPr>
            </a:lvl1pPr>
          </a:lstStyle>
          <a:p>
            <a:r>
              <a:rPr lang="en-US"/>
              <a:t>Click to edit Master title style</a:t>
            </a:r>
            <a:endParaRPr lang="en-US" dirty="0"/>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50360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7">
            <a:extLst>
              <a:ext uri="{FF2B5EF4-FFF2-40B4-BE49-F238E27FC236}"/>
            </a:extLst>
          </p:cNvPr>
          <p:cNvSpPr>
            <a:spLocks noChangeArrowheads="1"/>
          </p:cNvSpPr>
          <p:nvPr userDrawn="1"/>
        </p:nvSpPr>
        <p:spPr bwMode="auto">
          <a:xfrm>
            <a:off x="0" y="0"/>
            <a:ext cx="9144000" cy="6858000"/>
          </a:xfrm>
          <a:prstGeom prst="rect">
            <a:avLst/>
          </a:prstGeom>
          <a:solidFill>
            <a:srgbClr val="1E65A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5" name="Picture 8"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46975" y="5927725"/>
            <a:ext cx="1139825" cy="549275"/>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a:extLst>
              <a:ext uri="{FF2B5EF4-FFF2-40B4-BE49-F238E27FC236}"/>
            </a:extLst>
          </p:cNvPr>
          <p:cNvSpPr>
            <a:spLocks noChangeArrowheads="1"/>
          </p:cNvSpPr>
          <p:nvPr userDrawn="1"/>
        </p:nvSpPr>
        <p:spPr bwMode="auto">
          <a:xfrm>
            <a:off x="685800" y="1600200"/>
            <a:ext cx="77724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8122729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5" name="Picture 7"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46975" y="5927725"/>
            <a:ext cx="1139825" cy="549275"/>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extLst>
          </p:cNvPr>
          <p:cNvSpPr>
            <a:spLocks noChangeArrowheads="1"/>
          </p:cNvSpPr>
          <p:nvPr userDrawn="1"/>
        </p:nvSpPr>
        <p:spPr bwMode="auto">
          <a:xfrm>
            <a:off x="685800" y="1600200"/>
            <a:ext cx="77724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 name="Picture Placeholder 2"/>
          <p:cNvSpPr>
            <a:spLocks noGrp="1"/>
          </p:cNvSpPr>
          <p:nvPr>
            <p:ph type="pic" sz="quarter" idx="13"/>
          </p:nvPr>
        </p:nvSpPr>
        <p:spPr>
          <a:xfrm>
            <a:off x="0" y="0"/>
            <a:ext cx="9144000" cy="6858000"/>
          </a:xfrm>
        </p:spPr>
        <p:txBody>
          <a:bodyPr/>
          <a:lstStyle>
            <a:lvl1pPr marL="0" indent="0" algn="ctr">
              <a:buNone/>
              <a:defRPr/>
            </a:lvl1pPr>
          </a:lstStyle>
          <a:p>
            <a:pPr lvl="0"/>
            <a:r>
              <a:rPr lang="en-US" noProof="0"/>
              <a:t>Drag picture to placeholder or click icon to add</a:t>
            </a:r>
          </a:p>
        </p:txBody>
      </p:sp>
    </p:spTree>
    <p:extLst>
      <p:ext uri="{BB962C8B-B14F-4D97-AF65-F5344CB8AC3E}">
        <p14:creationId xmlns:p14="http://schemas.microsoft.com/office/powerpoint/2010/main" val="2052813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4" name="Picture 7" descr="US_What_If_Final_Digital (2).jpg"/>
          <p:cNvPicPr>
            <a:picLocks noChangeAspect="1"/>
          </p:cNvPicPr>
          <p:nvPr userDrawn="1"/>
        </p:nvPicPr>
        <p:blipFill>
          <a:blip r:embed="rId2">
            <a:extLst>
              <a:ext uri="{28A0092B-C50C-407E-A947-70E740481C1C}">
                <a14:useLocalDpi xmlns:a14="http://schemas.microsoft.com/office/drawing/2010/main" val="0"/>
              </a:ext>
            </a:extLst>
          </a:blip>
          <a:srcRect r="6522" b="2014"/>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extLst>
          </p:cNvPr>
          <p:cNvSpPr>
            <a:spLocks noChangeArrowheads="1"/>
          </p:cNvSpPr>
          <p:nvPr userDrawn="1"/>
        </p:nvSpPr>
        <p:spPr bwMode="auto">
          <a:xfrm>
            <a:off x="0" y="0"/>
            <a:ext cx="9144000" cy="6858000"/>
          </a:xfrm>
          <a:prstGeom prst="rect">
            <a:avLst/>
          </a:prstGeom>
          <a:solidFill>
            <a:srgbClr val="1E65A1">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pic>
        <p:nvPicPr>
          <p:cNvPr id="6" name="Picture 9"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46975" y="5927725"/>
            <a:ext cx="1139825" cy="549275"/>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0">
            <a:extLst>
              <a:ext uri="{FF2B5EF4-FFF2-40B4-BE49-F238E27FC236}"/>
            </a:extLst>
          </p:cNvPr>
          <p:cNvSpPr>
            <a:spLocks noChangeArrowheads="1"/>
          </p:cNvSpPr>
          <p:nvPr userDrawn="1"/>
        </p:nvSpPr>
        <p:spPr bwMode="auto">
          <a:xfrm>
            <a:off x="685800" y="1600200"/>
            <a:ext cx="77724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06023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84" descr="titlepagebg_solidblu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8763" cy="688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extLst>
          </p:cNvPr>
          <p:cNvSpPr>
            <a:spLocks noChangeArrowheads="1"/>
          </p:cNvSpPr>
          <p:nvPr userDrawn="1"/>
        </p:nvSpPr>
        <p:spPr bwMode="auto">
          <a:xfrm>
            <a:off x="3962400" y="5995988"/>
            <a:ext cx="4429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US" altLang="en-US" sz="1400">
                <a:solidFill>
                  <a:schemeClr val="accent1"/>
                </a:solidFill>
              </a:rPr>
              <a:t>POPULATION REFERENCE BUREAU | www.prb.org</a:t>
            </a:r>
          </a:p>
        </p:txBody>
      </p:sp>
      <p:sp>
        <p:nvSpPr>
          <p:cNvPr id="77910" name="Rectangle 86"/>
          <p:cNvSpPr>
            <a:spLocks noGrp="1" noChangeArrowheads="1"/>
          </p:cNvSpPr>
          <p:nvPr>
            <p:ph type="subTitle" sz="quarter" idx="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a:t>Click to edit Master subtitle style</a:t>
            </a:r>
            <a:endParaRPr lang="en-US" noProof="0" dirty="0"/>
          </a:p>
        </p:txBody>
      </p:sp>
      <p:sp>
        <p:nvSpPr>
          <p:cNvPr id="8" name="Text Placeholder 7"/>
          <p:cNvSpPr>
            <a:spLocks noGrp="1"/>
          </p:cNvSpPr>
          <p:nvPr>
            <p:ph type="body" sz="quarter" idx="10"/>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1874595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7847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32142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365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8596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51462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8853740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20" Type="http://schemas.openxmlformats.org/officeDocument/2006/relationships/slideLayout" Target="../slideLayouts/slideLayout32.xml"/><Relationship Id="rId21" Type="http://schemas.openxmlformats.org/officeDocument/2006/relationships/slideLayout" Target="../slideLayouts/slideLayout33.xml"/><Relationship Id="rId22" Type="http://schemas.openxmlformats.org/officeDocument/2006/relationships/slideLayout" Target="../slideLayouts/slideLayout34.xml"/><Relationship Id="rId23" Type="http://schemas.openxmlformats.org/officeDocument/2006/relationships/slideLayout" Target="../slideLayouts/slideLayout35.xml"/><Relationship Id="rId24" Type="http://schemas.openxmlformats.org/officeDocument/2006/relationships/theme" Target="../theme/theme2.xml"/><Relationship Id="rId25" Type="http://schemas.openxmlformats.org/officeDocument/2006/relationships/image" Target="../media/image1.wmf"/><Relationship Id="rId10" Type="http://schemas.openxmlformats.org/officeDocument/2006/relationships/slideLayout" Target="../slideLayouts/slideLayout22.xml"/><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slideLayout" Target="../slideLayouts/slideLayout28.xml"/><Relationship Id="rId17" Type="http://schemas.openxmlformats.org/officeDocument/2006/relationships/slideLayout" Target="../slideLayouts/slideLayout29.xml"/><Relationship Id="rId18" Type="http://schemas.openxmlformats.org/officeDocument/2006/relationships/slideLayout" Target="../slideLayouts/slideLayout30.xml"/><Relationship Id="rId19" Type="http://schemas.openxmlformats.org/officeDocument/2006/relationships/slideLayout" Target="../slideLayouts/slideLayout31.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s-ES" dirty="0"/>
          </a:p>
        </p:txBody>
      </p:sp>
      <p:sp>
        <p:nvSpPr>
          <p:cNvPr id="76885" name="Text Box 85">
            <a:extLst>
              <a:ext uri="{FF2B5EF4-FFF2-40B4-BE49-F238E27FC236}"/>
            </a:extLst>
          </p:cNvPr>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2016 Population Reference Bureau. All rights reserved. </a:t>
            </a:r>
            <a:r>
              <a:rPr lang="en-US" sz="700" dirty="0" err="1">
                <a:solidFill>
                  <a:srgbClr val="333333"/>
                </a:solidFill>
              </a:rPr>
              <a:t>www.prb.org</a:t>
            </a:r>
            <a:endParaRPr lang="en-US" sz="700" dirty="0">
              <a:solidFill>
                <a:srgbClr val="333333"/>
              </a:solidFill>
            </a:endParaRPr>
          </a:p>
        </p:txBody>
      </p:sp>
      <p:pic>
        <p:nvPicPr>
          <p:cNvPr id="1030" name="Picture 86" descr="ppt-logo"/>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ES"/>
          </a:p>
        </p:txBody>
      </p:sp>
    </p:spTree>
  </p:cSld>
  <p:clrMap bg1="lt1" tx1="dk1" bg2="lt2" tx2="dk2" accent1="accent1" accent2="accent2" accent3="accent3" accent4="accent4" accent5="accent5" accent6="accent6" hlink="hlink" folHlink="folHlink"/>
  <p:sldLayoutIdLst>
    <p:sldLayoutId id="2147484843" r:id="rId1"/>
    <p:sldLayoutId id="2147484828" r:id="rId2"/>
    <p:sldLayoutId id="2147484829" r:id="rId3"/>
    <p:sldLayoutId id="2147484830" r:id="rId4"/>
    <p:sldLayoutId id="2147484831" r:id="rId5"/>
    <p:sldLayoutId id="2147484832" r:id="rId6"/>
    <p:sldLayoutId id="2147484833" r:id="rId7"/>
    <p:sldLayoutId id="2147484834" r:id="rId8"/>
    <p:sldLayoutId id="2147484835" r:id="rId9"/>
    <p:sldLayoutId id="2147484836" r:id="rId10"/>
    <p:sldLayoutId id="2147484837" r:id="rId11"/>
    <p:sldLayoutId id="2147484838" r:id="rId12"/>
  </p:sldLayoutIdLst>
  <p:timing>
    <p:tnLst>
      <p:par>
        <p:cTn id="1" dur="indefinite" restart="never" nodeType="tmRoot"/>
      </p:par>
    </p:tnLst>
  </p:timing>
  <p:txStyles>
    <p:titleStyle>
      <a:lvl1pPr algn="l" rtl="0" eaLnBrk="0" fontAlgn="base" hangingPunct="0">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0" fontAlgn="base" hangingPunct="0">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0" fontAlgn="base" hangingPunct="0">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0" fontAlgn="base" hangingPunct="0">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050" name="Rectangle 65"/>
          <p:cNvSpPr>
            <a:spLocks noGrp="1" noChangeArrowheads="1"/>
          </p:cNvSpPr>
          <p:nvPr>
            <p:ph type="title"/>
          </p:nvPr>
        </p:nvSpPr>
        <p:spPr bwMode="auto">
          <a:xfrm>
            <a:off x="911225" y="533400"/>
            <a:ext cx="73183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TITLE</a:t>
            </a:r>
            <a:br>
              <a:rPr lang="en-US" altLang="en-US" smtClean="0"/>
            </a:br>
            <a:endParaRPr lang="en-US" altLang="en-US" smtClean="0"/>
          </a:p>
        </p:txBody>
      </p:sp>
      <p:sp>
        <p:nvSpPr>
          <p:cNvPr id="2051" name="Rectangle 66"/>
          <p:cNvSpPr>
            <a:spLocks noGrp="1" noChangeArrowheads="1"/>
          </p:cNvSpPr>
          <p:nvPr>
            <p:ph type="body" idx="1"/>
          </p:nvPr>
        </p:nvSpPr>
        <p:spPr bwMode="auto">
          <a:xfrm>
            <a:off x="914400" y="1600200"/>
            <a:ext cx="7315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2052"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s-ES"/>
          </a:p>
        </p:txBody>
      </p:sp>
      <p:sp>
        <p:nvSpPr>
          <p:cNvPr id="1029" name="Text Box 85">
            <a:extLst>
              <a:ext uri="{FF2B5EF4-FFF2-40B4-BE49-F238E27FC236}"/>
            </a:extLst>
          </p:cNvPr>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a:defRPr/>
            </a:pPr>
            <a:r>
              <a:rPr lang="en-US" sz="700"/>
              <a:t>© </a:t>
            </a:r>
            <a:r>
              <a:rPr lang="en-US" sz="700">
                <a:solidFill>
                  <a:srgbClr val="333333"/>
                </a:solidFill>
              </a:rPr>
              <a:t>2016 Population Reference Bureau. All rights reserved. www.prb.org</a:t>
            </a:r>
          </a:p>
        </p:txBody>
      </p:sp>
      <p:pic>
        <p:nvPicPr>
          <p:cNvPr id="2054" name="Picture 86" descr="ppt-logo"/>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ES"/>
          </a:p>
        </p:txBody>
      </p:sp>
    </p:spTree>
  </p:cSld>
  <p:clrMap bg1="lt1" tx1="dk1" bg2="lt2" tx2="dk2" accent1="accent1" accent2="accent2" accent3="accent3" accent4="accent4" accent5="accent5" accent6="accent6" hlink="hlink" folHlink="folHlink"/>
  <p:sldLayoutIdLst>
    <p:sldLayoutId id="2147484844" r:id="rId1"/>
    <p:sldLayoutId id="2147484845" r:id="rId2"/>
    <p:sldLayoutId id="2147484846" r:id="rId3"/>
    <p:sldLayoutId id="2147484839" r:id="rId4"/>
    <p:sldLayoutId id="2147484847" r:id="rId5"/>
    <p:sldLayoutId id="2147484840" r:id="rId6"/>
    <p:sldLayoutId id="2147484848" r:id="rId7"/>
    <p:sldLayoutId id="2147484849" r:id="rId8"/>
    <p:sldLayoutId id="2147484841" r:id="rId9"/>
    <p:sldLayoutId id="2147484850" r:id="rId10"/>
    <p:sldLayoutId id="2147484851" r:id="rId11"/>
    <p:sldLayoutId id="2147484852" r:id="rId12"/>
    <p:sldLayoutId id="2147484853" r:id="rId13"/>
    <p:sldLayoutId id="2147484854" r:id="rId14"/>
    <p:sldLayoutId id="2147484855" r:id="rId15"/>
    <p:sldLayoutId id="2147484856" r:id="rId16"/>
    <p:sldLayoutId id="2147484857" r:id="rId17"/>
    <p:sldLayoutId id="2147484858" r:id="rId18"/>
    <p:sldLayoutId id="2147484842" r:id="rId19"/>
    <p:sldLayoutId id="2147484859" r:id="rId20"/>
    <p:sldLayoutId id="2147484860" r:id="rId21"/>
    <p:sldLayoutId id="2147484861" r:id="rId22"/>
    <p:sldLayoutId id="2147484862" r:id="rId23"/>
  </p:sldLayoutIdLst>
  <p:timing>
    <p:tnLst>
      <p:par>
        <p:cTn id="1" dur="indefinite" restart="never" nodeType="tmRoot"/>
      </p:par>
    </p:tnLst>
  </p:timing>
  <p:txStyles>
    <p:titleStyle>
      <a:lvl1pPr algn="l" rtl="0" eaLnBrk="0" fontAlgn="base" hangingPunct="0">
        <a:spcBef>
          <a:spcPct val="0"/>
        </a:spcBef>
        <a:spcAft>
          <a:spcPct val="0"/>
        </a:spcAft>
        <a:defRPr sz="4400" b="1">
          <a:solidFill>
            <a:srgbClr val="E96D1F"/>
          </a:solidFill>
          <a:latin typeface="+mj-lt"/>
          <a:ea typeface="+mj-ea"/>
          <a:cs typeface="+mj-cs"/>
        </a:defRPr>
      </a:lvl1pPr>
      <a:lvl2pPr algn="l" rtl="0" eaLnBrk="0" fontAlgn="base" hangingPunct="0">
        <a:spcBef>
          <a:spcPct val="0"/>
        </a:spcBef>
        <a:spcAft>
          <a:spcPct val="0"/>
        </a:spcAft>
        <a:defRPr sz="4400" b="1">
          <a:solidFill>
            <a:srgbClr val="E96D1F"/>
          </a:solidFill>
          <a:latin typeface="Arial" charset="0"/>
        </a:defRPr>
      </a:lvl2pPr>
      <a:lvl3pPr algn="l" rtl="0" eaLnBrk="0" fontAlgn="base" hangingPunct="0">
        <a:spcBef>
          <a:spcPct val="0"/>
        </a:spcBef>
        <a:spcAft>
          <a:spcPct val="0"/>
        </a:spcAft>
        <a:defRPr sz="4400" b="1">
          <a:solidFill>
            <a:srgbClr val="E96D1F"/>
          </a:solidFill>
          <a:latin typeface="Arial" charset="0"/>
        </a:defRPr>
      </a:lvl3pPr>
      <a:lvl4pPr algn="l" rtl="0" eaLnBrk="0" fontAlgn="base" hangingPunct="0">
        <a:spcBef>
          <a:spcPct val="0"/>
        </a:spcBef>
        <a:spcAft>
          <a:spcPct val="0"/>
        </a:spcAft>
        <a:defRPr sz="4400" b="1">
          <a:solidFill>
            <a:srgbClr val="E96D1F"/>
          </a:solidFill>
          <a:latin typeface="Arial" charset="0"/>
        </a:defRPr>
      </a:lvl4pPr>
      <a:lvl5pPr algn="l" rtl="0" eaLnBrk="0" fontAlgn="base" hangingPunct="0">
        <a:spcBef>
          <a:spcPct val="0"/>
        </a:spcBef>
        <a:spcAft>
          <a:spcPct val="0"/>
        </a:spcAft>
        <a:defRPr sz="4400" b="1">
          <a:solidFill>
            <a:srgbClr val="E96D1F"/>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rgbClr val="265E9E"/>
        </a:buClr>
        <a:buSzPct val="75000"/>
        <a:buFont typeface="Wingdings" panose="05000000000000000000" pitchFamily="2" charset="2"/>
        <a:buChar char="n"/>
        <a:defRPr sz="2800">
          <a:solidFill>
            <a:srgbClr val="717073"/>
          </a:solidFill>
          <a:latin typeface="+mn-lt"/>
          <a:ea typeface="+mn-ea"/>
          <a:cs typeface="+mn-cs"/>
        </a:defRPr>
      </a:lvl1pPr>
      <a:lvl2pPr marL="742950" indent="-285750" algn="l" rtl="0" eaLnBrk="0" fontAlgn="base" hangingPunct="0">
        <a:spcBef>
          <a:spcPct val="20000"/>
        </a:spcBef>
        <a:spcAft>
          <a:spcPct val="0"/>
        </a:spcAft>
        <a:buClr>
          <a:srgbClr val="265E9E"/>
        </a:buClr>
        <a:buSzPct val="70000"/>
        <a:buFont typeface="Wingdings" panose="05000000000000000000" pitchFamily="2" charset="2"/>
        <a:buChar char="n"/>
        <a:defRPr sz="2400">
          <a:solidFill>
            <a:srgbClr val="717073"/>
          </a:solidFill>
          <a:latin typeface="+mn-lt"/>
        </a:defRPr>
      </a:lvl2pPr>
      <a:lvl3pPr marL="1200150" indent="-285750" algn="l" rtl="0" eaLnBrk="0" fontAlgn="base" hangingPunct="0">
        <a:spcBef>
          <a:spcPct val="20000"/>
        </a:spcBef>
        <a:spcAft>
          <a:spcPct val="0"/>
        </a:spcAft>
        <a:buClr>
          <a:srgbClr val="265E9E"/>
        </a:buClr>
        <a:buFont typeface="Wingdings" panose="05000000000000000000" pitchFamily="2" charset="2"/>
        <a:buChar char="§"/>
        <a:defRPr>
          <a:solidFill>
            <a:srgbClr val="717073"/>
          </a:solidFill>
          <a:latin typeface="+mn-lt"/>
        </a:defRPr>
      </a:lvl3pPr>
      <a:lvl4pPr marL="1600200" indent="-228600" algn="l" rtl="0" eaLnBrk="0" fontAlgn="base" hangingPunct="0">
        <a:spcBef>
          <a:spcPct val="20000"/>
        </a:spcBef>
        <a:spcAft>
          <a:spcPct val="0"/>
        </a:spcAft>
        <a:buClr>
          <a:srgbClr val="265E9E"/>
        </a:buClr>
        <a:buChar char="•"/>
        <a:defRPr sz="1200">
          <a:solidFill>
            <a:srgbClr val="717073"/>
          </a:solidFill>
          <a:latin typeface="+mn-lt"/>
        </a:defRPr>
      </a:lvl4pPr>
      <a:lvl5pPr marL="2057400" indent="-228600" algn="l" rtl="0" eaLnBrk="0" fontAlgn="base" hangingPunct="0">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sp>
        <p:nvSpPr>
          <p:cNvPr id="25602" name="Rectangle 3"/>
          <p:cNvSpPr>
            <a:spLocks noGrp="1" noChangeArrowheads="1"/>
          </p:cNvSpPr>
          <p:nvPr>
            <p:ph type="body" idx="4294967295"/>
          </p:nvPr>
        </p:nvSpPr>
        <p:spPr>
          <a:xfrm>
            <a:off x="855663" y="1981200"/>
            <a:ext cx="7432675" cy="1676400"/>
          </a:xfrm>
        </p:spPr>
        <p:txBody>
          <a:bodyPr lIns="92075" tIns="46038" rIns="92075" bIns="46038"/>
          <a:lstStyle/>
          <a:p>
            <a:pPr>
              <a:buFont typeface="Wingdings" panose="05000000000000000000" pitchFamily="2" charset="2"/>
              <a:buNone/>
            </a:pPr>
            <a:r>
              <a:rPr lang="es-ES_tradnl" altLang="en-US" sz="4000" b="1" noProof="0" dirty="0" smtClean="0"/>
              <a:t>La brecha entre la investigación y las políticas (RP3L)</a:t>
            </a:r>
            <a:endParaRPr lang="es-ES_tradnl" altLang="en-US" sz="4000" b="1" noProof="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extLst>
          </p:cNvPr>
          <p:cNvSpPr>
            <a:spLocks noGrp="1"/>
          </p:cNvSpPr>
          <p:nvPr>
            <p:ph type="title"/>
          </p:nvPr>
        </p:nvSpPr>
        <p:spPr>
          <a:xfrm>
            <a:off x="884093" y="152400"/>
            <a:ext cx="7739063" cy="990600"/>
          </a:xfrm>
        </p:spPr>
        <p:txBody>
          <a:bodyPr/>
          <a:lstStyle/>
          <a:p>
            <a:pPr>
              <a:defRPr/>
            </a:pPr>
            <a:r>
              <a:rPr lang="es-ES_tradnl" altLang="en-US" noProof="0" dirty="0" smtClean="0"/>
              <a:t>Comunicación deficiente</a:t>
            </a:r>
            <a:endParaRPr lang="es-ES_tradnl" altLang="en-US" noProof="0" dirty="0"/>
          </a:p>
        </p:txBody>
      </p:sp>
      <p:sp>
        <p:nvSpPr>
          <p:cNvPr id="3" name="Content Placeholder 2">
            <a:extLst>
              <a:ext uri="{FF2B5EF4-FFF2-40B4-BE49-F238E27FC236}"/>
            </a:extLst>
          </p:cNvPr>
          <p:cNvSpPr>
            <a:spLocks noGrp="1"/>
          </p:cNvSpPr>
          <p:nvPr>
            <p:ph idx="1"/>
          </p:nvPr>
        </p:nvSpPr>
        <p:spPr>
          <a:xfrm>
            <a:off x="893618" y="914400"/>
            <a:ext cx="7729538" cy="4648200"/>
          </a:xfrm>
        </p:spPr>
        <p:txBody>
          <a:bodyPr/>
          <a:lstStyle/>
          <a:p>
            <a:pPr>
              <a:spcBef>
                <a:spcPts val="0"/>
              </a:spcBef>
              <a:spcAft>
                <a:spcPts val="2400"/>
              </a:spcAft>
              <a:defRPr/>
            </a:pPr>
            <a:r>
              <a:rPr lang="es-ES_tradnl" sz="2400" noProof="0" dirty="0" smtClean="0"/>
              <a:t>Limitada disponibilidad y acceso a la información</a:t>
            </a:r>
          </a:p>
          <a:p>
            <a:pPr>
              <a:spcBef>
                <a:spcPts val="0"/>
              </a:spcBef>
              <a:spcAft>
                <a:spcPts val="2400"/>
              </a:spcAft>
              <a:defRPr/>
            </a:pPr>
            <a:r>
              <a:rPr lang="es-ES_tradnl" sz="2400" noProof="0" dirty="0" smtClean="0"/>
              <a:t>Sobrecarga de información y datos</a:t>
            </a:r>
          </a:p>
          <a:p>
            <a:pPr>
              <a:spcBef>
                <a:spcPts val="0"/>
              </a:spcBef>
              <a:spcAft>
                <a:spcPts val="2400"/>
              </a:spcAft>
              <a:defRPr/>
            </a:pPr>
            <a:r>
              <a:rPr lang="es-ES_tradnl" sz="2400" noProof="0" dirty="0" smtClean="0"/>
              <a:t>Uso de lenguaje técnico o académico</a:t>
            </a:r>
          </a:p>
          <a:p>
            <a:pPr>
              <a:spcBef>
                <a:spcPts val="0"/>
              </a:spcBef>
              <a:spcAft>
                <a:spcPts val="2400"/>
              </a:spcAft>
              <a:defRPr/>
            </a:pPr>
            <a:r>
              <a:rPr lang="es-ES_tradnl" sz="2400" noProof="0" dirty="0" smtClean="0"/>
              <a:t>Falta de mensajes claros y procesables</a:t>
            </a:r>
          </a:p>
          <a:p>
            <a:pPr>
              <a:spcBef>
                <a:spcPts val="0"/>
              </a:spcBef>
              <a:spcAft>
                <a:spcPts val="2400"/>
              </a:spcAft>
              <a:defRPr/>
            </a:pPr>
            <a:r>
              <a:rPr lang="es-ES_tradnl" sz="2400" noProof="0" dirty="0" smtClean="0"/>
              <a:t>Selección incorrecta de formato de transmisión de la información</a:t>
            </a:r>
          </a:p>
          <a:p>
            <a:pPr>
              <a:spcBef>
                <a:spcPts val="0"/>
              </a:spcBef>
              <a:spcAft>
                <a:spcPts val="2400"/>
              </a:spcAft>
              <a:defRPr/>
            </a:pPr>
            <a:r>
              <a:rPr lang="es-ES_tradnl" sz="2400" noProof="0" dirty="0" smtClean="0"/>
              <a:t>Ausencia de información para abordar las necesidades o inquietudes de los formuladores de políticas</a:t>
            </a:r>
          </a:p>
          <a:p>
            <a:pPr marL="0" indent="0">
              <a:buFont typeface="Wingdings" panose="05000000000000000000" pitchFamily="2" charset="2"/>
              <a:buNone/>
              <a:defRPr/>
            </a:pPr>
            <a:endParaRPr lang="es-ES_tradnl" noProof="0" dirty="0" smtClean="0"/>
          </a:p>
          <a:p>
            <a:pPr marL="0" indent="0">
              <a:buFont typeface="Wingdings" panose="05000000000000000000" pitchFamily="2" charset="2"/>
              <a:buNone/>
              <a:defRPr/>
            </a:pPr>
            <a:endParaRPr lang="es-ES_tradnl" noProof="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noChangeArrowheads="1"/>
          </p:cNvSpPr>
          <p:nvPr>
            <p:ph type="body" sz="quarter" idx="10"/>
          </p:nvPr>
        </p:nvSpPr>
        <p:spPr>
          <a:xfrm>
            <a:off x="990600" y="1905000"/>
            <a:ext cx="7138988" cy="819150"/>
          </a:xfrm>
        </p:spPr>
        <p:txBody>
          <a:bodyPr/>
          <a:lstStyle/>
          <a:p>
            <a:pPr eaLnBrk="1" hangingPunct="1"/>
            <a:r>
              <a:rPr lang="es-ES_tradnl" altLang="en-US" sz="2800" noProof="0" dirty="0" smtClean="0">
                <a:ea typeface="ＭＳ Ｐゴシック" panose="020B0600070205080204" pitchFamily="34" charset="-128"/>
              </a:rPr>
              <a:t>"La investigación existente ha sido realizada generalmente por académicos o universidades, y es publicada en revistas internacionales; por lo tanto no ha sido compartida a nivel local o de país."</a:t>
            </a:r>
          </a:p>
          <a:p>
            <a:pPr eaLnBrk="1" hangingPunct="1">
              <a:lnSpc>
                <a:spcPct val="150000"/>
              </a:lnSpc>
            </a:pPr>
            <a:r>
              <a:rPr lang="es-ES_tradnl" altLang="en-US" sz="2000" b="0" noProof="0" dirty="0" smtClean="0">
                <a:ea typeface="ＭＳ Ｐゴシック" panose="020B0600070205080204" pitchFamily="34" charset="-128"/>
              </a:rPr>
              <a:t>- Formulador de políticas, Pakistán</a:t>
            </a:r>
            <a:endParaRPr lang="es-ES_tradnl" altLang="en-US" sz="2000" b="0" noProof="0"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p:cNvSpPr>
            <a:spLocks noGrp="1" noChangeArrowheads="1"/>
          </p:cNvSpPr>
          <p:nvPr>
            <p:ph type="body" sz="quarter" idx="10"/>
          </p:nvPr>
        </p:nvSpPr>
        <p:spPr>
          <a:xfrm>
            <a:off x="1371600" y="2057400"/>
            <a:ext cx="6400800" cy="819150"/>
          </a:xfrm>
        </p:spPr>
        <p:txBody>
          <a:bodyPr/>
          <a:lstStyle/>
          <a:p>
            <a:pPr eaLnBrk="1" hangingPunct="1"/>
            <a:r>
              <a:rPr lang="es-ES_tradnl" altLang="en-US" sz="2800" noProof="0" dirty="0" smtClean="0">
                <a:ea typeface="ＭＳ Ｐゴシック" panose="020B0600070205080204" pitchFamily="34" charset="-128"/>
              </a:rPr>
              <a:t>"Los informes están en formato poco digerible, sin un análisis adecuado de las implicaciones políticas o programáticas; por lo tanto, la gente nota los hallazgos pero no actúa con base en ellos ".</a:t>
            </a:r>
          </a:p>
          <a:p>
            <a:pPr eaLnBrk="1" hangingPunct="1">
              <a:lnSpc>
                <a:spcPct val="150000"/>
              </a:lnSpc>
            </a:pPr>
            <a:r>
              <a:rPr lang="es-ES_tradnl" altLang="en-US" sz="2000" b="0" noProof="0" dirty="0" smtClean="0">
                <a:ea typeface="ＭＳ Ｐゴシック" panose="020B0600070205080204" pitchFamily="34" charset="-128"/>
              </a:rPr>
              <a:t>- Formulador de política, Malawi</a:t>
            </a:r>
            <a:endParaRPr lang="es-ES_tradnl" altLang="en-US" sz="2000" b="0" noProof="0"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extLst>
          </p:cNvPr>
          <p:cNvSpPr>
            <a:spLocks noGrp="1"/>
          </p:cNvSpPr>
          <p:nvPr>
            <p:ph type="title"/>
          </p:nvPr>
        </p:nvSpPr>
        <p:spPr>
          <a:xfrm>
            <a:off x="838200" y="381000"/>
            <a:ext cx="7739063" cy="990600"/>
          </a:xfrm>
        </p:spPr>
        <p:txBody>
          <a:bodyPr/>
          <a:lstStyle/>
          <a:p>
            <a:pPr>
              <a:defRPr/>
            </a:pPr>
            <a:r>
              <a:rPr lang="es-ES_tradnl" altLang="en-US" noProof="0" dirty="0" smtClean="0"/>
              <a:t>Limitaciones prácticas</a:t>
            </a:r>
            <a:endParaRPr lang="es-ES_tradnl" altLang="en-US" noProof="0" dirty="0"/>
          </a:p>
        </p:txBody>
      </p:sp>
      <p:sp>
        <p:nvSpPr>
          <p:cNvPr id="50179" name="Content Placeholder 2"/>
          <p:cNvSpPr>
            <a:spLocks noGrp="1" noChangeArrowheads="1"/>
          </p:cNvSpPr>
          <p:nvPr>
            <p:ph idx="1"/>
          </p:nvPr>
        </p:nvSpPr>
        <p:spPr>
          <a:xfrm>
            <a:off x="914400" y="1371600"/>
            <a:ext cx="7729538" cy="4648200"/>
          </a:xfrm>
        </p:spPr>
        <p:txBody>
          <a:bodyPr/>
          <a:lstStyle/>
          <a:p>
            <a:pPr>
              <a:spcBef>
                <a:spcPct val="0"/>
              </a:spcBef>
              <a:spcAft>
                <a:spcPts val="3000"/>
              </a:spcAft>
            </a:pPr>
            <a:r>
              <a:rPr lang="es-ES_tradnl" altLang="en-US" sz="2800" noProof="0" dirty="0" smtClean="0"/>
              <a:t>Incongruencia entre los plazos de los procesos y las tomas de decisión  </a:t>
            </a:r>
          </a:p>
          <a:p>
            <a:pPr>
              <a:spcBef>
                <a:spcPct val="0"/>
              </a:spcBef>
              <a:spcAft>
                <a:spcPts val="3000"/>
              </a:spcAft>
            </a:pPr>
            <a:r>
              <a:rPr lang="es-ES_tradnl" altLang="en-US" sz="2800" noProof="0" dirty="0" smtClean="0"/>
              <a:t>Tiempo limitado para tomar decisiones</a:t>
            </a:r>
          </a:p>
          <a:p>
            <a:pPr>
              <a:spcBef>
                <a:spcPct val="0"/>
              </a:spcBef>
              <a:spcAft>
                <a:spcPts val="3000"/>
              </a:spcAft>
            </a:pPr>
            <a:r>
              <a:rPr lang="es-ES_tradnl" altLang="en-US" sz="2800" noProof="0" dirty="0" smtClean="0"/>
              <a:t>Prioridades y agendas en conflicto</a:t>
            </a:r>
          </a:p>
          <a:p>
            <a:pPr>
              <a:spcBef>
                <a:spcPct val="0"/>
              </a:spcBef>
              <a:spcAft>
                <a:spcPts val="3000"/>
              </a:spcAft>
            </a:pPr>
            <a:r>
              <a:rPr lang="es-ES_tradnl" altLang="en-US" sz="2800" noProof="0" dirty="0" smtClean="0"/>
              <a:t>Acuerdos o responsabilidades pre-existentes</a:t>
            </a:r>
          </a:p>
          <a:p>
            <a:pPr>
              <a:spcBef>
                <a:spcPct val="0"/>
              </a:spcBef>
              <a:spcAft>
                <a:spcPts val="3000"/>
              </a:spcAft>
            </a:pPr>
            <a:r>
              <a:rPr lang="es-ES_tradnl" altLang="en-US" sz="2800" noProof="0" dirty="0" smtClean="0"/>
              <a:t>Limitaciones presupuestarias</a:t>
            </a:r>
            <a:endParaRPr lang="es-ES_tradnl" altLang="en-US" sz="2800" noProof="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a:extLst>
              <a:ext uri="{FF2B5EF4-FFF2-40B4-BE49-F238E27FC236}"/>
            </a:extLst>
          </p:cNvPr>
          <p:cNvSpPr>
            <a:spLocks noGrp="1"/>
          </p:cNvSpPr>
          <p:nvPr>
            <p:ph type="title"/>
          </p:nvPr>
        </p:nvSpPr>
        <p:spPr>
          <a:xfrm>
            <a:off x="838200" y="381000"/>
            <a:ext cx="7739063" cy="990600"/>
          </a:xfrm>
        </p:spPr>
        <p:txBody>
          <a:bodyPr/>
          <a:lstStyle/>
          <a:p>
            <a:pPr>
              <a:defRPr/>
            </a:pPr>
            <a:r>
              <a:rPr lang="es-ES_tradnl" altLang="en-US" noProof="0" dirty="0" smtClean="0"/>
              <a:t>Cerrando la brecha</a:t>
            </a:r>
            <a:endParaRPr lang="es-ES_tradnl" altLang="en-US" noProof="0" dirty="0"/>
          </a:p>
        </p:txBody>
      </p:sp>
      <p:sp>
        <p:nvSpPr>
          <p:cNvPr id="52227" name="Content Placeholder 4"/>
          <p:cNvSpPr>
            <a:spLocks noGrp="1" noChangeArrowheads="1"/>
          </p:cNvSpPr>
          <p:nvPr>
            <p:ph idx="1"/>
          </p:nvPr>
        </p:nvSpPr>
        <p:spPr>
          <a:xfrm>
            <a:off x="914400" y="1371600"/>
            <a:ext cx="7729538" cy="4648200"/>
          </a:xfrm>
        </p:spPr>
        <p:txBody>
          <a:bodyPr/>
          <a:lstStyle/>
          <a:p>
            <a:pPr>
              <a:spcBef>
                <a:spcPct val="0"/>
              </a:spcBef>
              <a:spcAft>
                <a:spcPts val="1200"/>
              </a:spcAft>
            </a:pPr>
            <a:r>
              <a:rPr lang="es-ES_tradnl" altLang="en-US" sz="2800" noProof="0" dirty="0" smtClean="0"/>
              <a:t>Tres formas de comenzar a cerrar la brecha: </a:t>
            </a:r>
          </a:p>
          <a:p>
            <a:pPr lvl="1">
              <a:spcBef>
                <a:spcPct val="0"/>
              </a:spcBef>
              <a:spcAft>
                <a:spcPts val="1200"/>
              </a:spcAft>
            </a:pPr>
            <a:r>
              <a:rPr lang="es-ES_tradnl" altLang="en-US" noProof="0" dirty="0" smtClean="0"/>
              <a:t>Elaborar planes en los que las investigaciones sean utilizadas</a:t>
            </a:r>
          </a:p>
          <a:p>
            <a:pPr lvl="1">
              <a:spcBef>
                <a:spcPct val="0"/>
              </a:spcBef>
              <a:spcAft>
                <a:spcPts val="1200"/>
              </a:spcAft>
            </a:pPr>
            <a:r>
              <a:rPr lang="es-ES_tradnl" altLang="en-US" noProof="0" dirty="0" smtClean="0"/>
              <a:t>Involucrar a los formuladores de políticas</a:t>
            </a:r>
          </a:p>
          <a:p>
            <a:pPr lvl="1">
              <a:spcBef>
                <a:spcPct val="0"/>
              </a:spcBef>
              <a:spcAft>
                <a:spcPts val="1800"/>
              </a:spcAft>
            </a:pPr>
            <a:r>
              <a:rPr lang="es-ES_tradnl" altLang="en-US" noProof="0" dirty="0" smtClean="0"/>
              <a:t>Comunicarse estratégicamente</a:t>
            </a:r>
          </a:p>
          <a:p>
            <a:pPr lvl="1"/>
            <a:endParaRPr lang="es-ES_tradnl" altLang="en-US" noProof="0" dirty="0" smtClean="0"/>
          </a:p>
          <a:p>
            <a:pPr lvl="1"/>
            <a:endParaRPr lang="es-ES_tradnl" altLang="en-US" noProof="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extLst>
          </p:cNvPr>
          <p:cNvSpPr>
            <a:spLocks noGrp="1"/>
          </p:cNvSpPr>
          <p:nvPr>
            <p:ph type="title"/>
          </p:nvPr>
        </p:nvSpPr>
        <p:spPr>
          <a:xfrm>
            <a:off x="838200" y="381000"/>
            <a:ext cx="7924800" cy="990600"/>
          </a:xfrm>
        </p:spPr>
        <p:txBody>
          <a:bodyPr/>
          <a:lstStyle/>
          <a:p>
            <a:pPr>
              <a:defRPr/>
            </a:pPr>
            <a:r>
              <a:rPr lang="es-ES_tradnl" altLang="en-US" noProof="0" dirty="0" smtClean="0"/>
              <a:t>Elaboración de planes para que las investigaciones sean utilizadas</a:t>
            </a:r>
            <a:endParaRPr lang="es-ES_tradnl" altLang="en-US" noProof="0" dirty="0"/>
          </a:p>
        </p:txBody>
      </p:sp>
      <p:sp>
        <p:nvSpPr>
          <p:cNvPr id="3" name="Content Placeholder 2">
            <a:extLst>
              <a:ext uri="{FF2B5EF4-FFF2-40B4-BE49-F238E27FC236}"/>
            </a:extLst>
          </p:cNvPr>
          <p:cNvSpPr>
            <a:spLocks noGrp="1"/>
          </p:cNvSpPr>
          <p:nvPr>
            <p:ph idx="1"/>
          </p:nvPr>
        </p:nvSpPr>
        <p:spPr>
          <a:xfrm>
            <a:off x="847725" y="1752600"/>
            <a:ext cx="7729538" cy="4648200"/>
          </a:xfrm>
        </p:spPr>
        <p:txBody>
          <a:bodyPr>
            <a:normAutofit fontScale="92500" lnSpcReduction="10000"/>
          </a:bodyPr>
          <a:lstStyle/>
          <a:p>
            <a:pPr algn="just">
              <a:spcBef>
                <a:spcPts val="0"/>
              </a:spcBef>
              <a:spcAft>
                <a:spcPts val="1800"/>
              </a:spcAft>
              <a:defRPr/>
            </a:pPr>
            <a:r>
              <a:rPr lang="es-ES_tradnl" sz="2800" noProof="0" dirty="0" smtClean="0"/>
              <a:t>Diseñar estudios para responder preguntas prácticas pertinentes a las políticas </a:t>
            </a:r>
          </a:p>
          <a:p>
            <a:pPr algn="just">
              <a:spcBef>
                <a:spcPts val="0"/>
              </a:spcBef>
              <a:spcAft>
                <a:spcPts val="1800"/>
              </a:spcAft>
              <a:defRPr/>
            </a:pPr>
            <a:r>
              <a:rPr lang="es-ES_tradnl" sz="2800" noProof="0" dirty="0" smtClean="0"/>
              <a:t>Entender lo que los formuladores de políticas quieren y necesitan saber </a:t>
            </a:r>
          </a:p>
          <a:p>
            <a:pPr algn="just">
              <a:spcBef>
                <a:spcPts val="0"/>
              </a:spcBef>
              <a:spcAft>
                <a:spcPts val="1800"/>
              </a:spcAft>
              <a:defRPr/>
            </a:pPr>
            <a:r>
              <a:rPr lang="es-ES_tradnl" sz="2800" noProof="0" dirty="0" smtClean="0"/>
              <a:t>Presupuestar tiempo y dinero </a:t>
            </a:r>
          </a:p>
          <a:p>
            <a:pPr algn="just">
              <a:spcBef>
                <a:spcPts val="0"/>
              </a:spcBef>
              <a:spcAft>
                <a:spcPts val="1800"/>
              </a:spcAft>
              <a:defRPr/>
            </a:pPr>
            <a:r>
              <a:rPr lang="es-ES_tradnl" sz="2800" noProof="0" dirty="0" smtClean="0"/>
              <a:t>Aprender sobre el proceso de creación de políticas </a:t>
            </a:r>
          </a:p>
          <a:p>
            <a:pPr algn="just">
              <a:spcBef>
                <a:spcPts val="0"/>
              </a:spcBef>
              <a:spcAft>
                <a:spcPts val="1800"/>
              </a:spcAft>
              <a:defRPr/>
            </a:pPr>
            <a:r>
              <a:rPr lang="es-ES_tradnl" sz="2800" noProof="0" dirty="0" smtClean="0"/>
              <a:t>Planear las etapas de los plazos y procesos para la formulación de políticas </a:t>
            </a:r>
          </a:p>
          <a:p>
            <a:pPr marL="0" indent="0">
              <a:buFont typeface="Wingdings" panose="05000000000000000000" pitchFamily="2" charset="2"/>
              <a:buNone/>
              <a:defRPr/>
            </a:pPr>
            <a:endParaRPr lang="es-ES_tradnl" sz="3600" noProof="0" dirty="0" smtClean="0"/>
          </a:p>
          <a:p>
            <a:pPr>
              <a:defRPr/>
            </a:pPr>
            <a:endParaRPr lang="es-ES_tradnl" noProof="0" dirty="0" smtClean="0"/>
          </a:p>
          <a:p>
            <a:pPr>
              <a:defRPr/>
            </a:pPr>
            <a:endParaRPr lang="es-ES_tradnl" noProof="0" dirty="0" smtClean="0"/>
          </a:p>
          <a:p>
            <a:pPr>
              <a:defRPr/>
            </a:pPr>
            <a:endParaRPr lang="es-ES_tradnl" noProof="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extLst>
          </p:cNvPr>
          <p:cNvSpPr>
            <a:spLocks noGrp="1"/>
          </p:cNvSpPr>
          <p:nvPr>
            <p:ph type="title"/>
          </p:nvPr>
        </p:nvSpPr>
        <p:spPr>
          <a:xfrm>
            <a:off x="838200" y="6927"/>
            <a:ext cx="7739063" cy="990600"/>
          </a:xfrm>
        </p:spPr>
        <p:txBody>
          <a:bodyPr/>
          <a:lstStyle/>
          <a:p>
            <a:pPr>
              <a:defRPr/>
            </a:pPr>
            <a:r>
              <a:rPr lang="es-ES_tradnl" altLang="en-US" noProof="0" dirty="0" smtClean="0"/>
              <a:t>Abordar a los formuladores de políticas</a:t>
            </a:r>
            <a:endParaRPr lang="es-ES_tradnl" altLang="en-US" noProof="0" dirty="0"/>
          </a:p>
        </p:txBody>
      </p:sp>
      <p:sp>
        <p:nvSpPr>
          <p:cNvPr id="56323" name="Content Placeholder 2"/>
          <p:cNvSpPr>
            <a:spLocks noGrp="1" noChangeArrowheads="1"/>
          </p:cNvSpPr>
          <p:nvPr>
            <p:ph idx="1"/>
          </p:nvPr>
        </p:nvSpPr>
        <p:spPr>
          <a:xfrm>
            <a:off x="847725" y="1524000"/>
            <a:ext cx="7729538" cy="4648200"/>
          </a:xfrm>
        </p:spPr>
        <p:txBody>
          <a:bodyPr/>
          <a:lstStyle/>
          <a:p>
            <a:pPr>
              <a:spcBef>
                <a:spcPct val="0"/>
              </a:spcBef>
              <a:spcAft>
                <a:spcPts val="1200"/>
              </a:spcAft>
            </a:pPr>
            <a:r>
              <a:rPr lang="es-ES_tradnl" altLang="en-US" sz="2400" noProof="0" dirty="0" smtClean="0"/>
              <a:t>Trabajar en equipo con los formuladores de políticas</a:t>
            </a:r>
          </a:p>
          <a:p>
            <a:pPr>
              <a:spcBef>
                <a:spcPct val="0"/>
              </a:spcBef>
              <a:spcAft>
                <a:spcPts val="1200"/>
              </a:spcAft>
            </a:pPr>
            <a:r>
              <a:rPr lang="es-ES_tradnl" altLang="en-US" sz="2400" noProof="0" dirty="0" smtClean="0"/>
              <a:t>Cultivar vínculos duraderos entre instituciones e individuos </a:t>
            </a:r>
          </a:p>
          <a:p>
            <a:pPr>
              <a:spcBef>
                <a:spcPct val="0"/>
              </a:spcBef>
              <a:spcAft>
                <a:spcPts val="1200"/>
              </a:spcAft>
            </a:pPr>
            <a:r>
              <a:rPr lang="es-ES_tradnl" altLang="en-US" sz="2400" noProof="0" dirty="0" smtClean="0"/>
              <a:t>Involucrar a los formuladores de políticas desde el inicio y durante todo el proceso de investigación </a:t>
            </a:r>
          </a:p>
          <a:p>
            <a:pPr>
              <a:spcBef>
                <a:spcPct val="0"/>
              </a:spcBef>
              <a:spcAft>
                <a:spcPts val="1200"/>
              </a:spcAft>
            </a:pPr>
            <a:r>
              <a:rPr lang="es-ES_tradnl" altLang="en-US" sz="2400" noProof="0" dirty="0" smtClean="0"/>
              <a:t>Desarrollar la capacidad de comprensión e interpretación de las investigaciones entre los formuladores de políticas</a:t>
            </a:r>
          </a:p>
          <a:p>
            <a:pPr>
              <a:spcBef>
                <a:spcPct val="0"/>
              </a:spcBef>
              <a:spcAft>
                <a:spcPts val="1200"/>
              </a:spcAft>
            </a:pPr>
            <a:r>
              <a:rPr lang="es-ES_tradnl" altLang="en-US" sz="2400" noProof="0" dirty="0" smtClean="0"/>
              <a:t>Establecer mecanismos para la entrega periódica de datos actualizados y el intercambio de información </a:t>
            </a:r>
            <a:endParaRPr lang="es-ES_tradnl" altLang="en-US" sz="2400" noProof="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extLst>
          </p:cNvPr>
          <p:cNvSpPr>
            <a:spLocks noGrp="1"/>
          </p:cNvSpPr>
          <p:nvPr>
            <p:ph type="title"/>
          </p:nvPr>
        </p:nvSpPr>
        <p:spPr>
          <a:xfrm>
            <a:off x="838200" y="381000"/>
            <a:ext cx="7739063" cy="990600"/>
          </a:xfrm>
        </p:spPr>
        <p:txBody>
          <a:bodyPr/>
          <a:lstStyle/>
          <a:p>
            <a:pPr>
              <a:defRPr/>
            </a:pPr>
            <a:r>
              <a:rPr lang="es-ES_tradnl" altLang="en-US" noProof="0" dirty="0" smtClean="0"/>
              <a:t>Comunicarse estratégicamente</a:t>
            </a:r>
            <a:endParaRPr lang="es-ES_tradnl" altLang="en-US" noProof="0" dirty="0"/>
          </a:p>
        </p:txBody>
      </p:sp>
      <p:sp>
        <p:nvSpPr>
          <p:cNvPr id="58371" name="Content Placeholder 2"/>
          <p:cNvSpPr>
            <a:spLocks noGrp="1" noChangeArrowheads="1"/>
          </p:cNvSpPr>
          <p:nvPr>
            <p:ph idx="1"/>
          </p:nvPr>
        </p:nvSpPr>
        <p:spPr>
          <a:xfrm>
            <a:off x="914400" y="1371600"/>
            <a:ext cx="7729538" cy="4648200"/>
          </a:xfrm>
        </p:spPr>
        <p:txBody>
          <a:bodyPr/>
          <a:lstStyle/>
          <a:p>
            <a:pPr>
              <a:spcBef>
                <a:spcPct val="0"/>
              </a:spcBef>
              <a:spcAft>
                <a:spcPts val="1800"/>
              </a:spcAft>
            </a:pPr>
            <a:r>
              <a:rPr lang="es-ES_tradnl" altLang="en-US" sz="2800" noProof="0" dirty="0" smtClean="0"/>
              <a:t>Transmitir un mensaje claro y conciso</a:t>
            </a:r>
          </a:p>
          <a:p>
            <a:pPr>
              <a:spcBef>
                <a:spcPct val="0"/>
              </a:spcBef>
              <a:spcAft>
                <a:spcPts val="1800"/>
              </a:spcAft>
            </a:pPr>
            <a:r>
              <a:rPr lang="es-ES_tradnl" altLang="en-US" sz="2800" noProof="0" dirty="0" smtClean="0"/>
              <a:t>Proporcionar información que pueda garantizar que los formuladores de políticas se sientan seguros al emprender acciones</a:t>
            </a:r>
          </a:p>
          <a:p>
            <a:pPr>
              <a:spcBef>
                <a:spcPct val="0"/>
              </a:spcBef>
              <a:spcAft>
                <a:spcPts val="1800"/>
              </a:spcAft>
            </a:pPr>
            <a:r>
              <a:rPr lang="es-ES_tradnl" altLang="en-US" sz="2800" noProof="0" dirty="0" smtClean="0"/>
              <a:t>Hablar directamente de los temas por los cuales los formuladores de políticas se interesan o se sienten responsables</a:t>
            </a:r>
          </a:p>
          <a:p>
            <a:pPr>
              <a:spcBef>
                <a:spcPct val="0"/>
              </a:spcBef>
              <a:spcAft>
                <a:spcPts val="1800"/>
              </a:spcAft>
            </a:pPr>
            <a:r>
              <a:rPr lang="es-ES_tradnl" altLang="en-US" sz="2800" noProof="0" dirty="0" smtClean="0"/>
              <a:t>Proponer soluciones factibles</a:t>
            </a:r>
          </a:p>
          <a:p>
            <a:pPr>
              <a:spcBef>
                <a:spcPct val="0"/>
              </a:spcBef>
              <a:spcAft>
                <a:spcPts val="1800"/>
              </a:spcAft>
            </a:pPr>
            <a:r>
              <a:rPr lang="es-ES_tradnl" altLang="en-US" sz="2800" noProof="0" dirty="0" smtClean="0"/>
              <a:t>Sugerir pasos concretos</a:t>
            </a:r>
          </a:p>
          <a:p>
            <a:endParaRPr lang="es-ES_tradnl" altLang="en-US" noProof="0" dirty="0" smtClean="0"/>
          </a:p>
          <a:p>
            <a:endParaRPr lang="es-ES_tradnl" altLang="en-US" noProof="0" dirty="0" smtClean="0"/>
          </a:p>
          <a:p>
            <a:endParaRPr lang="es-ES_tradnl" altLang="en-US" noProof="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
            <a:extLst>
              <a:ext uri="{FF2B5EF4-FFF2-40B4-BE49-F238E27FC236}"/>
            </a:extLst>
          </p:cNvPr>
          <p:cNvSpPr txBox="1">
            <a:spLocks noChangeArrowheads="1"/>
          </p:cNvSpPr>
          <p:nvPr/>
        </p:nvSpPr>
        <p:spPr bwMode="auto">
          <a:xfrm>
            <a:off x="914400" y="1143000"/>
            <a:ext cx="7848600" cy="527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4625" indent="-174625">
              <a:spcBef>
                <a:spcPct val="20000"/>
              </a:spcBef>
              <a:buClr>
                <a:schemeClr val="folHlink"/>
              </a:buClr>
              <a:buSzPct val="75000"/>
              <a:buFont typeface="Wingdings" panose="05000000000000000000" pitchFamily="2" charset="2"/>
              <a:buChar char="n"/>
              <a:defRPr sz="3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chemeClr val="folHlink"/>
              </a:buClr>
              <a:buSzPct val="70000"/>
              <a:buFont typeface="Wingdings" panose="05000000000000000000" pitchFamily="2" charset="2"/>
              <a:buChar char="n"/>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tx2"/>
              </a:buClr>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hlink"/>
              </a:buClr>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SzPct val="85000"/>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85000"/>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85000"/>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85000"/>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85000"/>
              <a:buChar char="•"/>
              <a:defRPr>
                <a:solidFill>
                  <a:schemeClr val="tx1"/>
                </a:solidFill>
                <a:latin typeface="Arial" panose="020B0604020202020204" pitchFamily="34" charset="0"/>
                <a:ea typeface="ＭＳ Ｐゴシック" panose="020B0600070205080204" pitchFamily="34" charset="-128"/>
              </a:defRPr>
            </a:lvl9pPr>
          </a:lstStyle>
          <a:p>
            <a:pPr>
              <a:spcBef>
                <a:spcPts val="0"/>
              </a:spcBef>
              <a:spcAft>
                <a:spcPts val="1200"/>
              </a:spcAft>
              <a:buClr>
                <a:srgbClr val="E96D1F"/>
              </a:buClr>
              <a:buSzPct val="85000"/>
              <a:defRPr/>
            </a:pPr>
            <a:r>
              <a:rPr lang="en-US" sz="1300" dirty="0">
                <a:latin typeface="+mn-lt"/>
              </a:rPr>
              <a:t>Gill Walt. How Far Does Research Influence Policy? 1994.</a:t>
            </a:r>
          </a:p>
          <a:p>
            <a:pPr>
              <a:spcBef>
                <a:spcPts val="0"/>
              </a:spcBef>
              <a:spcAft>
                <a:spcPts val="1200"/>
              </a:spcAft>
              <a:buClr>
                <a:srgbClr val="E96D1F"/>
              </a:buClr>
              <a:buSzPct val="85000"/>
              <a:defRPr/>
            </a:pPr>
            <a:r>
              <a:rPr lang="en-US" altLang="en-US" sz="1300" dirty="0">
                <a:latin typeface="+mn-lt"/>
              </a:rPr>
              <a:t>Hennink</a:t>
            </a:r>
            <a:r>
              <a:rPr lang="en-US" altLang="en-US" sz="1300" dirty="0">
                <a:latin typeface="+mn-lt"/>
              </a:rPr>
              <a:t>, M &amp; Stephenson, R. “Using research to inform health policy: Barriers and strategies in developing countries.” </a:t>
            </a:r>
            <a:r>
              <a:rPr lang="en-US" altLang="en-US" sz="1300" i="1" dirty="0">
                <a:latin typeface="+mn-lt"/>
              </a:rPr>
              <a:t>J of Health </a:t>
            </a:r>
            <a:r>
              <a:rPr lang="en-US" altLang="en-US" sz="1300" i="1" dirty="0">
                <a:latin typeface="+mn-lt"/>
              </a:rPr>
              <a:t>Comm</a:t>
            </a:r>
            <a:r>
              <a:rPr lang="en-US" altLang="en-US" sz="1300" i="1" dirty="0">
                <a:latin typeface="+mn-lt"/>
              </a:rPr>
              <a:t> </a:t>
            </a:r>
            <a:r>
              <a:rPr lang="en-US" altLang="en-US" sz="1300" dirty="0">
                <a:latin typeface="+mn-lt"/>
              </a:rPr>
              <a:t>10, no. 2 </a:t>
            </a:r>
            <a:r>
              <a:rPr lang="en-US" altLang="en-US" sz="1300" i="1" dirty="0">
                <a:latin typeface="+mn-lt"/>
              </a:rPr>
              <a:t>(</a:t>
            </a:r>
            <a:r>
              <a:rPr lang="en-US" altLang="en-US" sz="1300" dirty="0">
                <a:latin typeface="+mn-lt"/>
              </a:rPr>
              <a:t>2005):163-180. </a:t>
            </a:r>
          </a:p>
          <a:p>
            <a:pPr>
              <a:spcBef>
                <a:spcPts val="0"/>
              </a:spcBef>
              <a:spcAft>
                <a:spcPts val="1200"/>
              </a:spcAft>
              <a:buClr>
                <a:srgbClr val="E96D1F"/>
              </a:buClr>
              <a:buSzPct val="85000"/>
              <a:defRPr/>
            </a:pPr>
            <a:r>
              <a:rPr lang="en-US" altLang="en-US" sz="1300" dirty="0">
                <a:latin typeface="+mn-lt"/>
              </a:rPr>
              <a:t>Oliver et al. “A systematic review of barriers to and facilitators of the use of evidence by policymakers.” </a:t>
            </a:r>
            <a:r>
              <a:rPr lang="en-US" altLang="en-US" sz="1300" i="1" dirty="0">
                <a:latin typeface="+mn-lt"/>
              </a:rPr>
              <a:t>BMC Health Services Research</a:t>
            </a:r>
            <a:r>
              <a:rPr lang="en-US" altLang="en-US" sz="1300" dirty="0">
                <a:latin typeface="+mn-lt"/>
              </a:rPr>
              <a:t>. 2014. </a:t>
            </a:r>
          </a:p>
          <a:p>
            <a:pPr>
              <a:spcBef>
                <a:spcPts val="0"/>
              </a:spcBef>
              <a:spcAft>
                <a:spcPts val="1200"/>
              </a:spcAft>
              <a:buClr>
                <a:srgbClr val="E96D1F"/>
              </a:buClr>
              <a:buSzPct val="85000"/>
              <a:defRPr/>
            </a:pPr>
            <a:r>
              <a:rPr lang="en-US" altLang="en-US" sz="1300" dirty="0">
                <a:latin typeface="+mn-lt"/>
              </a:rPr>
              <a:t>Almeida and </a:t>
            </a:r>
            <a:r>
              <a:rPr lang="en-US" altLang="en-US" sz="1300" dirty="0">
                <a:latin typeface="+mn-lt"/>
              </a:rPr>
              <a:t>Bascolo</a:t>
            </a:r>
            <a:r>
              <a:rPr lang="en-US" altLang="en-US" sz="1300" dirty="0">
                <a:latin typeface="+mn-lt"/>
              </a:rPr>
              <a:t>. Use of research results in policy decision-making, formulation, and implementation: a review of the literature. 2006. </a:t>
            </a:r>
          </a:p>
          <a:p>
            <a:pPr>
              <a:spcBef>
                <a:spcPts val="0"/>
              </a:spcBef>
              <a:spcAft>
                <a:spcPts val="1200"/>
              </a:spcAft>
              <a:buClr>
                <a:srgbClr val="E96D1F"/>
              </a:buClr>
              <a:buSzPct val="85000"/>
              <a:defRPr/>
            </a:pPr>
            <a:r>
              <a:rPr lang="en-US" altLang="en-US" sz="1300" dirty="0">
                <a:latin typeface="+mn-lt"/>
              </a:rPr>
              <a:t>Clar</a:t>
            </a:r>
            <a:r>
              <a:rPr lang="en-US" altLang="en-US" sz="1300" dirty="0">
                <a:latin typeface="+mn-lt"/>
              </a:rPr>
              <a:t>, Campbell, Davidson, and Graham. Systematic review: what are the effects of interventions to improve the uptake of evidence from health research into policy in low and middle-income countries? 2011.</a:t>
            </a:r>
          </a:p>
          <a:p>
            <a:pPr>
              <a:spcBef>
                <a:spcPts val="0"/>
              </a:spcBef>
              <a:spcAft>
                <a:spcPts val="1200"/>
              </a:spcAft>
              <a:buClr>
                <a:srgbClr val="E96D1F"/>
              </a:buClr>
              <a:buSzPct val="85000"/>
              <a:defRPr/>
            </a:pPr>
            <a:r>
              <a:rPr lang="en-US" altLang="en-US" sz="1300" dirty="0">
                <a:latin typeface="+mn-lt"/>
              </a:rPr>
              <a:t>Hardee and Wright. Expanding the Role of Research Evidence in Family Planning Policy, Program, and Practice Decision-making. 2015.</a:t>
            </a:r>
          </a:p>
          <a:p>
            <a:pPr>
              <a:spcBef>
                <a:spcPts val="0"/>
              </a:spcBef>
              <a:spcAft>
                <a:spcPts val="1200"/>
              </a:spcAft>
              <a:buClr>
                <a:srgbClr val="E96D1F"/>
              </a:buClr>
              <a:buSzPct val="85000"/>
              <a:defRPr/>
            </a:pPr>
            <a:r>
              <a:rPr lang="en-US" altLang="en-US" sz="1300" dirty="0">
                <a:latin typeface="+mn-lt"/>
              </a:rPr>
              <a:t>Hardee, Wright, </a:t>
            </a:r>
            <a:r>
              <a:rPr lang="en-US" altLang="en-US" sz="1300" dirty="0">
                <a:latin typeface="+mn-lt"/>
              </a:rPr>
              <a:t>Spicehandler</a:t>
            </a:r>
            <a:r>
              <a:rPr lang="en-US" altLang="en-US" sz="1300" dirty="0">
                <a:latin typeface="+mn-lt"/>
              </a:rPr>
              <a:t>. Family planning policy, program, and practice decision-making: the role of research evidence and other factors. 2015</a:t>
            </a:r>
            <a:r>
              <a:rPr lang="en-US" altLang="en-US" sz="1300" dirty="0" smtClean="0">
                <a:latin typeface="+mn-lt"/>
              </a:rPr>
              <a:t>. </a:t>
            </a:r>
            <a:endParaRPr lang="en-US" altLang="en-US" sz="1300" dirty="0">
              <a:latin typeface="+mn-lt"/>
            </a:endParaRPr>
          </a:p>
          <a:p>
            <a:pPr>
              <a:spcBef>
                <a:spcPts val="0"/>
              </a:spcBef>
              <a:spcAft>
                <a:spcPts val="1200"/>
              </a:spcAft>
              <a:buClr>
                <a:srgbClr val="E96D1F"/>
              </a:buClr>
              <a:buSzPct val="85000"/>
              <a:defRPr/>
            </a:pPr>
            <a:r>
              <a:rPr lang="en-US" altLang="en-US" sz="1300" dirty="0">
                <a:latin typeface="+mn-lt"/>
              </a:rPr>
              <a:t>Smith et al. An assessment of family planning decision makers’ and advocates needs and strategies in three East African countries. 2015. </a:t>
            </a:r>
          </a:p>
          <a:p>
            <a:pPr>
              <a:spcBef>
                <a:spcPts val="0"/>
              </a:spcBef>
              <a:spcAft>
                <a:spcPts val="1200"/>
              </a:spcAft>
              <a:buClr>
                <a:srgbClr val="E96D1F"/>
              </a:buClr>
              <a:buSzPct val="85000"/>
              <a:defRPr/>
            </a:pPr>
            <a:r>
              <a:rPr lang="en-US" altLang="en-US" sz="1300" dirty="0">
                <a:latin typeface="+mn-lt"/>
              </a:rPr>
              <a:t>Nath</a:t>
            </a:r>
            <a:r>
              <a:rPr lang="en-US" altLang="en-US" sz="1300" dirty="0">
                <a:latin typeface="+mn-lt"/>
              </a:rPr>
              <a:t>. Getting research into policy and practice. JSI final report. 2007. </a:t>
            </a:r>
          </a:p>
          <a:p>
            <a:pPr>
              <a:spcBef>
                <a:spcPts val="0"/>
              </a:spcBef>
              <a:spcAft>
                <a:spcPts val="1200"/>
              </a:spcAft>
              <a:buClr>
                <a:srgbClr val="E96D1F"/>
              </a:buClr>
              <a:buSzPct val="85000"/>
              <a:defRPr/>
            </a:pPr>
            <a:r>
              <a:rPr lang="en-US" altLang="en-US" sz="1300" dirty="0">
                <a:latin typeface="+mn-lt"/>
              </a:rPr>
              <a:t>Rosenbaum et al. “Evidence summaries tailored to health policy-makers in low-and-middle-income countries.” </a:t>
            </a:r>
            <a:r>
              <a:rPr lang="en-US" altLang="en-US" sz="1300" i="1" dirty="0">
                <a:latin typeface="+mn-lt"/>
              </a:rPr>
              <a:t>Bulletin of the World Health Organization</a:t>
            </a:r>
            <a:r>
              <a:rPr lang="en-US" altLang="en-US" sz="1300" dirty="0">
                <a:latin typeface="+mn-lt"/>
              </a:rPr>
              <a:t>. 2011. </a:t>
            </a:r>
            <a:endParaRPr lang="en-US" altLang="en-US" sz="1300" dirty="0">
              <a:latin typeface="Times New Roman" panose="02020603050405020304" pitchFamily="18" charset="0"/>
            </a:endParaRPr>
          </a:p>
        </p:txBody>
      </p:sp>
      <p:sp>
        <p:nvSpPr>
          <p:cNvPr id="60419" name="Rectangle 2"/>
          <p:cNvSpPr txBox="1">
            <a:spLocks noChangeArrowheads="1"/>
          </p:cNvSpPr>
          <p:nvPr/>
        </p:nvSpPr>
        <p:spPr bwMode="auto">
          <a:xfrm>
            <a:off x="838200" y="457200"/>
            <a:ext cx="7739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lr>
                <a:srgbClr val="E96D1F"/>
              </a:buClr>
              <a:buSzPct val="85000"/>
              <a:buFont typeface="Wingdings" panose="05000000000000000000" pitchFamily="2" charset="2"/>
              <a:buChar char="n"/>
              <a:defRPr sz="3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E96D1F"/>
              </a:buClr>
              <a:buSzPct val="85000"/>
              <a:buFont typeface="Wingdings" panose="05000000000000000000" pitchFamily="2" charset="2"/>
              <a:buChar char="n"/>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7BC143"/>
              </a:buClr>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7BC143"/>
              </a:buClr>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7BC143"/>
              </a:buClr>
              <a:buSzPct val="100000"/>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7BC143"/>
              </a:buClr>
              <a:buSzPct val="100000"/>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7BC143"/>
              </a:buClr>
              <a:buSzPct val="100000"/>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7BC143"/>
              </a:buClr>
              <a:buSzPct val="100000"/>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7BC143"/>
              </a:buClr>
              <a:buSzPct val="100000"/>
              <a:buChar char="•"/>
              <a:defRPr>
                <a:solidFill>
                  <a:schemeClr val="tx1"/>
                </a:solidFill>
                <a:latin typeface="Arial" panose="020B0604020202020204" pitchFamily="34" charset="0"/>
                <a:ea typeface="ＭＳ Ｐゴシック" panose="020B0600070205080204" pitchFamily="34" charset="-128"/>
              </a:defRPr>
            </a:lvl9pPr>
          </a:lstStyle>
          <a:p>
            <a:pPr>
              <a:spcBef>
                <a:spcPct val="0"/>
              </a:spcBef>
              <a:buClrTx/>
              <a:buSzTx/>
              <a:buFontTx/>
              <a:buNone/>
            </a:pPr>
            <a:r>
              <a:rPr lang="es-ES_tradnl" altLang="en-US" sz="3600" dirty="0" smtClean="0">
                <a:solidFill>
                  <a:schemeClr val="tx2"/>
                </a:solidFill>
              </a:rPr>
              <a:t>Aprende </a:t>
            </a:r>
            <a:r>
              <a:rPr lang="es-ES_tradnl" altLang="en-US" sz="3600" dirty="0" smtClean="0">
                <a:solidFill>
                  <a:schemeClr val="tx2"/>
                </a:solidFill>
              </a:rPr>
              <a:t>m</a:t>
            </a:r>
            <a:r>
              <a:rPr lang="es-ES_tradnl" altLang="en-US" sz="3600" dirty="0" smtClean="0">
                <a:solidFill>
                  <a:schemeClr val="tx2"/>
                </a:solidFill>
              </a:rPr>
              <a:t>ás</a:t>
            </a:r>
            <a:endParaRPr lang="es-ES_tradnl" altLang="en-US" sz="3600"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extLst>
          </p:cNvPr>
          <p:cNvSpPr>
            <a:spLocks noGrp="1"/>
          </p:cNvSpPr>
          <p:nvPr>
            <p:ph type="title"/>
          </p:nvPr>
        </p:nvSpPr>
        <p:spPr>
          <a:xfrm>
            <a:off x="838200" y="381000"/>
            <a:ext cx="7739063" cy="990600"/>
          </a:xfrm>
        </p:spPr>
        <p:txBody>
          <a:bodyPr/>
          <a:lstStyle/>
          <a:p>
            <a:pPr>
              <a:defRPr/>
            </a:pPr>
            <a:r>
              <a:rPr lang="es-ES_tradnl" altLang="en-US" noProof="0" dirty="0" smtClean="0"/>
              <a:t>¿Por qué realizamos una investigación?</a:t>
            </a:r>
            <a:endParaRPr lang="es-ES_tradnl" altLang="en-US" noProof="0" dirty="0"/>
          </a:p>
        </p:txBody>
      </p:sp>
      <p:sp>
        <p:nvSpPr>
          <p:cNvPr id="7171" name="Content Placeholder 2"/>
          <p:cNvSpPr>
            <a:spLocks noGrp="1" noChangeArrowheads="1"/>
          </p:cNvSpPr>
          <p:nvPr>
            <p:ph idx="1"/>
          </p:nvPr>
        </p:nvSpPr>
        <p:spPr>
          <a:xfrm>
            <a:off x="914400" y="1447800"/>
            <a:ext cx="7729538" cy="4648200"/>
          </a:xfrm>
        </p:spPr>
        <p:txBody>
          <a:bodyPr/>
          <a:lstStyle/>
          <a:p>
            <a:pPr>
              <a:spcBef>
                <a:spcPct val="0"/>
              </a:spcBef>
              <a:spcAft>
                <a:spcPts val="1200"/>
              </a:spcAft>
            </a:pPr>
            <a:r>
              <a:rPr lang="es-ES_tradnl" altLang="en-US" sz="2800" noProof="0" dirty="0" smtClean="0"/>
              <a:t>Para responder interrogantes de importancia y , en fin, para: </a:t>
            </a:r>
          </a:p>
          <a:p>
            <a:pPr lvl="1">
              <a:spcBef>
                <a:spcPct val="0"/>
              </a:spcBef>
              <a:spcAft>
                <a:spcPts val="1200"/>
              </a:spcAft>
            </a:pPr>
            <a:r>
              <a:rPr lang="es-ES_tradnl" altLang="en-US" sz="2400" noProof="0" dirty="0" smtClean="0"/>
              <a:t>Mejorar los sistemas sociales y de salud </a:t>
            </a:r>
          </a:p>
          <a:p>
            <a:pPr lvl="1">
              <a:spcBef>
                <a:spcPct val="0"/>
              </a:spcBef>
              <a:spcAft>
                <a:spcPts val="1200"/>
              </a:spcAft>
            </a:pPr>
            <a:r>
              <a:rPr lang="es-ES_tradnl" altLang="en-US" sz="2400" noProof="0" dirty="0" smtClean="0"/>
              <a:t>Hacer avanzar la tecnología y la medicina </a:t>
            </a:r>
          </a:p>
          <a:p>
            <a:pPr lvl="1">
              <a:spcBef>
                <a:spcPct val="0"/>
              </a:spcBef>
              <a:spcAft>
                <a:spcPts val="1200"/>
              </a:spcAft>
            </a:pPr>
            <a:r>
              <a:rPr lang="es-ES_tradnl" altLang="en-US" sz="2400" noProof="0" dirty="0" smtClean="0"/>
              <a:t>Mejorar la salud y otras condiciones</a:t>
            </a:r>
          </a:p>
          <a:p>
            <a:pPr lvl="1">
              <a:spcBef>
                <a:spcPct val="0"/>
              </a:spcBef>
              <a:spcAft>
                <a:spcPts val="1200"/>
              </a:spcAft>
            </a:pPr>
            <a:r>
              <a:rPr lang="es-ES_tradnl" altLang="en-US" sz="2400" noProof="0" dirty="0" smtClean="0"/>
              <a:t>Mejorar la calidad de vida</a:t>
            </a:r>
          </a:p>
          <a:p>
            <a:pPr lvl="1">
              <a:spcBef>
                <a:spcPts val="600"/>
              </a:spcBef>
              <a:spcAft>
                <a:spcPts val="1200"/>
              </a:spcAft>
            </a:pPr>
            <a:r>
              <a:rPr lang="es-ES_tradnl" altLang="en-US" sz="2400" noProof="0" dirty="0" smtClean="0"/>
              <a:t>Hacer del mundo un lugar mejor</a:t>
            </a:r>
            <a:endParaRPr lang="es-ES_tradnl" altLang="en-US" sz="2400" noProof="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1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4"/>
          <p:cNvSpPr>
            <a:spLocks noGrp="1" noChangeArrowheads="1"/>
          </p:cNvSpPr>
          <p:nvPr>
            <p:ph type="body" sz="quarter" idx="10"/>
          </p:nvPr>
        </p:nvSpPr>
        <p:spPr>
          <a:xfrm>
            <a:off x="1371600" y="2057400"/>
            <a:ext cx="6400800" cy="2590800"/>
          </a:xfrm>
        </p:spPr>
        <p:txBody>
          <a:bodyPr/>
          <a:lstStyle/>
          <a:p>
            <a:pPr eaLnBrk="1" hangingPunct="1"/>
            <a:r>
              <a:rPr lang="es-ES_tradnl" altLang="en-US" sz="3200" noProof="0" dirty="0" smtClean="0"/>
              <a:t>"La buena noticia es que la evidencia puede ser importante. La mala noticia es que a menudo no es así ".</a:t>
            </a:r>
            <a:endParaRPr lang="es-ES_tradnl" altLang="en-US" sz="1200" noProof="0" dirty="0" smtClean="0"/>
          </a:p>
          <a:p>
            <a:pPr eaLnBrk="1" hangingPunct="1"/>
            <a:endParaRPr lang="es-ES_tradnl" altLang="en-US" sz="1200" noProof="0" dirty="0" smtClean="0"/>
          </a:p>
          <a:p>
            <a:pPr eaLnBrk="1" hangingPunct="1"/>
            <a:r>
              <a:rPr lang="es-ES_tradnl" altLang="en-US" sz="1200" b="0" noProof="0" dirty="0" smtClean="0"/>
              <a:t>Fuente: </a:t>
            </a:r>
            <a:r>
              <a:rPr lang="es-ES_tradnl" altLang="en-US" sz="1200" b="0" noProof="0" dirty="0" err="1" smtClean="0"/>
              <a:t>Sophie</a:t>
            </a:r>
            <a:r>
              <a:rPr lang="es-ES_tradnl" altLang="en-US" sz="1200" b="0" noProof="0" smtClean="0"/>
              <a:t> </a:t>
            </a:r>
            <a:r>
              <a:rPr lang="es-ES_tradnl" altLang="en-US" sz="1200" b="0" noProof="0" err="1" smtClean="0"/>
              <a:t>Sutcliffe</a:t>
            </a:r>
            <a:r>
              <a:rPr lang="es-ES_tradnl" altLang="en-US" sz="1200" b="0" noProof="0" smtClean="0"/>
              <a:t> y Julius </a:t>
            </a:r>
            <a:r>
              <a:rPr lang="es-ES_tradnl" altLang="en-US" sz="1200" b="0" noProof="0" err="1" smtClean="0"/>
              <a:t>Court</a:t>
            </a:r>
            <a:r>
              <a:rPr lang="es-ES_tradnl" altLang="en-US" sz="1200" b="0" noProof="0" smtClean="0"/>
              <a:t>, “</a:t>
            </a:r>
            <a:r>
              <a:rPr lang="es-ES_tradnl" altLang="en-US" sz="1200" b="0" noProof="0" err="1" smtClean="0"/>
              <a:t>Evidence-Based</a:t>
            </a:r>
            <a:r>
              <a:rPr lang="es-ES_tradnl" altLang="en-US" sz="1200" b="0" noProof="0" smtClean="0"/>
              <a:t> </a:t>
            </a:r>
            <a:r>
              <a:rPr lang="es-ES_tradnl" altLang="en-US" sz="1200" b="0" noProof="0" err="1" smtClean="0"/>
              <a:t>Policymaking</a:t>
            </a:r>
            <a:r>
              <a:rPr lang="es-ES_tradnl" altLang="en-US" sz="1200" b="0" noProof="0" smtClean="0"/>
              <a:t>: </a:t>
            </a:r>
            <a:r>
              <a:rPr lang="es-ES_tradnl" altLang="en-US" sz="1200" b="0" noProof="0" err="1" smtClean="0"/>
              <a:t>What</a:t>
            </a:r>
            <a:r>
              <a:rPr lang="es-ES_tradnl" altLang="en-US" sz="1200" b="0" noProof="0" smtClean="0"/>
              <a:t> </a:t>
            </a:r>
            <a:r>
              <a:rPr lang="es-ES_tradnl" altLang="en-US" sz="1200" b="0" noProof="0" err="1" smtClean="0"/>
              <a:t>Is</a:t>
            </a:r>
            <a:r>
              <a:rPr lang="es-ES_tradnl" altLang="en-US" sz="1200" b="0" noProof="0" smtClean="0"/>
              <a:t> </a:t>
            </a:r>
            <a:r>
              <a:rPr lang="es-ES_tradnl" altLang="en-US" sz="1200" b="0" noProof="0" err="1" smtClean="0"/>
              <a:t>it</a:t>
            </a:r>
            <a:r>
              <a:rPr lang="es-ES_tradnl" altLang="en-US" sz="1200" b="0" noProof="0" smtClean="0"/>
              <a:t>? </a:t>
            </a:r>
            <a:r>
              <a:rPr lang="es-ES_tradnl" altLang="en-US" sz="1200" b="0" noProof="0" err="1" smtClean="0"/>
              <a:t>How</a:t>
            </a:r>
            <a:r>
              <a:rPr lang="es-ES_tradnl" altLang="en-US" sz="1200" b="0" noProof="0" smtClean="0"/>
              <a:t> </a:t>
            </a:r>
            <a:r>
              <a:rPr lang="es-ES_tradnl" altLang="en-US" sz="1200" b="0" noProof="0" err="1" smtClean="0"/>
              <a:t>Does</a:t>
            </a:r>
            <a:r>
              <a:rPr lang="es-ES_tradnl" altLang="en-US" sz="1200" b="0" noProof="0" smtClean="0"/>
              <a:t> </a:t>
            </a:r>
            <a:r>
              <a:rPr lang="es-ES_tradnl" altLang="en-US" sz="1200" b="0" noProof="0" err="1" smtClean="0"/>
              <a:t>It</a:t>
            </a:r>
            <a:r>
              <a:rPr lang="es-ES_tradnl" altLang="en-US" sz="1200" b="0" noProof="0" smtClean="0"/>
              <a:t> </a:t>
            </a:r>
            <a:r>
              <a:rPr lang="es-ES_tradnl" altLang="en-US" sz="1200" b="0" noProof="0" err="1" smtClean="0"/>
              <a:t>Work</a:t>
            </a:r>
            <a:r>
              <a:rPr lang="es-ES_tradnl" altLang="en-US" sz="1200" b="0" noProof="0" smtClean="0"/>
              <a:t>? </a:t>
            </a:r>
            <a:r>
              <a:rPr lang="es-ES_tradnl" altLang="en-US" sz="1200" b="0" noProof="0" err="1" smtClean="0"/>
              <a:t>What</a:t>
            </a:r>
            <a:r>
              <a:rPr lang="es-ES_tradnl" altLang="en-US" sz="1200" b="0" noProof="0" smtClean="0"/>
              <a:t> </a:t>
            </a:r>
            <a:r>
              <a:rPr lang="es-ES_tradnl" altLang="en-US" sz="1200" b="0" noProof="0" err="1" smtClean="0"/>
              <a:t>Relevance</a:t>
            </a:r>
            <a:r>
              <a:rPr lang="es-ES_tradnl" altLang="en-US" sz="1200" b="0" noProof="0" smtClean="0"/>
              <a:t> </a:t>
            </a:r>
            <a:r>
              <a:rPr lang="es-ES_tradnl" altLang="en-US" sz="1200" b="0" noProof="0" err="1" smtClean="0"/>
              <a:t>for</a:t>
            </a:r>
            <a:r>
              <a:rPr lang="es-ES_tradnl" altLang="en-US" sz="1200" b="0" noProof="0" smtClean="0"/>
              <a:t> </a:t>
            </a:r>
            <a:r>
              <a:rPr lang="es-ES_tradnl" altLang="en-US" sz="1200" b="0" noProof="0" err="1" smtClean="0"/>
              <a:t>Developing</a:t>
            </a:r>
            <a:r>
              <a:rPr lang="es-ES_tradnl" altLang="en-US" sz="1200" b="0" noProof="0" smtClean="0"/>
              <a:t> </a:t>
            </a:r>
            <a:r>
              <a:rPr lang="es-ES_tradnl" altLang="en-US" sz="1200" b="0" noProof="0" err="1" smtClean="0"/>
              <a:t>Countries</a:t>
            </a:r>
            <a:r>
              <a:rPr lang="es-ES_tradnl" altLang="en-US" sz="1200" b="0" noProof="0" smtClean="0"/>
              <a:t>?” </a:t>
            </a:r>
            <a:r>
              <a:rPr lang="es-ES_tradnl" altLang="en-US" sz="1200" b="0" noProof="0" err="1" smtClean="0"/>
              <a:t>Overseas</a:t>
            </a:r>
            <a:r>
              <a:rPr lang="es-ES_tradnl" altLang="en-US" sz="1200" b="0" noProof="0" smtClean="0"/>
              <a:t> </a:t>
            </a:r>
            <a:r>
              <a:rPr lang="es-ES_tradnl" altLang="en-US" sz="1200" b="0" noProof="0" err="1" smtClean="0"/>
              <a:t>Development</a:t>
            </a:r>
            <a:r>
              <a:rPr lang="es-ES_tradnl" altLang="en-US" sz="1200" b="0" noProof="0" smtClean="0"/>
              <a:t> </a:t>
            </a:r>
            <a:r>
              <a:rPr lang="es-ES_tradnl" altLang="en-US" sz="1200" b="0" noProof="0" err="1" smtClean="0"/>
              <a:t>Institute</a:t>
            </a:r>
            <a:r>
              <a:rPr lang="es-ES_tradnl" altLang="en-US" sz="1200" b="0" noProof="0" smtClean="0"/>
              <a:t> (</a:t>
            </a:r>
            <a:r>
              <a:rPr lang="es-ES_tradnl" altLang="en-US" sz="1200" b="0" noProof="0" err="1" smtClean="0"/>
              <a:t>November</a:t>
            </a:r>
            <a:r>
              <a:rPr lang="es-ES_tradnl" altLang="en-US" sz="1200" b="0" noProof="0" smtClean="0"/>
              <a:t> 2005), </a:t>
            </a:r>
            <a:r>
              <a:rPr lang="es-ES_tradnl" altLang="en-US" sz="1200" b="0" noProof="0" err="1" smtClean="0"/>
              <a:t>accessed</a:t>
            </a:r>
            <a:r>
              <a:rPr lang="es-ES_tradnl" altLang="en-US" sz="1200" b="0" noProof="0" smtClean="0"/>
              <a:t> at </a:t>
            </a:r>
            <a:r>
              <a:rPr lang="es-ES_tradnl" altLang="en-US" sz="1200" b="0" noProof="0" err="1" smtClean="0"/>
              <a:t>www.odi.org</a:t>
            </a:r>
            <a:r>
              <a:rPr lang="es-ES_tradnl" altLang="en-US" sz="1200" b="0" noProof="0" smtClean="0"/>
              <a:t>/</a:t>
            </a:r>
            <a:r>
              <a:rPr lang="es-ES_tradnl" altLang="en-US" sz="1200" b="0" noProof="0" err="1" smtClean="0"/>
              <a:t>sites</a:t>
            </a:r>
            <a:r>
              <a:rPr lang="es-ES_tradnl" altLang="en-US" sz="1200" b="0" noProof="0" smtClean="0"/>
              <a:t>/</a:t>
            </a:r>
            <a:r>
              <a:rPr lang="es-ES_tradnl" altLang="en-US" sz="1200" b="0" noProof="0" err="1" smtClean="0"/>
              <a:t>odi.org.uk</a:t>
            </a:r>
            <a:r>
              <a:rPr lang="es-ES_tradnl" altLang="en-US" sz="1200" b="0" noProof="0" smtClean="0"/>
              <a:t>/files/</a:t>
            </a:r>
            <a:r>
              <a:rPr lang="es-ES_tradnl" altLang="en-US" sz="1200" b="0" noProof="0" err="1" smtClean="0"/>
              <a:t>odi-assets</a:t>
            </a:r>
            <a:r>
              <a:rPr lang="es-ES_tradnl" altLang="en-US" sz="1200" b="0" noProof="0" smtClean="0"/>
              <a:t>/</a:t>
            </a:r>
            <a:r>
              <a:rPr lang="es-ES_tradnl" altLang="en-US" sz="1200" b="0" noProof="0" err="1" smtClean="0"/>
              <a:t>publications</a:t>
            </a:r>
            <a:r>
              <a:rPr lang="es-ES_tradnl" altLang="en-US" sz="1200" b="0" noProof="0" smtClean="0"/>
              <a:t>-</a:t>
            </a:r>
            <a:r>
              <a:rPr lang="es-ES_tradnl" altLang="en-US" sz="1200" b="0" noProof="0" err="1" smtClean="0"/>
              <a:t>opinion</a:t>
            </a:r>
            <a:r>
              <a:rPr lang="es-ES_tradnl" altLang="en-US" sz="1200" b="0" noProof="0" smtClean="0"/>
              <a:t>-files/3683.pdf.</a:t>
            </a:r>
          </a:p>
          <a:p>
            <a:pPr eaLnBrk="1" hangingPunct="1"/>
            <a:r>
              <a:rPr lang="es-ES_tradnl" altLang="en-US" sz="2400" noProof="0" smtClean="0"/>
              <a:t> </a:t>
            </a:r>
            <a:endParaRPr lang="es-ES_tradnl" altLang="en-US" sz="2400" noProof="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690563"/>
            <a:ext cx="8167688"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extLst>
          </p:cNvPr>
          <p:cNvSpPr>
            <a:spLocks noGrp="1"/>
          </p:cNvSpPr>
          <p:nvPr>
            <p:ph type="title"/>
          </p:nvPr>
        </p:nvSpPr>
        <p:spPr>
          <a:xfrm>
            <a:off x="874713" y="350838"/>
            <a:ext cx="7739062" cy="990600"/>
          </a:xfrm>
        </p:spPr>
        <p:txBody>
          <a:bodyPr/>
          <a:lstStyle/>
          <a:p>
            <a:pPr>
              <a:defRPr/>
            </a:pPr>
            <a:r>
              <a:rPr lang="es-ES_tradnl" altLang="en-US" noProof="0" dirty="0" smtClean="0"/>
              <a:t>Ejercicio: Supuestos</a:t>
            </a:r>
            <a:endParaRPr lang="es-ES_tradnl" altLang="en-US" noProof="0" dirty="0"/>
          </a:p>
        </p:txBody>
      </p:sp>
      <p:sp>
        <p:nvSpPr>
          <p:cNvPr id="3" name="Content Placeholder 2">
            <a:extLst>
              <a:ext uri="{FF2B5EF4-FFF2-40B4-BE49-F238E27FC236}"/>
            </a:extLst>
          </p:cNvPr>
          <p:cNvSpPr>
            <a:spLocks noGrp="1"/>
          </p:cNvSpPr>
          <p:nvPr>
            <p:ph idx="1"/>
          </p:nvPr>
        </p:nvSpPr>
        <p:spPr>
          <a:xfrm>
            <a:off x="884237" y="1066800"/>
            <a:ext cx="7729538" cy="4648200"/>
          </a:xfrm>
        </p:spPr>
        <p:txBody>
          <a:bodyPr/>
          <a:lstStyle/>
          <a:p>
            <a:pPr>
              <a:spcBef>
                <a:spcPts val="0"/>
              </a:spcBef>
              <a:spcAft>
                <a:spcPts val="1800"/>
              </a:spcAft>
              <a:defRPr/>
            </a:pPr>
            <a:r>
              <a:rPr lang="es-ES_tradnl" sz="2800" noProof="0" dirty="0" smtClean="0"/>
              <a:t>Grupo 1: Investigadores respetables</a:t>
            </a:r>
          </a:p>
          <a:p>
            <a:pPr>
              <a:spcBef>
                <a:spcPts val="0"/>
              </a:spcBef>
              <a:spcAft>
                <a:spcPts val="1800"/>
              </a:spcAft>
              <a:defRPr/>
            </a:pPr>
            <a:r>
              <a:rPr lang="es-ES_tradnl" sz="2800" noProof="0" dirty="0" smtClean="0"/>
              <a:t>Grupo 2: Formuladores de políticas de alto nivel</a:t>
            </a:r>
          </a:p>
          <a:p>
            <a:pPr marL="0" indent="0">
              <a:buFont typeface="Wingdings" panose="05000000000000000000" pitchFamily="2" charset="2"/>
              <a:buNone/>
              <a:defRPr/>
            </a:pPr>
            <a:endParaRPr lang="es-ES_tradnl" sz="800" noProof="0" dirty="0" smtClean="0"/>
          </a:p>
          <a:p>
            <a:pPr marL="0" indent="0">
              <a:spcBef>
                <a:spcPts val="0"/>
              </a:spcBef>
              <a:spcAft>
                <a:spcPts val="1200"/>
              </a:spcAft>
              <a:buFont typeface="Wingdings" panose="05000000000000000000" pitchFamily="2" charset="2"/>
              <a:buNone/>
              <a:defRPr/>
            </a:pPr>
            <a:r>
              <a:rPr lang="es-ES_tradnl" sz="2800" noProof="0" dirty="0" smtClean="0"/>
              <a:t>Preguntas: </a:t>
            </a:r>
          </a:p>
          <a:p>
            <a:pPr lvl="1">
              <a:spcBef>
                <a:spcPts val="0"/>
              </a:spcBef>
              <a:spcAft>
                <a:spcPts val="1200"/>
              </a:spcAft>
              <a:defRPr/>
            </a:pPr>
            <a:r>
              <a:rPr lang="es-ES_tradnl" sz="2400" noProof="0" dirty="0" smtClean="0"/>
              <a:t>¿Cuáles son sus puntos de vista sobre el otro grupo? </a:t>
            </a:r>
          </a:p>
          <a:p>
            <a:pPr lvl="1">
              <a:spcBef>
                <a:spcPts val="0"/>
              </a:spcBef>
              <a:spcAft>
                <a:spcPts val="1200"/>
              </a:spcAft>
              <a:defRPr/>
            </a:pPr>
            <a:r>
              <a:rPr lang="es-ES_tradnl" sz="2400" noProof="0" dirty="0" smtClean="0"/>
              <a:t>¿Cómo operan?</a:t>
            </a:r>
          </a:p>
          <a:p>
            <a:pPr lvl="1">
              <a:spcBef>
                <a:spcPts val="0"/>
              </a:spcBef>
              <a:spcAft>
                <a:spcPts val="1200"/>
              </a:spcAft>
              <a:defRPr/>
            </a:pPr>
            <a:r>
              <a:rPr lang="es-ES_tradnl" sz="2400" noProof="0" dirty="0" smtClean="0"/>
              <a:t>¿Qué es lo que les importa?</a:t>
            </a:r>
          </a:p>
          <a:p>
            <a:pPr lvl="1">
              <a:spcBef>
                <a:spcPts val="0"/>
              </a:spcBef>
              <a:spcAft>
                <a:spcPts val="1200"/>
              </a:spcAft>
              <a:defRPr/>
            </a:pPr>
            <a:r>
              <a:rPr lang="es-ES_tradnl" sz="2400" noProof="0" dirty="0" smtClean="0"/>
              <a:t>¿Cómo se comunican?</a:t>
            </a:r>
          </a:p>
          <a:p>
            <a:pPr lvl="1">
              <a:spcBef>
                <a:spcPts val="0"/>
              </a:spcBef>
              <a:spcAft>
                <a:spcPts val="1200"/>
              </a:spcAft>
              <a:defRPr/>
            </a:pPr>
            <a:r>
              <a:rPr lang="es-ES_tradnl" sz="2400" noProof="0" dirty="0" smtClean="0"/>
              <a:t>¿Cómo se relacionan con los datos?</a:t>
            </a:r>
            <a:endParaRPr lang="es-ES_tradnl" sz="2400" noProof="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extLst>
          </p:cNvPr>
          <p:cNvSpPr>
            <a:spLocks noGrp="1"/>
          </p:cNvSpPr>
          <p:nvPr>
            <p:ph type="title"/>
          </p:nvPr>
        </p:nvSpPr>
        <p:spPr>
          <a:xfrm>
            <a:off x="838200" y="381000"/>
            <a:ext cx="7739063" cy="685800"/>
          </a:xfrm>
        </p:spPr>
        <p:txBody>
          <a:bodyPr/>
          <a:lstStyle/>
          <a:p>
            <a:pPr>
              <a:defRPr/>
            </a:pPr>
            <a:r>
              <a:rPr lang="es-ES_tradnl" altLang="en-US" noProof="0" dirty="0" smtClean="0"/>
              <a:t>¿Por qué existe la brecha?</a:t>
            </a:r>
            <a:endParaRPr lang="es-ES_tradnl" altLang="en-US" noProof="0" dirty="0"/>
          </a:p>
        </p:txBody>
      </p:sp>
      <p:sp>
        <p:nvSpPr>
          <p:cNvPr id="35843" name="Content Placeholder 2"/>
          <p:cNvSpPr>
            <a:spLocks noGrp="1" noChangeArrowheads="1"/>
          </p:cNvSpPr>
          <p:nvPr>
            <p:ph idx="1"/>
          </p:nvPr>
        </p:nvSpPr>
        <p:spPr>
          <a:xfrm>
            <a:off x="914400" y="1371600"/>
            <a:ext cx="7729538" cy="4648200"/>
          </a:xfrm>
        </p:spPr>
        <p:txBody>
          <a:bodyPr/>
          <a:lstStyle/>
          <a:p>
            <a:pPr>
              <a:spcBef>
                <a:spcPct val="0"/>
              </a:spcBef>
              <a:spcAft>
                <a:spcPts val="3000"/>
              </a:spcAft>
            </a:pPr>
            <a:r>
              <a:rPr lang="es-ES_tradnl" altLang="en-US" sz="2800" noProof="0" dirty="0" smtClean="0"/>
              <a:t>Diferencias individuales</a:t>
            </a:r>
          </a:p>
          <a:p>
            <a:pPr>
              <a:spcBef>
                <a:spcPct val="0"/>
              </a:spcBef>
              <a:spcAft>
                <a:spcPts val="3000"/>
              </a:spcAft>
            </a:pPr>
            <a:r>
              <a:rPr lang="es-ES_tradnl" altLang="en-US" sz="2800" noProof="0" dirty="0" smtClean="0"/>
              <a:t>Barreras institucionales</a:t>
            </a:r>
          </a:p>
          <a:p>
            <a:pPr>
              <a:spcBef>
                <a:spcPct val="0"/>
              </a:spcBef>
              <a:spcAft>
                <a:spcPts val="3000"/>
              </a:spcAft>
            </a:pPr>
            <a:r>
              <a:rPr lang="es-ES_tradnl" altLang="en-US" sz="2800" noProof="0" dirty="0" smtClean="0"/>
              <a:t>Comunicación deficiente </a:t>
            </a:r>
          </a:p>
          <a:p>
            <a:pPr>
              <a:spcBef>
                <a:spcPct val="0"/>
              </a:spcBef>
              <a:spcAft>
                <a:spcPts val="3000"/>
              </a:spcAft>
            </a:pPr>
            <a:r>
              <a:rPr lang="es-ES_tradnl" altLang="en-US" sz="2800" noProof="0" dirty="0" smtClean="0"/>
              <a:t>Limitaciones prácticas</a:t>
            </a:r>
            <a:endParaRPr lang="es-ES_tradnl" altLang="en-US" sz="2800" noProof="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extLst>
          </p:cNvPr>
          <p:cNvSpPr>
            <a:spLocks noGrp="1"/>
          </p:cNvSpPr>
          <p:nvPr>
            <p:ph type="title"/>
          </p:nvPr>
        </p:nvSpPr>
        <p:spPr>
          <a:xfrm>
            <a:off x="838200" y="381000"/>
            <a:ext cx="7739063" cy="990600"/>
          </a:xfrm>
        </p:spPr>
        <p:txBody>
          <a:bodyPr/>
          <a:lstStyle/>
          <a:p>
            <a:pPr>
              <a:defRPr/>
            </a:pPr>
            <a:r>
              <a:rPr lang="es-ES_tradnl" altLang="en-US" noProof="0" dirty="0" smtClean="0"/>
              <a:t>Diferencias individuales</a:t>
            </a:r>
            <a:endParaRPr lang="es-ES_tradnl" altLang="en-US" noProof="0" dirty="0"/>
          </a:p>
        </p:txBody>
      </p:sp>
      <p:sp>
        <p:nvSpPr>
          <p:cNvPr id="37891" name="Content Placeholder 2"/>
          <p:cNvSpPr>
            <a:spLocks noGrp="1" noChangeArrowheads="1"/>
          </p:cNvSpPr>
          <p:nvPr>
            <p:ph idx="1"/>
          </p:nvPr>
        </p:nvSpPr>
        <p:spPr>
          <a:xfrm>
            <a:off x="838200" y="1066800"/>
            <a:ext cx="7729538" cy="4648200"/>
          </a:xfrm>
        </p:spPr>
        <p:txBody>
          <a:bodyPr/>
          <a:lstStyle/>
          <a:p>
            <a:pPr>
              <a:spcBef>
                <a:spcPct val="0"/>
              </a:spcBef>
              <a:spcAft>
                <a:spcPts val="3000"/>
              </a:spcAft>
            </a:pPr>
            <a:r>
              <a:rPr lang="es-ES_tradnl" altLang="en-US" sz="2800" noProof="0" dirty="0" smtClean="0"/>
              <a:t>Desconfianza mutua</a:t>
            </a:r>
          </a:p>
          <a:p>
            <a:pPr>
              <a:spcBef>
                <a:spcPct val="0"/>
              </a:spcBef>
              <a:spcAft>
                <a:spcPts val="3000"/>
              </a:spcAft>
            </a:pPr>
            <a:r>
              <a:rPr lang="es-ES_tradnl" altLang="en-US" sz="2800" noProof="0" dirty="0" smtClean="0"/>
              <a:t>Conocimiento limitado de los procesos, las dinámicas de poder y los agentes de influencia</a:t>
            </a:r>
          </a:p>
          <a:p>
            <a:pPr>
              <a:spcBef>
                <a:spcPct val="0"/>
              </a:spcBef>
              <a:spcAft>
                <a:spcPts val="3000"/>
              </a:spcAft>
            </a:pPr>
            <a:r>
              <a:rPr lang="es-ES_tradnl" altLang="en-US" sz="2800" noProof="0" dirty="0" smtClean="0"/>
              <a:t>Experiencia y capacidades diferentes para comprender e interpretar datos </a:t>
            </a:r>
          </a:p>
          <a:p>
            <a:pPr>
              <a:spcBef>
                <a:spcPct val="0"/>
              </a:spcBef>
              <a:spcAft>
                <a:spcPts val="3000"/>
              </a:spcAft>
            </a:pPr>
            <a:r>
              <a:rPr lang="es-ES_tradnl" altLang="en-US" sz="2800" noProof="0" dirty="0" smtClean="0"/>
              <a:t>Puntos de vista y objetivos ideológicos diferentes</a:t>
            </a:r>
          </a:p>
          <a:p>
            <a:pPr>
              <a:spcBef>
                <a:spcPct val="0"/>
              </a:spcBef>
              <a:spcAft>
                <a:spcPts val="3000"/>
              </a:spcAft>
            </a:pPr>
            <a:r>
              <a:rPr lang="es-ES_tradnl" altLang="en-US" sz="2800" noProof="0" dirty="0" smtClean="0"/>
              <a:t>Falta de claridad sobre las funciones</a:t>
            </a:r>
            <a:endParaRPr lang="es-ES_tradnl" altLang="en-US" sz="2800" noProof="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noChangeArrowheads="1"/>
          </p:cNvSpPr>
          <p:nvPr>
            <p:ph type="body" sz="quarter" idx="10"/>
          </p:nvPr>
        </p:nvSpPr>
        <p:spPr>
          <a:xfrm>
            <a:off x="990600" y="1905000"/>
            <a:ext cx="7138988" cy="819150"/>
          </a:xfrm>
        </p:spPr>
        <p:txBody>
          <a:bodyPr/>
          <a:lstStyle/>
          <a:p>
            <a:pPr eaLnBrk="1" hangingPunct="1">
              <a:spcBef>
                <a:spcPct val="0"/>
              </a:spcBef>
              <a:spcAft>
                <a:spcPts val="600"/>
              </a:spcAft>
            </a:pPr>
            <a:r>
              <a:rPr lang="es-ES_tradnl" altLang="en-US" sz="2400" noProof="0" dirty="0" smtClean="0">
                <a:ea typeface="ＭＳ Ｐゴシック" panose="020B0600070205080204" pitchFamily="34" charset="-128"/>
              </a:rPr>
              <a:t>"La resistencia es grande básicamente porque la mayoría de los responsables de formular políticas no creen que la investigación sea esencial para su trabajo. Existe el sentimiento generalizado entre los formuladores de políticas de que, en lo que respecta a su trabajo, ellos son los expertos. Si quieren incluir investigadores, es sólo para insertar las cifras ".</a:t>
            </a:r>
          </a:p>
          <a:p>
            <a:pPr eaLnBrk="1" hangingPunct="1">
              <a:lnSpc>
                <a:spcPct val="150000"/>
              </a:lnSpc>
              <a:spcBef>
                <a:spcPct val="0"/>
              </a:spcBef>
              <a:spcAft>
                <a:spcPts val="600"/>
              </a:spcAft>
            </a:pPr>
            <a:r>
              <a:rPr lang="es-ES_tradnl" altLang="en-US" sz="2400" b="0" noProof="0" dirty="0" smtClean="0">
                <a:ea typeface="ＭＳ Ｐゴシック" panose="020B0600070205080204" pitchFamily="34" charset="-128"/>
              </a:rPr>
              <a:t>- Investigador, Pakistán</a:t>
            </a:r>
          </a:p>
          <a:p>
            <a:pPr eaLnBrk="1" hangingPunct="1">
              <a:buFont typeface="Wingdings" panose="05000000000000000000" pitchFamily="2" charset="2"/>
              <a:buChar char="n"/>
            </a:pPr>
            <a:endParaRPr lang="es-ES_tradnl" altLang="en-US" sz="2400" noProof="0"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extLst>
          </p:cNvPr>
          <p:cNvSpPr>
            <a:spLocks noGrp="1"/>
          </p:cNvSpPr>
          <p:nvPr>
            <p:ph type="title"/>
          </p:nvPr>
        </p:nvSpPr>
        <p:spPr>
          <a:xfrm>
            <a:off x="838200" y="381000"/>
            <a:ext cx="7739063" cy="990600"/>
          </a:xfrm>
        </p:spPr>
        <p:txBody>
          <a:bodyPr/>
          <a:lstStyle/>
          <a:p>
            <a:pPr>
              <a:defRPr/>
            </a:pPr>
            <a:r>
              <a:rPr lang="es-ES_tradnl" altLang="en-US" noProof="0" dirty="0" smtClean="0"/>
              <a:t>Barreras institucionales</a:t>
            </a:r>
            <a:endParaRPr lang="es-ES_tradnl" altLang="en-US" noProof="0" dirty="0"/>
          </a:p>
        </p:txBody>
      </p:sp>
      <p:sp>
        <p:nvSpPr>
          <p:cNvPr id="41987" name="Content Placeholder 2"/>
          <p:cNvSpPr>
            <a:spLocks noGrp="1" noChangeArrowheads="1"/>
          </p:cNvSpPr>
          <p:nvPr>
            <p:ph idx="1"/>
          </p:nvPr>
        </p:nvSpPr>
        <p:spPr>
          <a:xfrm>
            <a:off x="914400" y="1447800"/>
            <a:ext cx="7729538" cy="4648200"/>
          </a:xfrm>
        </p:spPr>
        <p:txBody>
          <a:bodyPr/>
          <a:lstStyle/>
          <a:p>
            <a:pPr>
              <a:spcBef>
                <a:spcPct val="0"/>
              </a:spcBef>
              <a:spcAft>
                <a:spcPts val="1800"/>
              </a:spcAft>
            </a:pPr>
            <a:r>
              <a:rPr lang="es-ES_tradnl" altLang="en-US" sz="2800" noProof="0" dirty="0" smtClean="0"/>
              <a:t>Diferentes sistemas de incentivos y parámetros para la rendición de cuentas</a:t>
            </a:r>
          </a:p>
          <a:p>
            <a:pPr>
              <a:spcBef>
                <a:spcPct val="0"/>
              </a:spcBef>
              <a:spcAft>
                <a:spcPts val="1800"/>
              </a:spcAft>
            </a:pPr>
            <a:r>
              <a:rPr lang="es-ES_tradnl" altLang="en-US" sz="2800" noProof="0" dirty="0" smtClean="0"/>
              <a:t>Culturas e infraestructuras insolidarias</a:t>
            </a:r>
          </a:p>
          <a:p>
            <a:pPr>
              <a:spcBef>
                <a:spcPct val="0"/>
              </a:spcBef>
              <a:spcAft>
                <a:spcPts val="1800"/>
              </a:spcAft>
            </a:pPr>
            <a:r>
              <a:rPr lang="es-ES_tradnl" altLang="en-US" sz="2800" noProof="0" dirty="0" smtClean="0"/>
              <a:t>Alta rotación de personal</a:t>
            </a:r>
          </a:p>
          <a:p>
            <a:pPr>
              <a:spcBef>
                <a:spcPct val="0"/>
              </a:spcBef>
              <a:spcAft>
                <a:spcPts val="1800"/>
              </a:spcAft>
            </a:pPr>
            <a:r>
              <a:rPr lang="es-ES_tradnl" altLang="en-US" sz="2800" noProof="0" dirty="0" smtClean="0"/>
              <a:t>Falta de colaboraciones efectivas</a:t>
            </a:r>
          </a:p>
          <a:p>
            <a:pPr>
              <a:spcBef>
                <a:spcPct val="0"/>
              </a:spcBef>
              <a:spcAft>
                <a:spcPts val="1800"/>
              </a:spcAft>
            </a:pPr>
            <a:r>
              <a:rPr lang="es-ES_tradnl" altLang="en-US" sz="2800" noProof="0" dirty="0" smtClean="0"/>
              <a:t>Agendas de los donantes en conflicto con los intereses locales</a:t>
            </a:r>
          </a:p>
          <a:p>
            <a:endParaRPr lang="es-ES_tradnl" altLang="en-US" noProof="0" dirty="0" smtClean="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4d0d32c6fb1fa16af3c5f75e3a3a1e13a7c5"/>
</p:tagLst>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D05124"/>
        </a:folHlink>
      </a:clrScheme>
      <a:clrMap bg1="lt1" tx1="dk1" bg2="lt2" tx2="dk2" accent1="accent1" accent2="accent2" accent3="accent3" accent4="accent4" accent5="accent5" accent6="accent6" hlink="hlink" folHlink="folHlink"/>
    </a:extraClrScheme>
    <a:extraClrScheme>
      <a:clrScheme name="Bold Stripes 4">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B Powerpoint Template-Jan2016.potx" id="{528D6FA2-2F9C-4CEF-B67A-28624A4A9F34}" vid="{945E555C-1F66-4FA7-A3D1-CF2D931008E8}"/>
    </a:ext>
  </a:ext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Theresa's HD:Applications:Microsoft Office 2004:Templates:Presentations:Designs:Corrugated</Template>
  <TotalTime>4043</TotalTime>
  <Words>4319</Words>
  <Application>Microsoft Macintosh PowerPoint</Application>
  <PresentationFormat>On-screen Show (4:3)</PresentationFormat>
  <Paragraphs>235</Paragraphs>
  <Slides>18</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Arial Black</vt:lpstr>
      <vt:lpstr>ＭＳ Ｐゴシック</vt:lpstr>
      <vt:lpstr>Arial</vt:lpstr>
      <vt:lpstr>Courier New</vt:lpstr>
      <vt:lpstr>Times New Roman</vt:lpstr>
      <vt:lpstr>Wingdings</vt:lpstr>
      <vt:lpstr>Bold Stripes</vt:lpstr>
      <vt:lpstr>1_Bold Stripes</vt:lpstr>
      <vt:lpstr>PowerPoint Presentation</vt:lpstr>
      <vt:lpstr>¿Por qué realizamos una investigación?</vt:lpstr>
      <vt:lpstr>PowerPoint Presentation</vt:lpstr>
      <vt:lpstr>PowerPoint Presentation</vt:lpstr>
      <vt:lpstr>Ejercicio: Supuestos</vt:lpstr>
      <vt:lpstr>¿Por qué existe la brecha?</vt:lpstr>
      <vt:lpstr>Diferencias individuales</vt:lpstr>
      <vt:lpstr>PowerPoint Presentation</vt:lpstr>
      <vt:lpstr>Barreras institucionales</vt:lpstr>
      <vt:lpstr>Comunicación deficiente</vt:lpstr>
      <vt:lpstr>PowerPoint Presentation</vt:lpstr>
      <vt:lpstr>PowerPoint Presentation</vt:lpstr>
      <vt:lpstr>Limitaciones prácticas</vt:lpstr>
      <vt:lpstr>Cerrando la brecha</vt:lpstr>
      <vt:lpstr>Elaboración de planes para que las investigaciones sean utilizadas</vt:lpstr>
      <vt:lpstr>Abordar a los formuladores de políticas</vt:lpstr>
      <vt:lpstr>Comunicarse estratégicamente</vt:lpstr>
      <vt:lpstr>PowerPoint Presentation</vt:lpstr>
    </vt:vector>
  </TitlesOfParts>
  <Company>Paul Geary User</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Gabriela Sanchez-Soto</cp:lastModifiedBy>
  <cp:revision>206</cp:revision>
  <cp:lastPrinted>2016-06-23T19:22:20Z</cp:lastPrinted>
  <dcterms:created xsi:type="dcterms:W3CDTF">2011-03-01T20:01:46Z</dcterms:created>
  <dcterms:modified xsi:type="dcterms:W3CDTF">2019-01-21T09:30:41Z</dcterms:modified>
</cp:coreProperties>
</file>