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3" r:id="rId1"/>
    <p:sldMasterId id="2147483869" r:id="rId2"/>
  </p:sldMasterIdLst>
  <p:notesMasterIdLst>
    <p:notesMasterId r:id="rId28"/>
  </p:notesMasterIdLst>
  <p:handoutMasterIdLst>
    <p:handoutMasterId r:id="rId29"/>
  </p:handoutMasterIdLst>
  <p:sldIdLst>
    <p:sldId id="263" r:id="rId3"/>
    <p:sldId id="275" r:id="rId4"/>
    <p:sldId id="264" r:id="rId5"/>
    <p:sldId id="289" r:id="rId6"/>
    <p:sldId id="274" r:id="rId7"/>
    <p:sldId id="267" r:id="rId8"/>
    <p:sldId id="269" r:id="rId9"/>
    <p:sldId id="265" r:id="rId10"/>
    <p:sldId id="290" r:id="rId11"/>
    <p:sldId id="270" r:id="rId12"/>
    <p:sldId id="271" r:id="rId13"/>
    <p:sldId id="276" r:id="rId14"/>
    <p:sldId id="277" r:id="rId15"/>
    <p:sldId id="278" r:id="rId16"/>
    <p:sldId id="279" r:id="rId17"/>
    <p:sldId id="287" r:id="rId18"/>
    <p:sldId id="280" r:id="rId19"/>
    <p:sldId id="285" r:id="rId20"/>
    <p:sldId id="281" r:id="rId21"/>
    <p:sldId id="282" r:id="rId22"/>
    <p:sldId id="283" r:id="rId23"/>
    <p:sldId id="286" r:id="rId24"/>
    <p:sldId id="288" r:id="rId25"/>
    <p:sldId id="284" r:id="rId26"/>
    <p:sldId id="272" r:id="rId27"/>
  </p:sldIdLst>
  <p:sldSz cx="9144000" cy="6858000" type="screen4x3"/>
  <p:notesSz cx="6881813" cy="9296400"/>
  <p:custDataLst>
    <p:tags r:id="rId30"/>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521415D9-36F7-43E2-AB2F-B90AF26B5E84}">
      <p14:sectionLst xmlns:p14="http://schemas.microsoft.com/office/powerpoint/2010/main">
        <p14:section name="Introducción" id="{6925794D-F8EB-4306-8464-6CDCC7F39C98}">
          <p14:sldIdLst>
            <p14:sldId id="263"/>
          </p14:sldIdLst>
        </p14:section>
        <p14:section name="¿Qué es una política?" id="{420572F6-9348-4BE6-84AC-2125A605FE60}">
          <p14:sldIdLst>
            <p14:sldId id="275"/>
            <p14:sldId id="264"/>
            <p14:sldId id="289"/>
            <p14:sldId id="274"/>
            <p14:sldId id="267"/>
            <p14:sldId id="269"/>
            <p14:sldId id="265"/>
            <p14:sldId id="290"/>
            <p14:sldId id="270"/>
            <p14:sldId id="271"/>
          </p14:sldIdLst>
        </p14:section>
        <p14:section name="El Panorama de las políticas" id="{454D2D93-AB37-43AE-8E3B-E3F5D1D7598E}">
          <p14:sldIdLst>
            <p14:sldId id="276"/>
            <p14:sldId id="277"/>
            <p14:sldId id="278"/>
            <p14:sldId id="279"/>
            <p14:sldId id="287"/>
            <p14:sldId id="280"/>
            <p14:sldId id="285"/>
            <p14:sldId id="281"/>
            <p14:sldId id="282"/>
            <p14:sldId id="283"/>
            <p14:sldId id="286"/>
            <p14:sldId id="288"/>
            <p14:sldId id="284"/>
            <p14:sldId id="272"/>
          </p14:sldIdLst>
        </p14:section>
      </p14:sectionLst>
    </p:ext>
    <p:ext uri="{EFAFB233-063F-42B5-8137-9DF3F51BA10A}">
      <p15:sldGuideLst xmlns:p15="http://schemas.microsoft.com/office/powerpoint/2012/main">
        <p15:guide id="1" orient="horz" pos="336" userDrawn="1">
          <p15:clr>
            <a:srgbClr val="A4A3A4"/>
          </p15:clr>
        </p15:guide>
        <p15:guide id="2" pos="576"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16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issa Yeakey" initials="MY"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03"/>
    <a:srgbClr val="2375BB"/>
    <a:srgbClr val="CE4552"/>
    <a:srgbClr val="66BC29"/>
    <a:srgbClr val="7AAD42"/>
    <a:srgbClr val="E96D1F"/>
    <a:srgbClr val="000000"/>
    <a:srgbClr val="008040"/>
    <a:srgbClr val="A2A2A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43" autoAdjust="0"/>
    <p:restoredTop sz="64379" autoAdjust="0"/>
  </p:normalViewPr>
  <p:slideViewPr>
    <p:cSldViewPr>
      <p:cViewPr varScale="1">
        <p:scale>
          <a:sx n="102" d="100"/>
          <a:sy n="102" d="100"/>
        </p:scale>
        <p:origin x="3216" y="168"/>
      </p:cViewPr>
      <p:guideLst>
        <p:guide orient="horz" pos="336"/>
        <p:guide pos="5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3132" y="-96"/>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notesMaster" Target="notesMasters/notesMaster1.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tags" Target="tags/tag1.xml"/><Relationship Id="rId31" Type="http://schemas.openxmlformats.org/officeDocument/2006/relationships/commentAuthors" Target="commentAuthors.xml"/><Relationship Id="rId32" Type="http://schemas.openxmlformats.org/officeDocument/2006/relationships/presProps" Target="presProps.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2982119" cy="464820"/>
          </a:xfrm>
          <a:prstGeom prst="rect">
            <a:avLst/>
          </a:prstGeom>
          <a:noFill/>
          <a:ln w="9525">
            <a:noFill/>
            <a:miter lim="800000"/>
            <a:headEnd/>
            <a:tailEnd/>
          </a:ln>
        </p:spPr>
        <p:txBody>
          <a:bodyPr vert="horz" wrap="square" lIns="92446" tIns="46223" rIns="92446" bIns="46223"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dirty="0"/>
          </a:p>
        </p:txBody>
      </p:sp>
      <p:sp>
        <p:nvSpPr>
          <p:cNvPr id="1027" name="Rectangle 3"/>
          <p:cNvSpPr>
            <a:spLocks noGrp="1" noChangeArrowheads="1"/>
          </p:cNvSpPr>
          <p:nvPr>
            <p:ph type="dt" sz="quarter" idx="1"/>
          </p:nvPr>
        </p:nvSpPr>
        <p:spPr bwMode="auto">
          <a:xfrm>
            <a:off x="3899694" y="0"/>
            <a:ext cx="2982119" cy="464820"/>
          </a:xfrm>
          <a:prstGeom prst="rect">
            <a:avLst/>
          </a:prstGeom>
          <a:noFill/>
          <a:ln w="9525">
            <a:noFill/>
            <a:miter lim="800000"/>
            <a:headEnd/>
            <a:tailEnd/>
          </a:ln>
        </p:spPr>
        <p:txBody>
          <a:bodyPr vert="horz" wrap="square" lIns="92446" tIns="46223" rIns="92446" bIns="46223"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dirty="0"/>
          </a:p>
        </p:txBody>
      </p:sp>
      <p:sp>
        <p:nvSpPr>
          <p:cNvPr id="1028" name="Rectangle 4"/>
          <p:cNvSpPr>
            <a:spLocks noGrp="1" noChangeArrowheads="1"/>
          </p:cNvSpPr>
          <p:nvPr>
            <p:ph type="ftr" sz="quarter" idx="2"/>
          </p:nvPr>
        </p:nvSpPr>
        <p:spPr bwMode="auto">
          <a:xfrm>
            <a:off x="0" y="8831580"/>
            <a:ext cx="2982119" cy="464820"/>
          </a:xfrm>
          <a:prstGeom prst="rect">
            <a:avLst/>
          </a:prstGeom>
          <a:noFill/>
          <a:ln w="9525">
            <a:noFill/>
            <a:miter lim="800000"/>
            <a:headEnd/>
            <a:tailEnd/>
          </a:ln>
        </p:spPr>
        <p:txBody>
          <a:bodyPr vert="horz" wrap="square" lIns="92446" tIns="46223" rIns="92446" bIns="46223"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dirty="0"/>
          </a:p>
        </p:txBody>
      </p:sp>
      <p:sp>
        <p:nvSpPr>
          <p:cNvPr id="1029" name="Rectangle 5"/>
          <p:cNvSpPr>
            <a:spLocks noGrp="1" noChangeArrowheads="1"/>
          </p:cNvSpPr>
          <p:nvPr>
            <p:ph type="sldNum" sz="quarter" idx="3"/>
          </p:nvPr>
        </p:nvSpPr>
        <p:spPr bwMode="auto">
          <a:xfrm>
            <a:off x="3899694" y="8831580"/>
            <a:ext cx="2982119" cy="464820"/>
          </a:xfrm>
          <a:prstGeom prst="rect">
            <a:avLst/>
          </a:prstGeom>
          <a:noFill/>
          <a:ln w="9525">
            <a:noFill/>
            <a:miter lim="800000"/>
            <a:headEnd/>
            <a:tailEnd/>
          </a:ln>
        </p:spPr>
        <p:txBody>
          <a:bodyPr vert="horz" wrap="square" lIns="92446" tIns="46223" rIns="92446" bIns="46223" numCol="1" anchor="b" anchorCtr="0" compatLnSpc="1">
            <a:prstTxWarp prst="textNoShape">
              <a:avLst/>
            </a:prstTxWarp>
          </a:bodyPr>
          <a:lstStyle>
            <a:lvl1pPr algn="r">
              <a:defRPr sz="1200" smtClean="0"/>
            </a:lvl1pPr>
          </a:lstStyle>
          <a:p>
            <a:pPr>
              <a:defRPr/>
            </a:pPr>
            <a:fld id="{AEF94CDA-6954-4A00-A5DC-130D60B7A3D3}" type="slidenum">
              <a:rPr lang="en-US" altLang="en-US"/>
              <a:pPr>
                <a:defRPr/>
              </a:pPr>
              <a:t>‹#›</a:t>
            </a:fld>
            <a:endParaRPr lang="en-US" altLang="en-US" dirty="0"/>
          </a:p>
        </p:txBody>
      </p:sp>
    </p:spTree>
    <p:extLst>
      <p:ext uri="{BB962C8B-B14F-4D97-AF65-F5344CB8AC3E}">
        <p14:creationId xmlns:p14="http://schemas.microsoft.com/office/powerpoint/2010/main" val="22397579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2119" cy="464820"/>
          </a:xfrm>
          <a:prstGeom prst="rect">
            <a:avLst/>
          </a:prstGeom>
          <a:noFill/>
          <a:ln w="9525">
            <a:noFill/>
            <a:miter lim="800000"/>
            <a:headEnd/>
            <a:tailEnd/>
          </a:ln>
        </p:spPr>
        <p:txBody>
          <a:bodyPr vert="horz" wrap="square" lIns="92446" tIns="46223" rIns="92446" bIns="46223"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dirty="0"/>
          </a:p>
        </p:txBody>
      </p:sp>
      <p:sp>
        <p:nvSpPr>
          <p:cNvPr id="79875" name="Rectangle 3"/>
          <p:cNvSpPr>
            <a:spLocks noGrp="1" noChangeArrowheads="1"/>
          </p:cNvSpPr>
          <p:nvPr>
            <p:ph type="dt" idx="1"/>
          </p:nvPr>
        </p:nvSpPr>
        <p:spPr bwMode="auto">
          <a:xfrm>
            <a:off x="3899694" y="0"/>
            <a:ext cx="2982119" cy="464820"/>
          </a:xfrm>
          <a:prstGeom prst="rect">
            <a:avLst/>
          </a:prstGeom>
          <a:noFill/>
          <a:ln w="9525">
            <a:noFill/>
            <a:miter lim="800000"/>
            <a:headEnd/>
            <a:tailEnd/>
          </a:ln>
        </p:spPr>
        <p:txBody>
          <a:bodyPr vert="horz" wrap="square" lIns="92446" tIns="46223" rIns="92446" bIns="46223"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dirty="0"/>
          </a:p>
        </p:txBody>
      </p:sp>
      <p:sp>
        <p:nvSpPr>
          <p:cNvPr id="3076" name="Rectangle 4"/>
          <p:cNvSpPr>
            <a:spLocks noGrp="1" noRot="1" noChangeAspect="1" noChangeArrowheads="1" noTextEdit="1"/>
          </p:cNvSpPr>
          <p:nvPr>
            <p:ph type="sldImg" idx="2"/>
          </p:nvPr>
        </p:nvSpPr>
        <p:spPr bwMode="auto">
          <a:xfrm>
            <a:off x="11176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7" name="Rectangle 5"/>
          <p:cNvSpPr>
            <a:spLocks noGrp="1" noChangeArrowheads="1"/>
          </p:cNvSpPr>
          <p:nvPr>
            <p:ph type="body" sz="quarter" idx="3"/>
          </p:nvPr>
        </p:nvSpPr>
        <p:spPr bwMode="auto">
          <a:xfrm>
            <a:off x="917575" y="4415790"/>
            <a:ext cx="5046663" cy="4183380"/>
          </a:xfrm>
          <a:prstGeom prst="rect">
            <a:avLst/>
          </a:prstGeom>
          <a:noFill/>
          <a:ln w="9525">
            <a:noFill/>
            <a:miter lim="800000"/>
            <a:headEnd/>
            <a:tailEnd/>
          </a:ln>
        </p:spPr>
        <p:txBody>
          <a:bodyPr vert="horz" wrap="square" lIns="92446" tIns="46223" rIns="92446" bIns="4622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9878" name="Rectangle 6"/>
          <p:cNvSpPr>
            <a:spLocks noGrp="1" noChangeArrowheads="1"/>
          </p:cNvSpPr>
          <p:nvPr>
            <p:ph type="ftr" sz="quarter" idx="4"/>
          </p:nvPr>
        </p:nvSpPr>
        <p:spPr bwMode="auto">
          <a:xfrm>
            <a:off x="0" y="8831580"/>
            <a:ext cx="2982119" cy="464820"/>
          </a:xfrm>
          <a:prstGeom prst="rect">
            <a:avLst/>
          </a:prstGeom>
          <a:noFill/>
          <a:ln w="9525">
            <a:noFill/>
            <a:miter lim="800000"/>
            <a:headEnd/>
            <a:tailEnd/>
          </a:ln>
        </p:spPr>
        <p:txBody>
          <a:bodyPr vert="horz" wrap="square" lIns="92446" tIns="46223" rIns="92446" bIns="46223"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dirty="0"/>
          </a:p>
        </p:txBody>
      </p:sp>
      <p:sp>
        <p:nvSpPr>
          <p:cNvPr id="79879" name="Rectangle 7"/>
          <p:cNvSpPr>
            <a:spLocks noGrp="1" noChangeArrowheads="1"/>
          </p:cNvSpPr>
          <p:nvPr>
            <p:ph type="sldNum" sz="quarter" idx="5"/>
          </p:nvPr>
        </p:nvSpPr>
        <p:spPr bwMode="auto">
          <a:xfrm>
            <a:off x="3899694" y="8831580"/>
            <a:ext cx="2982119" cy="464820"/>
          </a:xfrm>
          <a:prstGeom prst="rect">
            <a:avLst/>
          </a:prstGeom>
          <a:noFill/>
          <a:ln w="9525">
            <a:noFill/>
            <a:miter lim="800000"/>
            <a:headEnd/>
            <a:tailEnd/>
          </a:ln>
        </p:spPr>
        <p:txBody>
          <a:bodyPr vert="horz" wrap="square" lIns="92446" tIns="46223" rIns="92446" bIns="46223" numCol="1" anchor="b" anchorCtr="0" compatLnSpc="1">
            <a:prstTxWarp prst="textNoShape">
              <a:avLst/>
            </a:prstTxWarp>
          </a:bodyPr>
          <a:lstStyle>
            <a:lvl1pPr algn="r">
              <a:defRPr sz="1200" smtClean="0"/>
            </a:lvl1pPr>
          </a:lstStyle>
          <a:p>
            <a:pPr>
              <a:defRPr/>
            </a:pPr>
            <a:fld id="{70C0462F-7B61-479D-A8AF-4C0CA08EE406}" type="slidenum">
              <a:rPr lang="en-US" altLang="en-US"/>
              <a:pPr>
                <a:defRPr/>
              </a:pPr>
              <a:t>‹#›</a:t>
            </a:fld>
            <a:endParaRPr lang="en-US" altLang="en-US" dirty="0"/>
          </a:p>
        </p:txBody>
      </p:sp>
    </p:spTree>
    <p:extLst>
      <p:ext uri="{BB962C8B-B14F-4D97-AF65-F5344CB8AC3E}">
        <p14:creationId xmlns:p14="http://schemas.microsoft.com/office/powerpoint/2010/main" val="187404455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noProof="0" dirty="0" smtClean="0">
                <a:latin typeface="Arial" panose="020B0604020202020204" pitchFamily="34" charset="0"/>
                <a:ea typeface="ＭＳ Ｐゴシック" panose="020B0600070205080204" pitchFamily="34" charset="-128"/>
              </a:rPr>
              <a:t>Para comenzar</a:t>
            </a:r>
            <a:r>
              <a:rPr lang="es-ES_tradnl" altLang="en-US" baseline="0" noProof="0" dirty="0" smtClean="0">
                <a:latin typeface="Arial" panose="020B0604020202020204" pitchFamily="34" charset="0"/>
                <a:ea typeface="ＭＳ Ｐゴシック" panose="020B0600070205080204" pitchFamily="34" charset="-128"/>
              </a:rPr>
              <a:t> esta capacitación, necesitamos entender el concepto de políticas y el panorama de las mismas para un tema determinado en un país específico. </a:t>
            </a:r>
            <a:endParaRPr lang="es-ES_tradnl" altLang="en-US" noProof="0" dirty="0">
              <a:latin typeface="Arial" panose="020B0604020202020204" pitchFamily="34" charset="0"/>
              <a:ea typeface="ＭＳ Ｐゴシック" panose="020B0600070205080204" pitchFamily="34" charset="-128"/>
            </a:endParaRPr>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51122" indent="-288893">
              <a:defRPr sz="2400">
                <a:solidFill>
                  <a:schemeClr val="tx1"/>
                </a:solidFill>
                <a:latin typeface="Arial" panose="020B0604020202020204" pitchFamily="34" charset="0"/>
                <a:ea typeface="ＭＳ Ｐゴシック" panose="020B0600070205080204" pitchFamily="34" charset="-128"/>
              </a:defRPr>
            </a:lvl2pPr>
            <a:lvl3pPr marL="1155573" indent="-231115">
              <a:defRPr sz="2400">
                <a:solidFill>
                  <a:schemeClr val="tx1"/>
                </a:solidFill>
                <a:latin typeface="Arial" panose="020B0604020202020204" pitchFamily="34" charset="0"/>
                <a:ea typeface="ＭＳ Ｐゴシック" panose="020B0600070205080204" pitchFamily="34" charset="-128"/>
              </a:defRPr>
            </a:lvl3pPr>
            <a:lvl4pPr marL="1617802" indent="-231115">
              <a:defRPr sz="2400">
                <a:solidFill>
                  <a:schemeClr val="tx1"/>
                </a:solidFill>
                <a:latin typeface="Arial" panose="020B0604020202020204" pitchFamily="34" charset="0"/>
                <a:ea typeface="ＭＳ Ｐゴシック" panose="020B0600070205080204" pitchFamily="34" charset="-128"/>
              </a:defRPr>
            </a:lvl4pPr>
            <a:lvl5pPr marL="2080031" indent="-231115">
              <a:defRPr sz="2400">
                <a:solidFill>
                  <a:schemeClr val="tx1"/>
                </a:solidFill>
                <a:latin typeface="Arial" panose="020B0604020202020204" pitchFamily="34" charset="0"/>
                <a:ea typeface="ＭＳ Ｐゴシック" panose="020B0600070205080204" pitchFamily="34" charset="-128"/>
              </a:defRPr>
            </a:lvl5pPr>
            <a:lvl6pPr marL="2542261"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3004490"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66719"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928948"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F7348B18-4CB9-4909-8205-4EA506D8FF05}" type="slidenum">
              <a:rPr lang="en-US" altLang="en-US" sz="1200"/>
              <a:pPr/>
              <a:t>1</a:t>
            </a:fld>
            <a:endParaRPr lang="en-US" altLang="en-US" sz="1200" dirty="0"/>
          </a:p>
        </p:txBody>
      </p:sp>
    </p:spTree>
    <p:extLst>
      <p:ext uri="{BB962C8B-B14F-4D97-AF65-F5344CB8AC3E}">
        <p14:creationId xmlns:p14="http://schemas.microsoft.com/office/powerpoint/2010/main" val="1741041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xfrm>
            <a:off x="688182" y="4415790"/>
            <a:ext cx="5505450"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s-ES" altLang="en-US" noProof="0" dirty="0" smtClean="0">
                <a:latin typeface="Arial" panose="020B0604020202020204" pitchFamily="34" charset="0"/>
                <a:ea typeface="ＭＳ Ｐゴシック" panose="020B0600070205080204" pitchFamily="34" charset="-128"/>
              </a:rPr>
              <a:t>En los campos de población, demografía, salud reproductiva y cuestiones de género la formulación de políticas es especial porque ahonda en un comportamiento muy personal e íntimo. [HACER CLIC] Muchas personas se sienten incómodas discutiendo estos temas públicamente. Además, los temas relacionados con la maternidad y la sexualidad a menudo penetran en los sistemas de creencia de las personas, de una manera que otros temas no lo hacen. El abordaje de temas de salud reproductiva incluye el tratamiento de temas específicos del sexo y la mujer, lo que puede dificultar la participación de algunos formuladores de políticas. Como tales,</a:t>
            </a:r>
            <a:r>
              <a:rPr lang="es-ES" altLang="en-US" baseline="0" noProof="0" dirty="0" smtClean="0">
                <a:latin typeface="Arial" panose="020B0604020202020204" pitchFamily="34" charset="0"/>
                <a:ea typeface="ＭＳ Ｐゴシック" panose="020B0600070205080204" pitchFamily="34" charset="-128"/>
              </a:rPr>
              <a:t> los temas políticos sobre salud sexual y reproductiva pueden convertirse en un punto de potencial confrontación entre actores de diferentes antecedentes ideológicos y disciplinarios. </a:t>
            </a:r>
            <a:endParaRPr lang="es-ES" altLang="en-US" noProof="0" dirty="0">
              <a:latin typeface="Arial" panose="020B0604020202020204" pitchFamily="34" charset="0"/>
              <a:ea typeface="ＭＳ Ｐゴシック" panose="020B0600070205080204" pitchFamily="34" charset="-128"/>
            </a:endParaRPr>
          </a:p>
        </p:txBody>
      </p:sp>
      <p:sp>
        <p:nvSpPr>
          <p:cNvPr id="24580" name="Slide Number Placeholder 3"/>
          <p:cNvSpPr txBox="1">
            <a:spLocks noGrp="1"/>
          </p:cNvSpPr>
          <p:nvPr/>
        </p:nvSpPr>
        <p:spPr bwMode="auto">
          <a:xfrm>
            <a:off x="3898102" y="8829967"/>
            <a:ext cx="2982119"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46" tIns="46223" rIns="92446" bIns="46223"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842C3F36-C58A-45E8-9F91-CA06C00B72C4}" type="slidenum">
              <a:rPr lang="en-US" altLang="en-US" sz="1200">
                <a:latin typeface="Calibri" panose="020F0502020204030204" pitchFamily="34" charset="0"/>
              </a:rPr>
              <a:pPr algn="r" eaLnBrk="1" hangingPunct="1"/>
              <a:t>10</a:t>
            </a:fld>
            <a:endParaRPr lang="en-US" altLang="en-US" sz="1200" dirty="0">
              <a:latin typeface="Calibri" panose="020F0502020204030204" pitchFamily="34" charset="0"/>
            </a:endParaRPr>
          </a:p>
        </p:txBody>
      </p:sp>
    </p:spTree>
    <p:extLst>
      <p:ext uri="{BB962C8B-B14F-4D97-AF65-F5344CB8AC3E}">
        <p14:creationId xmlns:p14="http://schemas.microsoft.com/office/powerpoint/2010/main" val="8310536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xfrm>
            <a:off x="688182" y="4415790"/>
            <a:ext cx="5505450"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s-ES" altLang="en-US" sz="1400" b="1" i="0" noProof="0" dirty="0" smtClean="0">
                <a:latin typeface="Arial" panose="020B0604020202020204" pitchFamily="34" charset="0"/>
                <a:ea typeface="ＭＳ Ｐゴシック" panose="020B0600070205080204" pitchFamily="34" charset="-128"/>
              </a:rPr>
              <a:t>Lluvia de ideas</a:t>
            </a:r>
          </a:p>
          <a:p>
            <a:pPr>
              <a:spcBef>
                <a:spcPct val="0"/>
              </a:spcBef>
            </a:pPr>
            <a:endParaRPr lang="es-ES" altLang="en-US" i="0" noProof="0" dirty="0" smtClean="0">
              <a:latin typeface="Arial" panose="020B0604020202020204" pitchFamily="34" charset="0"/>
              <a:ea typeface="ＭＳ Ｐゴシック" panose="020B0600070205080204" pitchFamily="34" charset="-128"/>
            </a:endParaRPr>
          </a:p>
          <a:p>
            <a:pPr>
              <a:spcBef>
                <a:spcPct val="0"/>
              </a:spcBef>
            </a:pPr>
            <a:r>
              <a:rPr lang="es-ES" altLang="en-US" i="0" noProof="0" dirty="0" smtClean="0">
                <a:latin typeface="Arial" panose="020B0604020202020204" pitchFamily="34" charset="0"/>
                <a:ea typeface="ＭＳ Ｐゴシック" panose="020B0600070205080204" pitchFamily="34" charset="-128"/>
              </a:rPr>
              <a:t>Preparar un rotafolio con estas tres columnas: Nacional; Sub-nacional/Distrital; institución/instalación </a:t>
            </a:r>
            <a:r>
              <a:rPr lang="es-ES" altLang="en-US" i="0" baseline="0" noProof="0" dirty="0" smtClean="0">
                <a:latin typeface="Arial" panose="020B0604020202020204" pitchFamily="34" charset="0"/>
                <a:ea typeface="ＭＳ Ｐゴシック" panose="020B0600070205080204" pitchFamily="34" charset="-128"/>
              </a:rPr>
              <a:t> </a:t>
            </a:r>
          </a:p>
          <a:p>
            <a:pPr>
              <a:spcBef>
                <a:spcPct val="0"/>
              </a:spcBef>
            </a:pPr>
            <a:endParaRPr lang="es-ES" altLang="en-US" i="0" baseline="0" noProof="0" dirty="0" smtClean="0">
              <a:latin typeface="Arial" panose="020B0604020202020204" pitchFamily="34" charset="0"/>
              <a:ea typeface="ＭＳ Ｐゴシック" panose="020B0600070205080204" pitchFamily="34" charset="-128"/>
            </a:endParaRPr>
          </a:p>
          <a:p>
            <a:pPr>
              <a:spcBef>
                <a:spcPct val="0"/>
              </a:spcBef>
            </a:pPr>
            <a:r>
              <a:rPr lang="es-ES" altLang="en-US" i="0" baseline="0" noProof="0" dirty="0" smtClean="0">
                <a:latin typeface="Arial" panose="020B0604020202020204" pitchFamily="34" charset="0"/>
                <a:ea typeface="ＭＳ Ｐゴシック" panose="020B0600070205080204" pitchFamily="34" charset="-128"/>
              </a:rPr>
              <a:t>Pedir a una persona que comparta su investigación o tema con el grupo para poder intercambiar ideas sobre los tipos de políticas que podrían verse afectadas por la investigación. Sondear la obtención de políticas que reflejen los mecanismos políticos, gerenciales, financieros y administrativos. Luego, pedir al grupo que piense en los tipos de políticas en cada nivel para los cuales la investigación podría aportar información. Si la discusión avanza rápidamente o si el grupo tiene problemas para pensar en ejemplos a diferentes niveles para el tema en cuestión, solicitar a un segundo voluntario compartir su tema. </a:t>
            </a:r>
            <a:endParaRPr lang="es-ES" altLang="en-US" i="0" noProof="0" dirty="0" smtClean="0">
              <a:latin typeface="Arial" panose="020B0604020202020204" pitchFamily="34" charset="0"/>
              <a:ea typeface="ＭＳ Ｐゴシック" panose="020B0600070205080204" pitchFamily="34" charset="-128"/>
            </a:endParaRPr>
          </a:p>
          <a:p>
            <a:pPr>
              <a:spcBef>
                <a:spcPct val="0"/>
              </a:spcBef>
            </a:pPr>
            <a:endParaRPr lang="es-ES" altLang="en-US" noProof="0" dirty="0" smtClean="0">
              <a:latin typeface="Arial" panose="020B0604020202020204" pitchFamily="34" charset="0"/>
              <a:ea typeface="ＭＳ Ｐゴシック" panose="020B0600070205080204" pitchFamily="34" charset="-128"/>
            </a:endParaRPr>
          </a:p>
          <a:p>
            <a:pPr>
              <a:spcBef>
                <a:spcPct val="0"/>
              </a:spcBef>
            </a:pPr>
            <a:r>
              <a:rPr lang="es-ES" altLang="en-US" noProof="0" dirty="0" smtClean="0">
                <a:latin typeface="Arial" panose="020B0604020202020204" pitchFamily="34" charset="0"/>
                <a:ea typeface="ＭＳ Ｐゴシック" panose="020B0600070205080204" pitchFamily="34" charset="-128"/>
              </a:rPr>
              <a:t>Resumen al final</a:t>
            </a:r>
            <a:r>
              <a:rPr lang="es-ES" altLang="en-US" baseline="0" noProof="0" dirty="0" smtClean="0">
                <a:latin typeface="Arial" panose="020B0604020202020204" pitchFamily="34" charset="0"/>
                <a:ea typeface="ＭＳ Ｐゴシック" panose="020B0600070205080204" pitchFamily="34" charset="-128"/>
              </a:rPr>
              <a:t> de la discusión:</a:t>
            </a:r>
            <a:r>
              <a:rPr lang="es-ES" altLang="en-US" noProof="0" dirty="0" smtClean="0">
                <a:latin typeface="Arial" panose="020B0604020202020204" pitchFamily="34" charset="0"/>
                <a:ea typeface="ＭＳ Ｐゴシック" panose="020B0600070205080204" pitchFamily="34" charset="-128"/>
              </a:rPr>
              <a:t> Cuando se piensa en políticas, se trata de algo mucho más amplio que una política única a nivel nacional, y es probable que muchas audiencias sean alcanzadas con los resultados</a:t>
            </a:r>
            <a:r>
              <a:rPr lang="es-ES" altLang="en-US" baseline="0" noProof="0" dirty="0" smtClean="0">
                <a:latin typeface="Arial" panose="020B0604020202020204" pitchFamily="34" charset="0"/>
                <a:ea typeface="ＭＳ Ｐゴシック" panose="020B0600070205080204" pitchFamily="34" charset="-128"/>
              </a:rPr>
              <a:t> de investigación sobre su tema</a:t>
            </a:r>
            <a:r>
              <a:rPr lang="es-ES" altLang="en-US" noProof="0" dirty="0" smtClean="0">
                <a:latin typeface="Arial" panose="020B0604020202020204" pitchFamily="34" charset="0"/>
                <a:ea typeface="ＭＳ Ｐゴシック" panose="020B0600070205080204" pitchFamily="34" charset="-128"/>
              </a:rPr>
              <a:t>. </a:t>
            </a:r>
            <a:endParaRPr lang="es-ES" altLang="en-US" noProof="0" dirty="0">
              <a:latin typeface="Arial" panose="020B0604020202020204" pitchFamily="34" charset="0"/>
              <a:ea typeface="ＭＳ Ｐゴシック" panose="020B0600070205080204" pitchFamily="34" charset="-128"/>
            </a:endParaRPr>
          </a:p>
        </p:txBody>
      </p:sp>
      <p:sp>
        <p:nvSpPr>
          <p:cNvPr id="26628" name="Slide Number Placeholder 3"/>
          <p:cNvSpPr txBox="1">
            <a:spLocks noGrp="1"/>
          </p:cNvSpPr>
          <p:nvPr/>
        </p:nvSpPr>
        <p:spPr bwMode="auto">
          <a:xfrm>
            <a:off x="3898102" y="8829967"/>
            <a:ext cx="2982119"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46" tIns="46223" rIns="92446" bIns="46223"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F177E90F-D39C-48D4-A1A8-1E70D7CA8E6D}" type="slidenum">
              <a:rPr lang="en-US" altLang="en-US" sz="1200">
                <a:latin typeface="Calibri" panose="020F0502020204030204" pitchFamily="34" charset="0"/>
              </a:rPr>
              <a:pPr algn="r" eaLnBrk="1" hangingPunct="1"/>
              <a:t>11</a:t>
            </a:fld>
            <a:endParaRPr lang="en-US" altLang="en-US" sz="1200" dirty="0">
              <a:latin typeface="Calibri" panose="020F0502020204030204" pitchFamily="34" charset="0"/>
            </a:endParaRPr>
          </a:p>
        </p:txBody>
      </p:sp>
    </p:spTree>
    <p:extLst>
      <p:ext uri="{BB962C8B-B14F-4D97-AF65-F5344CB8AC3E}">
        <p14:creationId xmlns:p14="http://schemas.microsoft.com/office/powerpoint/2010/main" val="3417511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smtClean="0"/>
              <a:t>Con</a:t>
            </a:r>
            <a:r>
              <a:rPr lang="es-ES_tradnl" baseline="0" noProof="0" dirty="0" smtClean="0"/>
              <a:t> esta comprensión más amplia sobre políticas, ahora vamos a ver cómo se puede comenzar a entender el panorama de las políticas para un tema determinado en un país o contexto dado. </a:t>
            </a:r>
            <a:endParaRPr lang="es-ES_tradnl" noProof="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12</a:t>
            </a:fld>
            <a:endParaRPr lang="en-US" altLang="en-US" dirty="0"/>
          </a:p>
        </p:txBody>
      </p:sp>
    </p:spTree>
    <p:extLst>
      <p:ext uri="{BB962C8B-B14F-4D97-AF65-F5344CB8AC3E}">
        <p14:creationId xmlns:p14="http://schemas.microsoft.com/office/powerpoint/2010/main" val="39678540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noProof="0" dirty="0" smtClean="0"/>
              <a:t>Para comenzar a entender el panorama de las políticas</a:t>
            </a:r>
            <a:r>
              <a:rPr lang="es-ES" baseline="0" noProof="0" dirty="0" smtClean="0"/>
              <a:t>, en primer lugar se necesita saber QUIÉN está involucrado -a estas personas les llamamos los actores, o sea las personas y grupos que se ven afectados, y los que influyen en su tema. </a:t>
            </a:r>
          </a:p>
          <a:p>
            <a:endParaRPr lang="es-ES" baseline="0" noProof="0" dirty="0" smtClean="0"/>
          </a:p>
          <a:p>
            <a:r>
              <a:rPr lang="es-ES" baseline="0" noProof="0" dirty="0" smtClean="0"/>
              <a:t>Luego, se necesita saber QUÉ políticas existen. ¿Existen políticas nacionales? ¿Existen políticas gubernamentales en cualquier nivel administrativo? Si es así, (y quizá sea lo más importante) ¿Qué plantean tales políticas? ¿Existen vacíos o el gobierno ha elegido no actuar sobre el tema?</a:t>
            </a:r>
          </a:p>
          <a:p>
            <a:endParaRPr lang="es-ES" baseline="0" noProof="0" dirty="0" smtClean="0"/>
          </a:p>
          <a:p>
            <a:r>
              <a:rPr lang="es-ES" baseline="0" noProof="0" dirty="0" smtClean="0"/>
              <a:t>Y ahora, el CÓMO. ¿Cómo se financia las acciones orientadas por las políticas? ¿Existen donantes que financien y que, por lo tanto, tengan influencia sobre los programas? ¿Qué está pasando realmente con la implementación de la política?</a:t>
            </a:r>
            <a:endParaRPr lang="es-ES" baseline="0" noProof="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13</a:t>
            </a:fld>
            <a:endParaRPr lang="en-US" altLang="en-US" dirty="0"/>
          </a:p>
        </p:txBody>
      </p:sp>
    </p:spTree>
    <p:extLst>
      <p:ext uri="{BB962C8B-B14F-4D97-AF65-F5344CB8AC3E}">
        <p14:creationId xmlns:p14="http://schemas.microsoft.com/office/powerpoint/2010/main" val="1356627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0" noProof="0" dirty="0" smtClean="0"/>
              <a:t>Preguntar al grupo: ¿Quién puede dar una definición de "actores"?</a:t>
            </a:r>
          </a:p>
          <a:p>
            <a:r>
              <a:rPr lang="es-ES_tradnl" b="0" noProof="0" dirty="0" smtClean="0"/>
              <a:t>Generar respuestas</a:t>
            </a:r>
          </a:p>
          <a:p>
            <a:endParaRPr lang="es-ES_tradnl" noProof="0" dirty="0" smtClean="0"/>
          </a:p>
          <a:p>
            <a:r>
              <a:rPr lang="es-ES_tradnl" noProof="0" dirty="0" smtClean="0"/>
              <a:t>[HACER CLIC] Leer la definición</a:t>
            </a:r>
            <a:r>
              <a:rPr lang="es-ES_tradnl" baseline="0" noProof="0" dirty="0" smtClean="0"/>
              <a:t> de actores. </a:t>
            </a:r>
          </a:p>
          <a:p>
            <a:endParaRPr lang="es-ES_tradnl" baseline="0" noProof="0" dirty="0" smtClean="0"/>
          </a:p>
          <a:p>
            <a:r>
              <a:rPr lang="es-ES_tradnl" baseline="0" noProof="0" dirty="0" smtClean="0"/>
              <a:t>Con esta definición, la identificación de los actores comienza con una lluvia de ideas acerca de quiénes son estas personas. </a:t>
            </a:r>
            <a:endParaRPr lang="es-ES_tradnl" noProof="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14</a:t>
            </a:fld>
            <a:endParaRPr lang="en-US" altLang="en-US" dirty="0"/>
          </a:p>
        </p:txBody>
      </p:sp>
    </p:spTree>
    <p:extLst>
      <p:ext uri="{BB962C8B-B14F-4D97-AF65-F5344CB8AC3E}">
        <p14:creationId xmlns:p14="http://schemas.microsoft.com/office/powerpoint/2010/main" val="32649390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noProof="0" dirty="0" smtClean="0"/>
              <a:t>Preparar un rotafolio con tres columnas</a:t>
            </a:r>
            <a:r>
              <a:rPr lang="es-ES" baseline="0" noProof="0" dirty="0" smtClean="0"/>
              <a:t> cuyos encabezados sean: Beneficiarios; Ejecutores; Agentes de Influencia. Escribir claramente el nombre de cada grupo enumerado arriba en una ficha. Revolver las fichas y distribuirlas. </a:t>
            </a:r>
          </a:p>
          <a:p>
            <a:endParaRPr lang="es-ES" noProof="0" dirty="0" smtClean="0"/>
          </a:p>
          <a:p>
            <a:r>
              <a:rPr lang="es-ES" noProof="0" dirty="0" smtClean="0"/>
              <a:t>Durante la lluvia de ideas,</a:t>
            </a:r>
            <a:r>
              <a:rPr lang="es-ES" baseline="0" noProof="0" dirty="0" smtClean="0"/>
              <a:t> esta matriz simple de tres columnas puede ayudar a pensar sobre los diferentes tipos de grupo a enumerar. </a:t>
            </a:r>
          </a:p>
          <a:p>
            <a:endParaRPr lang="es-ES" b="0" baseline="0" noProof="0" dirty="0" smtClean="0"/>
          </a:p>
          <a:p>
            <a:pPr marL="171450" indent="-171450">
              <a:buFont typeface="Arial" panose="020B0604020202020204" pitchFamily="34" charset="0"/>
              <a:buChar char="•"/>
            </a:pPr>
            <a:r>
              <a:rPr lang="es-ES" b="0" baseline="0" noProof="0" dirty="0" smtClean="0"/>
              <a:t>Pedir al grupo que tome las fichas preparadas y coloque a cada grupo de actores en la columna apropiada: actor principal, actor secundario, actor terciario.</a:t>
            </a:r>
          </a:p>
          <a:p>
            <a:pPr marL="171450" indent="-171450">
              <a:buFont typeface="Arial" panose="020B0604020202020204" pitchFamily="34" charset="0"/>
              <a:buChar char="•"/>
            </a:pPr>
            <a:r>
              <a:rPr lang="es-ES" b="0" baseline="0" noProof="0" dirty="0" smtClean="0"/>
              <a:t>Explicar que se entiende por beneficiarios a los usuarios o las personas directamente afectadas por la política o el tema; los ejecutores son aquellos grupos e instituciones que administran o implementan directamente las políticas y programas; y los agentes de influencia son grupos tales como los líderes de opinión, financiadores, etc. que pueden influir en las acciones de los actores secundarios.</a:t>
            </a:r>
          </a:p>
          <a:p>
            <a:pPr marL="171450" indent="-171450">
              <a:buFont typeface="Arial" panose="020B0604020202020204" pitchFamily="34" charset="0"/>
              <a:buChar char="•"/>
            </a:pPr>
            <a:r>
              <a:rPr lang="es-ES" b="0" baseline="0" noProof="0" dirty="0" smtClean="0"/>
              <a:t>Utilizar entre 2 y 3 minutos para este ejercicio.</a:t>
            </a:r>
          </a:p>
          <a:p>
            <a:pPr marL="171450" indent="-171450">
              <a:buFont typeface="Arial" panose="020B0604020202020204" pitchFamily="34" charset="0"/>
              <a:buChar char="•"/>
            </a:pPr>
            <a:r>
              <a:rPr lang="es-ES" b="0" baseline="0" noProof="0" dirty="0" smtClean="0"/>
              <a:t>Revisar dónde se colocaron las fichas y moverlas a la columna correcta si es necesario. </a:t>
            </a:r>
          </a:p>
          <a:p>
            <a:endParaRPr lang="es-ES" baseline="0" noProof="0" dirty="0" smtClean="0"/>
          </a:p>
          <a:p>
            <a:r>
              <a:rPr lang="es-ES" baseline="0" noProof="0" dirty="0" smtClean="0"/>
              <a:t>[HACER CLIC para mostrar la tabla de actores]</a:t>
            </a:r>
          </a:p>
          <a:p>
            <a:endParaRPr lang="es-ES" baseline="0" noProof="0" dirty="0" smtClean="0"/>
          </a:p>
          <a:p>
            <a:r>
              <a:rPr lang="es-ES" baseline="0" noProof="0" dirty="0" smtClean="0"/>
              <a:t>Explicar que esta matriz es solo una guía, pero que los grupos enumerados pueden ser de relevancia para el mapeo de los actores en los temas relacionados con la salud. Querrá ser más específico donde sea posible. Entonces, en lugar de nombrar sólo a los "proveedores de servicios", ¿puede mencionar las instalaciones de salud específicas, o los cuadros entre los trabajadores de la salud que están relacionados con su tema?</a:t>
            </a:r>
          </a:p>
          <a:p>
            <a:endParaRPr lang="es-ES" baseline="0" noProof="0" dirty="0" smtClean="0"/>
          </a:p>
          <a:p>
            <a:r>
              <a:rPr lang="es-ES" baseline="0" noProof="0" dirty="0" smtClean="0"/>
              <a:t>[HACER CLIC para la viñeta final]</a:t>
            </a:r>
          </a:p>
          <a:p>
            <a:endParaRPr lang="es-ES" baseline="0" noProof="0" dirty="0" smtClean="0"/>
          </a:p>
          <a:p>
            <a:r>
              <a:rPr lang="es-ES" b="0" baseline="0" noProof="0" dirty="0" smtClean="0"/>
              <a:t>Debería c</a:t>
            </a:r>
            <a:r>
              <a:rPr lang="es-ES" baseline="0" noProof="0" dirty="0" smtClean="0"/>
              <a:t>onsiderar el "mapeo" de los actores que se identificaron a través del ejercicio de lluvia de ideas. Los criterios comunes para el mapeo de los actores, o la organización gráfica de los mismos, son su nivel de interés, su grado de influencia o la importancia que tienen para el tema. Una simple búsqueda en Google de "Mapa o matriz de actores" dará MUCHOS ejemplos e ideas. </a:t>
            </a:r>
          </a:p>
          <a:p>
            <a:endParaRPr lang="es-ES" noProof="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15</a:t>
            </a:fld>
            <a:endParaRPr lang="en-US" altLang="en-US" dirty="0"/>
          </a:p>
        </p:txBody>
      </p:sp>
    </p:spTree>
    <p:extLst>
      <p:ext uri="{BB962C8B-B14F-4D97-AF65-F5344CB8AC3E}">
        <p14:creationId xmlns:p14="http://schemas.microsoft.com/office/powerpoint/2010/main" val="38979124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noProof="0" dirty="0" smtClean="0"/>
              <a:t>Este es un ejemplo de un mapa de actores</a:t>
            </a:r>
            <a:r>
              <a:rPr lang="es-ES" baseline="0" noProof="0" dirty="0" smtClean="0"/>
              <a:t> que nos gusta. Pueden ver que usamos dos ejes. Yendo de derecha a izquierda, tenemos el grado de poder e influencia de los actores. Tal grado va de bajo (-3) a alto (+3). De abajo hacia arriba, se presenta el grado de oposición/apoyo y va de muy opuesto (-3) a muy a favor (+3). Después de haber identificado a todos los actores (y tal vez de haber investigado un poco sobre los mismos), graficar en esta matriz el grado de influencia y apoyo que piensas que tienen. Un mapa como este será útil cuando se comience a decidir a qué público se desea orientar las actividades de comunicación de políticas. Volveremos a la idea de "público" en sesiones posteriores. </a:t>
            </a:r>
            <a:endParaRPr lang="es-ES" baseline="0" noProof="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16</a:t>
            </a:fld>
            <a:endParaRPr lang="en-US" altLang="en-US" dirty="0"/>
          </a:p>
        </p:txBody>
      </p:sp>
    </p:spTree>
    <p:extLst>
      <p:ext uri="{BB962C8B-B14F-4D97-AF65-F5344CB8AC3E}">
        <p14:creationId xmlns:p14="http://schemas.microsoft.com/office/powerpoint/2010/main" val="16596891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smtClean="0"/>
              <a:t>La información</a:t>
            </a:r>
            <a:r>
              <a:rPr lang="es-ES_tradnl" baseline="0" noProof="0" dirty="0" smtClean="0"/>
              <a:t> a recolectar a continuación es: qué políticas, estrategias o planes de acción ya existen. Considerar las siguientes preguntas:</a:t>
            </a:r>
          </a:p>
          <a:p>
            <a:pPr marL="173336" indent="-173336">
              <a:buFontTx/>
              <a:buChar char="-"/>
            </a:pPr>
            <a:r>
              <a:rPr lang="es-ES_tradnl" baseline="0" noProof="0" dirty="0" smtClean="0"/>
              <a:t>¿Existe una política dedicada al tema en referencia? ¿Está en el nivel apropiado - nacional, distrital, instalación, etc.?</a:t>
            </a:r>
          </a:p>
          <a:p>
            <a:pPr marL="173336" indent="-173336">
              <a:buFontTx/>
              <a:buChar char="-"/>
            </a:pPr>
            <a:r>
              <a:rPr lang="es-ES_tradnl" baseline="0" noProof="0" dirty="0" smtClean="0"/>
              <a:t>¿Qué otras políticas o estrategias abordan este tema? A veces las políticas cuentan con un plan estratégico asociado. Algunas veces puede haber una política a nivel nacional, pero a la vez se requiere de una estrategia o plan de ejecución a nivel de distrito para orientar la forma como la política será implementada en un distrito determinado. </a:t>
            </a:r>
          </a:p>
          <a:p>
            <a:pPr marL="173336" indent="-173336">
              <a:buFontTx/>
              <a:buChar char="-"/>
            </a:pPr>
            <a:r>
              <a:rPr lang="es-ES_tradnl" baseline="0" noProof="0" dirty="0" smtClean="0"/>
              <a:t>¿Cuáles son los objetivos explícitos de la política?</a:t>
            </a:r>
          </a:p>
          <a:p>
            <a:pPr marL="173336" indent="-173336">
              <a:buFontTx/>
              <a:buChar char="-"/>
            </a:pPr>
            <a:r>
              <a:rPr lang="es-ES_tradnl" baseline="0" noProof="0" dirty="0" smtClean="0"/>
              <a:t>¿Especifica la política la forma como se financiará? Si no ¿cuentan los presupuestos con el nivel apropiado de financiamiento para los programas o actividades especificados por la política?</a:t>
            </a:r>
          </a:p>
          <a:p>
            <a:pPr marL="173336" indent="-173336">
              <a:buFontTx/>
              <a:buChar char="-"/>
            </a:pPr>
            <a:r>
              <a:rPr lang="es-ES_tradnl" baseline="0" noProof="0" dirty="0" smtClean="0"/>
              <a:t>¿Especifica la política la forma como será implementada? O ¿existe un plan separado para su ejecución?</a:t>
            </a:r>
          </a:p>
          <a:p>
            <a:pPr marL="173336" indent="-173336">
              <a:buFontTx/>
              <a:buChar char="-"/>
            </a:pPr>
            <a:r>
              <a:rPr lang="es-ES_tradnl" baseline="0" noProof="0" dirty="0" smtClean="0"/>
              <a:t>¿Hay algún evento reciente que pueda afectar estas políticas? ¿Alguno de los funcionarios o actores de influencia hizo declaraciones o compromisos públicos con respecto al tema? Conocer el compromiso de los líderes y contrastar tal compromiso con la realidad del panorama de la política es una forma de pedir cuentas a los mismos. </a:t>
            </a:r>
          </a:p>
          <a:p>
            <a:endParaRPr lang="es-ES_tradnl" baseline="0" noProof="0" dirty="0" smtClean="0"/>
          </a:p>
          <a:p>
            <a:pPr defTabSz="924458"/>
            <a:r>
              <a:rPr lang="es-ES_tradnl" baseline="0" noProof="0" dirty="0" smtClean="0"/>
              <a:t>Tendrá que considerar la forma como se organiza el gobierno y la formulación de políticas en el país. ¿Son las decisiones (políticas, de financiamiento) tomadas a nivel nacional? ¿A nivel regional o de distrito? ¿Existe una política a nivel nacional que se relacione, directa o indirectamente, con su tema?</a:t>
            </a:r>
            <a:endParaRPr lang="es-ES_tradnl" baseline="0" noProof="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17</a:t>
            </a:fld>
            <a:endParaRPr lang="en-US" altLang="en-US" dirty="0"/>
          </a:p>
        </p:txBody>
      </p:sp>
    </p:spTree>
    <p:extLst>
      <p:ext uri="{BB962C8B-B14F-4D97-AF65-F5344CB8AC3E}">
        <p14:creationId xmlns:p14="http://schemas.microsoft.com/office/powerpoint/2010/main" val="36743742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r>
              <a:rPr lang="es-ES_tradnl" baseline="0" noProof="0" dirty="0" smtClean="0"/>
              <a:t>Entonces ¿Qué DICE la política en realidad? </a:t>
            </a:r>
          </a:p>
          <a:p>
            <a:pPr defTabSz="924458"/>
            <a:endParaRPr lang="es-ES_tradnl" baseline="0" noProof="0" dirty="0" smtClean="0"/>
          </a:p>
          <a:p>
            <a:pPr defTabSz="924458"/>
            <a:r>
              <a:rPr lang="es-ES_tradnl" baseline="0" noProof="0" dirty="0" smtClean="0"/>
              <a:t>¿Están definidos los términos claves? ¿Qué grupos se nombran y cuáles se podría dejar a la interpretación? Por ejemplo, en una política nacional de planificación familiar, ¿se menciona específicamente a las mujeres solteras dentro del grupo con derecho de acceso a los anticonceptivos, o podría dejarse a la interpretación?</a:t>
            </a:r>
          </a:p>
          <a:p>
            <a:pPr defTabSz="924458"/>
            <a:endParaRPr lang="es-ES_tradnl" baseline="0" noProof="0" dirty="0" smtClean="0"/>
          </a:p>
          <a:p>
            <a:pPr defTabSz="924458"/>
            <a:r>
              <a:rPr lang="es-ES_tradnl" baseline="0" noProof="0" dirty="0" smtClean="0"/>
              <a:t>Hay muchos enfoques para el análisis de políticas que consideran de importancia crítica el lenguaje real de la política. Un enfoque es la utilización de las directrices de la OMS para analizar el texto de la política, y ver dónde ésta aborda explícitamente las recomendaciones de dicho organismo y dónde hay vacíos en la implementación de tales recomendaciones. Los documentos guía de la OMS están disponibles en una variedad de áreas de salud: aquí mostramos ejemplos de elegibilidad médica para el uso de anticonceptivos y aseguramiento de los derechos humanos por medio de los servicios de anticoncepción.  </a:t>
            </a:r>
          </a:p>
          <a:p>
            <a:endParaRPr lang="es-ES_tradnl" noProof="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18</a:t>
            </a:fld>
            <a:endParaRPr lang="en-US" altLang="en-US" dirty="0"/>
          </a:p>
        </p:txBody>
      </p:sp>
    </p:spTree>
    <p:extLst>
      <p:ext uri="{BB962C8B-B14F-4D97-AF65-F5344CB8AC3E}">
        <p14:creationId xmlns:p14="http://schemas.microsoft.com/office/powerpoint/2010/main" val="196772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smtClean="0"/>
              <a:t>Entonces</a:t>
            </a:r>
            <a:r>
              <a:rPr lang="es-ES_tradnl" baseline="0" noProof="0" dirty="0" smtClean="0"/>
              <a:t> la pregunta es, ¿qué está pasando realmente? Sabemos quiénes son los actores. Sabemos lo que dice la política. Pero, ¿qué está pasando realmente? </a:t>
            </a:r>
          </a:p>
          <a:p>
            <a:endParaRPr lang="es-ES_tradnl" baseline="0" noProof="0" dirty="0" smtClean="0"/>
          </a:p>
          <a:p>
            <a:r>
              <a:rPr lang="es-ES_tradnl" baseline="0" noProof="0" dirty="0" smtClean="0"/>
              <a:t>La implementación de políticas se refiere a los mecanismos, recursos y relaciones que vinculan las políticas de salud con la acción programática; esto incluye las políticas operacionales que discutimos en las diapositivas anteriores. Una evaluación de la implementación de políticas analiza la forma como una política determinada se traduce en acción. Muchos países tienen políticas establecidas para los temas que ustedes están considerando, pero la implementación puede ser un problema. Una evaluación de la implementación de políticas es una forma de pedir cuenta a los líderes al determinar qué compromisos se están traduciendo en acciones. </a:t>
            </a:r>
          </a:p>
          <a:p>
            <a:endParaRPr lang="es-ES_tradnl" baseline="0" noProof="0" dirty="0" smtClean="0"/>
          </a:p>
          <a:p>
            <a:r>
              <a:rPr lang="es-ES_tradnl" baseline="0" noProof="0" dirty="0" smtClean="0"/>
              <a:t>Una parte de los datos a considerar son los indicadores actuales -en dependencia del tema, la información que puede estar fácilmente disponible en una Encuesta sobre Demografía y Salud o una encuesta con cobertura nacional. Si está explorando el entorno de las políticas de planificación familiar, ¿qué le dicen los indicadores sobre quién está haciendo uso de la planificación familiar? ¿Que tipo? ¿Brindada por qué tipo de proveedor?</a:t>
            </a:r>
          </a:p>
          <a:p>
            <a:endParaRPr lang="es-ES_tradnl" baseline="0" noProof="0" dirty="0" smtClean="0"/>
          </a:p>
          <a:p>
            <a:r>
              <a:rPr lang="es-ES_tradnl" baseline="0" noProof="0" dirty="0" smtClean="0"/>
              <a:t>Considere la implementación de la política. Si la política nacional de planificación familiar otorga a las mujeres el derecho a recibir anticonceptivos, ¿brindan realmente los centros de salud ese servicio? ¿Tienen suministros de anticonceptivos? ¿Existe un horario de servicio favorable para las mujeres que lo buscan? ¿Son las tarifas cobradas formalmente de acuerdo con la tabla de tarifas de la política? ¿Se realizan cobros "informales" (como propinas o compra de suministros médicos individuales)?</a:t>
            </a:r>
          </a:p>
          <a:p>
            <a:endParaRPr lang="es-ES_tradnl" baseline="0" noProof="0" dirty="0" smtClean="0"/>
          </a:p>
          <a:p>
            <a:r>
              <a:rPr lang="es-ES_tradnl" baseline="0" noProof="0" dirty="0" smtClean="0"/>
              <a:t>También se obtiene información valiosa de parte de los informantes claves entre los grupos de actores. Estas son personas que tienen experiencia de primera mano implementando o monitoreando la política y que pueden proporcionar información sobre lo que está sucediendo. Los actores ​​pueden hablar sobre cómo la política, creencias, valores o normas sociales pueden estar influyendo en el contexto de las políticas. </a:t>
            </a:r>
            <a:endParaRPr lang="es-ES_tradnl" baseline="0" noProof="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19</a:t>
            </a:fld>
            <a:endParaRPr lang="en-US" altLang="en-US" dirty="0"/>
          </a:p>
        </p:txBody>
      </p:sp>
    </p:spTree>
    <p:extLst>
      <p:ext uri="{BB962C8B-B14F-4D97-AF65-F5344CB8AC3E}">
        <p14:creationId xmlns:p14="http://schemas.microsoft.com/office/powerpoint/2010/main" val="649471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tLang="en-US" b="0" noProof="0" dirty="0" smtClean="0"/>
              <a:t>Pregunte al grupo: "¿Alguien</a:t>
            </a:r>
            <a:r>
              <a:rPr lang="es-ES_tradnl" altLang="en-US" b="0" baseline="0" noProof="0" dirty="0" smtClean="0"/>
              <a:t> sabe qué lugar es éste? y </a:t>
            </a:r>
            <a:r>
              <a:rPr lang="es-ES_tradnl" altLang="en-US" b="0" noProof="0" dirty="0" smtClean="0"/>
              <a:t>"¿Qué les recuerda esta imagen?</a:t>
            </a:r>
          </a:p>
          <a:p>
            <a:r>
              <a:rPr lang="es-ES_tradnl" altLang="en-US" b="0" noProof="0" dirty="0" smtClean="0"/>
              <a:t>Generar respuestas del grupo.</a:t>
            </a:r>
          </a:p>
          <a:p>
            <a:endParaRPr lang="es-ES_tradnl" altLang="en-US" b="0" noProof="0" dirty="0" smtClean="0">
              <a:latin typeface="Arial" panose="020B0604020202020204" pitchFamily="34" charset="0"/>
              <a:ea typeface="ＭＳ Ｐゴシック" panose="020B0600070205080204" pitchFamily="34" charset="-128"/>
            </a:endParaRPr>
          </a:p>
          <a:p>
            <a:r>
              <a:rPr lang="es-ES_tradnl" altLang="en-US" b="0" noProof="0" dirty="0" smtClean="0">
                <a:latin typeface="Arial" panose="020B0604020202020204" pitchFamily="34" charset="0"/>
                <a:ea typeface="ＭＳ Ｐゴシック" panose="020B0600070205080204" pitchFamily="34" charset="-128"/>
              </a:rPr>
              <a:t>Este es el edificio de la Unión Africana en Addis Abeba, donde se formulan muchas políticas; es un lugar lleno de formuladores de políticas.  ¿Es este lugar pertinente para el trabajo que ustedes hacen?  ¿Qué otros lugares son pertinentes para su trabajo en torno a políticas?</a:t>
            </a:r>
          </a:p>
          <a:p>
            <a:endParaRPr lang="es-ES_tradnl" altLang="en-US" b="0" noProof="0" dirty="0" smtClean="0">
              <a:latin typeface="Arial" panose="020B0604020202020204" pitchFamily="34" charset="0"/>
              <a:ea typeface="ＭＳ Ｐゴシック" panose="020B0600070205080204" pitchFamily="34" charset="-128"/>
            </a:endParaRPr>
          </a:p>
          <a:p>
            <a:r>
              <a:rPr lang="es-ES_tradnl" altLang="en-US" noProof="0" dirty="0" smtClean="0">
                <a:latin typeface="Arial" panose="020B0604020202020204" pitchFamily="34" charset="0"/>
                <a:ea typeface="ＭＳ Ｐゴシック" panose="020B0600070205080204" pitchFamily="34" charset="-128"/>
              </a:rPr>
              <a:t>La palabra "política" con frecuencia nos hace pensar en la imagen de funcionarios de alto nivel - El parlamento, el Presidente, el Primer Ministro o documentos oficiales. Una política puede ser todo eso, pero también puede ser muchas otras cosas. </a:t>
            </a:r>
            <a:r>
              <a:rPr lang="es-ES_tradnl" altLang="en-US" baseline="0" noProof="0" dirty="0" smtClean="0">
                <a:latin typeface="Arial" panose="020B0604020202020204" pitchFamily="34" charset="0"/>
                <a:ea typeface="ＭＳ Ｐゴシック" panose="020B0600070205080204" pitchFamily="34" charset="-128"/>
              </a:rPr>
              <a:t>Y</a:t>
            </a:r>
            <a:r>
              <a:rPr lang="es-ES_tradnl" altLang="en-US" noProof="0" dirty="0" smtClean="0">
                <a:latin typeface="Arial" panose="020B0604020202020204" pitchFamily="34" charset="0"/>
                <a:ea typeface="ＭＳ Ｐゴシック" panose="020B0600070205080204" pitchFamily="34" charset="-128"/>
              </a:rPr>
              <a:t> la investigación es clave para brindar información de cara a su formulación</a:t>
            </a:r>
            <a:r>
              <a:rPr lang="es-ES_tradnl" altLang="en-US" baseline="0" noProof="0" dirty="0" smtClean="0">
                <a:latin typeface="Arial" panose="020B0604020202020204" pitchFamily="34" charset="0"/>
                <a:ea typeface="ＭＳ Ｐゴシック" panose="020B0600070205080204" pitchFamily="34" charset="-128"/>
              </a:rPr>
              <a:t> </a:t>
            </a:r>
            <a:endParaRPr lang="es-ES_tradnl" altLang="en-US" noProof="0" dirty="0" smtClean="0">
              <a:latin typeface="Arial" panose="020B0604020202020204" pitchFamily="34" charset="0"/>
              <a:ea typeface="ＭＳ Ｐゴシック" panose="020B0600070205080204" pitchFamily="34" charset="-128"/>
            </a:endParaRPr>
          </a:p>
          <a:p>
            <a:endParaRPr lang="es-ES_tradnl" altLang="en-US" noProof="0" dirty="0">
              <a:latin typeface="Arial" panose="020B0604020202020204" pitchFamily="34" charset="0"/>
              <a:ea typeface="ＭＳ Ｐゴシック" panose="020B0600070205080204" pitchFamily="34" charset="-128"/>
            </a:endParaRPr>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51122" indent="-288893">
              <a:defRPr sz="2400">
                <a:solidFill>
                  <a:schemeClr val="tx1"/>
                </a:solidFill>
                <a:latin typeface="Arial" panose="020B0604020202020204" pitchFamily="34" charset="0"/>
                <a:ea typeface="ＭＳ Ｐゴシック" panose="020B0600070205080204" pitchFamily="34" charset="-128"/>
              </a:defRPr>
            </a:lvl2pPr>
            <a:lvl3pPr marL="1155573" indent="-231115">
              <a:defRPr sz="2400">
                <a:solidFill>
                  <a:schemeClr val="tx1"/>
                </a:solidFill>
                <a:latin typeface="Arial" panose="020B0604020202020204" pitchFamily="34" charset="0"/>
                <a:ea typeface="ＭＳ Ｐゴシック" panose="020B0600070205080204" pitchFamily="34" charset="-128"/>
              </a:defRPr>
            </a:lvl3pPr>
            <a:lvl4pPr marL="1617802" indent="-231115">
              <a:defRPr sz="2400">
                <a:solidFill>
                  <a:schemeClr val="tx1"/>
                </a:solidFill>
                <a:latin typeface="Arial" panose="020B0604020202020204" pitchFamily="34" charset="0"/>
                <a:ea typeface="ＭＳ Ｐゴシック" panose="020B0600070205080204" pitchFamily="34" charset="-128"/>
              </a:defRPr>
            </a:lvl4pPr>
            <a:lvl5pPr marL="2080031" indent="-231115">
              <a:defRPr sz="2400">
                <a:solidFill>
                  <a:schemeClr val="tx1"/>
                </a:solidFill>
                <a:latin typeface="Arial" panose="020B0604020202020204" pitchFamily="34" charset="0"/>
                <a:ea typeface="ＭＳ Ｐゴシック" panose="020B0600070205080204" pitchFamily="34" charset="-128"/>
              </a:defRPr>
            </a:lvl5pPr>
            <a:lvl6pPr marL="2542261"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3004490"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66719"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928948"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7A2E379A-4047-450B-BF43-699839E9C029}" type="slidenum">
              <a:rPr lang="en-US" altLang="en-US" sz="1200"/>
              <a:pPr/>
              <a:t>2</a:t>
            </a:fld>
            <a:endParaRPr lang="en-US" altLang="en-US" sz="1200" dirty="0"/>
          </a:p>
        </p:txBody>
      </p:sp>
    </p:spTree>
    <p:extLst>
      <p:ext uri="{BB962C8B-B14F-4D97-AF65-F5344CB8AC3E}">
        <p14:creationId xmlns:p14="http://schemas.microsoft.com/office/powerpoint/2010/main" val="37213658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aseline="0" noProof="0" dirty="0" smtClean="0"/>
              <a:t>Una evaluación de la implementación de las políticas a gran escala para determinar lo que realmente está sucediendo es equivalente a llevar a cabo una actividad de investigación a gran escala. Es una pieza importante para pedir cuenta a los formuladores de políticas y los líderes por los compromisos que han asumido, y para garantizar que las políticas cumplan con los objetivos para los que se establecieron.</a:t>
            </a:r>
          </a:p>
          <a:p>
            <a:endParaRPr lang="es-ES_tradnl" noProof="0" dirty="0" smtClean="0"/>
          </a:p>
          <a:p>
            <a:r>
              <a:rPr lang="es-ES_tradnl" noProof="0" dirty="0" smtClean="0"/>
              <a:t>La Iniciativa de Políticas de Salud financiada por USAID </a:t>
            </a:r>
            <a:r>
              <a:rPr lang="es-ES_tradnl" baseline="0" noProof="0" dirty="0" smtClean="0"/>
              <a:t>creó una herramienta hace varios años que brinda orientación detallada sobre cómo llevar a cabo una evaluación formal de políticas. La misma aconseja un período de 4 a 6 meses para realizar el proceso completo y que la misma sea realizada por un equipo multisectorial de actores para obtener mejores resultados.</a:t>
            </a:r>
          </a:p>
          <a:p>
            <a:endParaRPr lang="es-ES_tradnl" baseline="0" noProof="0" dirty="0" smtClean="0"/>
          </a:p>
          <a:p>
            <a:r>
              <a:rPr lang="es-ES_tradnl" baseline="0" noProof="0" dirty="0" smtClean="0"/>
              <a:t>Utilizando dicha herramienta como punto de partida, PRB dirigió un equipo mutlisectorial para realizar en 2012 una evaluación de la política de Salud Reproductiva y Desarrollo para Adolescentes (SRDA) en Kenia. Los resultados se publicaron en 2013 y conformaron la base para las actividades de comunicación de políticas de 2013-2015 que finalmente culminaron en una política revisada de SRDA que aborda muchos de los vacíos identificados en este informe. </a:t>
            </a:r>
          </a:p>
          <a:p>
            <a:endParaRPr lang="es-ES_tradnl" baseline="0" noProof="0" dirty="0" smtClean="0"/>
          </a:p>
          <a:p>
            <a:r>
              <a:rPr lang="es-ES_tradnl" baseline="0" noProof="0" dirty="0" smtClean="0"/>
              <a:t>Incluso si no se puede hacer una evaluación completa (lo cual está más allá del alcance de la mayoría de las personas individuales) es importante considerar el tema de la implementación y buscar qué información podría estar disponible. Tal vez otro grupo haya emprendido la investigación y se haya publicado en su sitio web o en una revista. Tal vez puede usar sus redes para tener una entrevista formal o informal con un informante clave, como una enfermera o un funcionario del Ministerio de Salud. </a:t>
            </a:r>
            <a:endParaRPr lang="es-ES_tradnl" noProof="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20</a:t>
            </a:fld>
            <a:endParaRPr lang="en-US" altLang="en-US" dirty="0"/>
          </a:p>
        </p:txBody>
      </p:sp>
    </p:spTree>
    <p:extLst>
      <p:ext uri="{BB962C8B-B14F-4D97-AF65-F5344CB8AC3E}">
        <p14:creationId xmlns:p14="http://schemas.microsoft.com/office/powerpoint/2010/main" val="23866335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smtClean="0"/>
              <a:t>Otro</a:t>
            </a:r>
            <a:r>
              <a:rPr lang="es-ES_tradnl" baseline="0" noProof="0" dirty="0" smtClean="0"/>
              <a:t> factor a considerar en el panorama de las políticas, y en cualquier tipo de evaluación de políticas, es el género. ¿Qué se entiende cuando hablamos de género? Generar respuesta </a:t>
            </a:r>
            <a:endParaRPr lang="es-ES_tradnl" baseline="0" noProof="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21</a:t>
            </a:fld>
            <a:endParaRPr lang="en-US" altLang="en-US" dirty="0"/>
          </a:p>
        </p:txBody>
      </p:sp>
    </p:spTree>
    <p:extLst>
      <p:ext uri="{BB962C8B-B14F-4D97-AF65-F5344CB8AC3E}">
        <p14:creationId xmlns:p14="http://schemas.microsoft.com/office/powerpoint/2010/main" val="6136140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200" noProof="0" dirty="0" smtClean="0"/>
              <a:t>El género</a:t>
            </a:r>
            <a:r>
              <a:rPr lang="es-ES_tradnl" sz="1200" baseline="0" noProof="0" dirty="0" smtClean="0"/>
              <a:t> hace referencia al conjunto de roles económicos, sociales y políticos, responsabilidades, derechos naturales y adquiridos, y obligaciones c</a:t>
            </a:r>
            <a:r>
              <a:rPr lang="es-ES_tradnl" sz="1200" noProof="0" dirty="0" smtClean="0"/>
              <a:t>ulturalmente definidos, asociado con la pertinencia al sexo femenino o masculino, así como las relaciones de poder entre hombres y mujeres, niños y niñas.</a:t>
            </a:r>
          </a:p>
          <a:p>
            <a:r>
              <a:rPr lang="es-ES_tradnl" sz="1200" noProof="0" dirty="0" smtClean="0"/>
              <a:t>La definición y las expectativas de lo que significa ser mujer o niña, y hombre o niño, y los "castigos" por no cumplir con esas expectativas varían según las culturas y a lo largo del tiempo, y a menudo se cruzan con otros factores como raza, clase, edad y orientación sexual </a:t>
            </a:r>
          </a:p>
          <a:p>
            <a:pPr marL="0" indent="0">
              <a:buFont typeface="Arial" panose="020B0604020202020204" pitchFamily="34" charset="0"/>
              <a:buNone/>
            </a:pPr>
            <a:r>
              <a:rPr lang="es-ES_tradnl" sz="1200" noProof="0" dirty="0" smtClean="0"/>
              <a:t>Las personas transgénero, ya sea que se identifiquen como hombres o mujeres, están sujetas al mismo conjunto de expectativas y castigos.</a:t>
            </a:r>
          </a:p>
          <a:p>
            <a:endParaRPr lang="es-ES_tradnl" baseline="0" noProof="0" dirty="0" smtClean="0"/>
          </a:p>
          <a:p>
            <a:endParaRPr lang="es-ES_tradnl" noProof="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22</a:t>
            </a:fld>
            <a:endParaRPr lang="en-US" altLang="en-US" dirty="0"/>
          </a:p>
        </p:txBody>
      </p:sp>
    </p:spTree>
    <p:extLst>
      <p:ext uri="{BB962C8B-B14F-4D97-AF65-F5344CB8AC3E}">
        <p14:creationId xmlns:p14="http://schemas.microsoft.com/office/powerpoint/2010/main" val="95658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ES_tradnl" sz="1200" noProof="0" dirty="0" smtClean="0"/>
              <a:t>La integración del tema de género en el desarrollo, promoción e implementación de las políticas garantiza que se consideren y aborden las necesidades de las mujeres y los hombres, las niñas y los niños, lo mismo que de las minorías sexuales y de género.</a:t>
            </a:r>
          </a:p>
          <a:p>
            <a:pPr marL="0" marR="0" indent="0" algn="l" defTabSz="914400" rtl="0" eaLnBrk="0" fontAlgn="base" latinLnBrk="0" hangingPunct="0">
              <a:lnSpc>
                <a:spcPct val="100000"/>
              </a:lnSpc>
              <a:spcBef>
                <a:spcPct val="30000"/>
              </a:spcBef>
              <a:spcAft>
                <a:spcPct val="0"/>
              </a:spcAft>
              <a:buClrTx/>
              <a:buSzTx/>
              <a:buFontTx/>
              <a:buNone/>
              <a:tabLst/>
              <a:defRPr/>
            </a:pPr>
            <a:r>
              <a:rPr lang="es-ES_tradnl" sz="1200" noProof="0" dirty="0" smtClean="0"/>
              <a:t>Las políticas de salud con frecuencia afectan a mujeres y hombres, niñas y niños, lo mismo que a las minorías sexuales y de género de manera diferente  Estas diferencias son a menudo el resultado de las normas y valores de género locales que dan forma a la libertad y las oportunidades abiertas a mujeres/hombres, niños/niñas en la sociedad. En los países en vías de desarrollo, donde las mujeres pueden depender de los hombres para sus necesidades de subsistencia, como alimentos, vivienda, dinero para tratamientos médicos, aranceles escolares para los niños, etc., también es más probable que las mismas estén en desventaja para aprender a leer, encontrar el transporte adecuado y acceder a la información y los servicios de planificación familiar.</a:t>
            </a:r>
          </a:p>
          <a:p>
            <a:pPr marL="0" marR="0" indent="0" algn="l" defTabSz="914400" rtl="0" eaLnBrk="0" fontAlgn="base" latinLnBrk="0" hangingPunct="0">
              <a:lnSpc>
                <a:spcPct val="100000"/>
              </a:lnSpc>
              <a:spcBef>
                <a:spcPct val="30000"/>
              </a:spcBef>
              <a:spcAft>
                <a:spcPct val="0"/>
              </a:spcAft>
              <a:buClrTx/>
              <a:buSzTx/>
              <a:buFontTx/>
              <a:buNone/>
              <a:tabLst/>
              <a:defRPr/>
            </a:pPr>
            <a:r>
              <a:rPr lang="es-ES_tradnl" sz="1200" noProof="0" dirty="0" smtClean="0"/>
              <a:t>Con frecuencia, las mujeres tienen menos control que los hombres sobre su participación en la actividad sexual y su salud reproductiva, y algunas veces necesitan el permiso de su esposo para acceder a los métodos modernos de planificación familiar. Por lo tanto, las políticas que abordan</a:t>
            </a:r>
            <a:r>
              <a:rPr lang="es-ES_tradnl" sz="1200" baseline="0" noProof="0" dirty="0" smtClean="0"/>
              <a:t> estos temas deben tener en cuenta con mucho cuidado el género y las normas de género.</a:t>
            </a:r>
            <a:endParaRPr lang="es-ES_tradnl" sz="1200" noProof="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s-ES_tradnl" sz="1200" noProof="0" dirty="0" smtClean="0"/>
              <a:t>Los hombres también enfrentan normas de género que aumentan sus riesgos de salud.  Éstos tienden a buscar atención médica con menos frecuencia que las mujeres y, por lo tanto, tienen menos interacción con los proveedores de atención médica.</a:t>
            </a:r>
          </a:p>
          <a:p>
            <a:pPr marL="0" indent="0">
              <a:buFont typeface="Arial" panose="020B0604020202020204" pitchFamily="34" charset="0"/>
              <a:buNone/>
            </a:pPr>
            <a:r>
              <a:rPr lang="es-ES_tradnl" sz="1200" noProof="0" dirty="0" smtClean="0"/>
              <a:t>Las políticas brindan una oportunidad para identificar y eliminar estas desigualdades.</a:t>
            </a:r>
            <a:r>
              <a:rPr lang="es-ES_tradnl" sz="1200" baseline="0" noProof="0" dirty="0" smtClean="0"/>
              <a:t> De hecho, los f</a:t>
            </a:r>
            <a:r>
              <a:rPr lang="es-ES_tradnl" sz="1200" noProof="0" dirty="0" smtClean="0"/>
              <a:t>ormuladores de políticas y otros actores deben identificar y eliminar estas desigualdades de género -ya sea que éstas sean consecuencia de omisiones en las políticas o por fallas en su implementación- antes de que se puedan obtener logros claros en la demanda de servicios de planificación familiar y en la reducción de las necesidades no satisfechas.  </a:t>
            </a:r>
            <a:endParaRPr lang="es-ES_tradnl" noProof="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23</a:t>
            </a:fld>
            <a:endParaRPr lang="en-US" altLang="en-US" dirty="0"/>
          </a:p>
        </p:txBody>
      </p:sp>
    </p:spTree>
    <p:extLst>
      <p:ext uri="{BB962C8B-B14F-4D97-AF65-F5344CB8AC3E}">
        <p14:creationId xmlns:p14="http://schemas.microsoft.com/office/powerpoint/2010/main" val="32658318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smtClean="0"/>
              <a:t>En resumen, los puntos clave que se deben sacar de esta sesión son que las políticas están destinadas a guiar la acción y el logro de</a:t>
            </a:r>
            <a:r>
              <a:rPr lang="es-ES_tradnl" baseline="0" noProof="0" dirty="0" smtClean="0"/>
              <a:t> objetivos, y que se implementan a través de una variedad de mecanismos en muchos niveles diferentes.</a:t>
            </a:r>
          </a:p>
          <a:p>
            <a:endParaRPr lang="es-ES_tradnl" baseline="0" noProof="0" dirty="0" smtClean="0"/>
          </a:p>
          <a:p>
            <a:r>
              <a:rPr lang="es-ES_tradnl" baseline="0" noProof="0" dirty="0" smtClean="0"/>
              <a:t>Comprender el panorama de las políticas para un tema determinado es un primer paso de importancia al considerar las implicaciones políticas de su investigación o tema. Los componentes importantes para una evaluación del panorama de políticas incluyen los actores, las políticas, su contenido, y su implementación, traduciendo los que se plantea en los documentos en acciones. </a:t>
            </a:r>
            <a:endParaRPr lang="es-ES_tradnl" noProof="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24</a:t>
            </a:fld>
            <a:endParaRPr lang="en-US" altLang="en-US" dirty="0"/>
          </a:p>
        </p:txBody>
      </p:sp>
    </p:spTree>
    <p:extLst>
      <p:ext uri="{BB962C8B-B14F-4D97-AF65-F5344CB8AC3E}">
        <p14:creationId xmlns:p14="http://schemas.microsoft.com/office/powerpoint/2010/main" val="29863306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xfrm>
            <a:off x="688182" y="4415790"/>
            <a:ext cx="5505450"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dirty="0">
              <a:latin typeface="Arial" panose="020B0604020202020204" pitchFamily="34" charset="0"/>
              <a:ea typeface="ＭＳ Ｐゴシック" panose="020B0600070205080204" pitchFamily="34" charset="-128"/>
            </a:endParaRPr>
          </a:p>
        </p:txBody>
      </p:sp>
      <p:sp>
        <p:nvSpPr>
          <p:cNvPr id="28676" name="Slide Number Placeholder 3"/>
          <p:cNvSpPr txBox="1">
            <a:spLocks noGrp="1"/>
          </p:cNvSpPr>
          <p:nvPr/>
        </p:nvSpPr>
        <p:spPr bwMode="auto">
          <a:xfrm>
            <a:off x="3898102" y="8829967"/>
            <a:ext cx="2982119"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46" tIns="46223" rIns="92446" bIns="46223"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E9D3E73F-757C-4A80-977E-A1B16ABFEAD5}" type="slidenum">
              <a:rPr lang="en-US" altLang="en-US" sz="1200">
                <a:latin typeface="Calibri" panose="020F0502020204030204" pitchFamily="34" charset="0"/>
              </a:rPr>
              <a:pPr algn="r" eaLnBrk="1" hangingPunct="1"/>
              <a:t>25</a:t>
            </a:fld>
            <a:endParaRPr lang="en-US" altLang="en-US" sz="1200" dirty="0">
              <a:latin typeface="Calibri" panose="020F0502020204030204" pitchFamily="34" charset="0"/>
            </a:endParaRPr>
          </a:p>
        </p:txBody>
      </p:sp>
    </p:spTree>
    <p:extLst>
      <p:ext uri="{BB962C8B-B14F-4D97-AF65-F5344CB8AC3E}">
        <p14:creationId xmlns:p14="http://schemas.microsoft.com/office/powerpoint/2010/main" val="26675558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a:ln/>
        </p:spPr>
      </p:sp>
      <p:sp>
        <p:nvSpPr>
          <p:cNvPr id="10243" name="Notes Placeholder 2"/>
          <p:cNvSpPr>
            <a:spLocks noGrp="1"/>
          </p:cNvSpPr>
          <p:nvPr>
            <p:ph type="body" idx="1"/>
          </p:nvPr>
        </p:nvSpPr>
        <p:spPr>
          <a:xfrm>
            <a:off x="688182" y="4415790"/>
            <a:ext cx="5505450"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s-ES_tradnl" altLang="en-US" b="0" noProof="0" dirty="0" smtClean="0">
                <a:latin typeface="Arial" panose="020B0604020202020204" pitchFamily="34" charset="0"/>
                <a:ea typeface="ＭＳ Ｐゴシック" panose="020B0600070205080204" pitchFamily="34" charset="-128"/>
              </a:rPr>
              <a:t>Preguntar al grupo: Entonces, ¿qué es una POLÍTICA?</a:t>
            </a:r>
          </a:p>
          <a:p>
            <a:pPr>
              <a:spcBef>
                <a:spcPct val="0"/>
              </a:spcBef>
            </a:pPr>
            <a:r>
              <a:rPr lang="es-ES_tradnl" altLang="en-US" b="0" noProof="0" dirty="0" smtClean="0">
                <a:latin typeface="Arial" panose="020B0604020202020204" pitchFamily="34" charset="0"/>
                <a:ea typeface="ＭＳ Ｐゴシック" panose="020B0600070205080204" pitchFamily="34" charset="-128"/>
              </a:rPr>
              <a:t>Generar respuestas</a:t>
            </a:r>
          </a:p>
          <a:p>
            <a:pPr>
              <a:spcBef>
                <a:spcPct val="0"/>
              </a:spcBef>
            </a:pPr>
            <a:endParaRPr lang="es-ES_tradnl" altLang="en-US" noProof="0" dirty="0" smtClean="0">
              <a:latin typeface="Arial" panose="020B0604020202020204" pitchFamily="34" charset="0"/>
              <a:ea typeface="ＭＳ Ｐゴシック" panose="020B0600070205080204" pitchFamily="34" charset="-128"/>
            </a:endParaRPr>
          </a:p>
          <a:p>
            <a:pPr>
              <a:spcBef>
                <a:spcPct val="0"/>
              </a:spcBef>
            </a:pPr>
            <a:r>
              <a:rPr lang="es-ES_tradnl" altLang="en-US" noProof="0" dirty="0" smtClean="0">
                <a:latin typeface="Arial" panose="020B0604020202020204" pitchFamily="34" charset="0"/>
                <a:ea typeface="ＭＳ Ｐゴシック" panose="020B0600070205080204" pitchFamily="34" charset="-128"/>
              </a:rPr>
              <a:t>[Hacer</a:t>
            </a:r>
            <a:r>
              <a:rPr lang="es-ES_tradnl" altLang="en-US" baseline="0" noProof="0" dirty="0" smtClean="0">
                <a:latin typeface="Arial" panose="020B0604020202020204" pitchFamily="34" charset="0"/>
                <a:ea typeface="ＭＳ Ｐゴシック" panose="020B0600070205080204" pitchFamily="34" charset="-128"/>
              </a:rPr>
              <a:t> </a:t>
            </a:r>
            <a:r>
              <a:rPr lang="es-ES_tradnl" altLang="en-US" noProof="0" dirty="0" smtClean="0">
                <a:latin typeface="Arial" panose="020B0604020202020204" pitchFamily="34" charset="0"/>
                <a:ea typeface="ＭＳ Ｐゴシック" panose="020B0600070205080204" pitchFamily="34" charset="-128"/>
              </a:rPr>
              <a:t>clic]</a:t>
            </a:r>
            <a:r>
              <a:rPr lang="es-ES_tradnl" altLang="en-US" baseline="0" noProof="0" dirty="0" smtClean="0">
                <a:latin typeface="Arial" panose="020B0604020202020204" pitchFamily="34" charset="0"/>
                <a:ea typeface="ＭＳ Ｐゴシック" panose="020B0600070205080204" pitchFamily="34" charset="-128"/>
              </a:rPr>
              <a:t> El diccionario nos dice que </a:t>
            </a:r>
            <a:r>
              <a:rPr lang="es-ES_tradnl" altLang="en-US" noProof="0" dirty="0" smtClean="0">
                <a:latin typeface="Arial" panose="020B0604020202020204" pitchFamily="34" charset="0"/>
                <a:ea typeface="ＭＳ Ｐゴシック" panose="020B0600070205080204" pitchFamily="34" charset="-128"/>
              </a:rPr>
              <a:t>una política es un principio o regla para orientar las decisiones y lograr resultados racionales. Las políticas tienen que ver con el gobierno, las instituciones, las organizaciones, los grupos, y las personas. [HACER CLIC] Mientras que las leyes obligan o prohíben comportamientos (por ejemplo, una ley que exige el pago de impuestos sobre los ingresos) las políticas simplemente orientan las acciones y las leyes para aquellos que tienen mayores probabilidades de lograr un resultado deseado. </a:t>
            </a:r>
          </a:p>
          <a:p>
            <a:pPr>
              <a:spcBef>
                <a:spcPct val="0"/>
              </a:spcBef>
            </a:pPr>
            <a:endParaRPr lang="es-ES_tradnl" altLang="en-US" noProof="0" dirty="0" smtClean="0">
              <a:latin typeface="Arial" panose="020B0604020202020204" pitchFamily="34" charset="0"/>
              <a:ea typeface="ＭＳ Ｐゴシック" panose="020B0600070205080204" pitchFamily="34" charset="-128"/>
            </a:endParaRPr>
          </a:p>
          <a:p>
            <a:pPr>
              <a:spcBef>
                <a:spcPct val="0"/>
              </a:spcBef>
            </a:pPr>
            <a:r>
              <a:rPr lang="es-ES_tradnl" altLang="en-US" noProof="0" dirty="0" smtClean="0">
                <a:latin typeface="Arial" panose="020B0604020202020204" pitchFamily="34" charset="0"/>
                <a:ea typeface="ＭＳ Ｐゴシック" panose="020B0600070205080204" pitchFamily="34" charset="-128"/>
              </a:rPr>
              <a:t>A menudo pensamos en políticas en términos de legislación a nivel nacional</a:t>
            </a:r>
            <a:r>
              <a:rPr lang="es-ES_tradnl" altLang="en-US" baseline="0" noProof="0" dirty="0" smtClean="0">
                <a:latin typeface="Arial" panose="020B0604020202020204" pitchFamily="34" charset="0"/>
                <a:ea typeface="ＭＳ Ｐゴシック" panose="020B0600070205080204" pitchFamily="34" charset="-128"/>
              </a:rPr>
              <a:t> - </a:t>
            </a:r>
            <a:r>
              <a:rPr lang="es-ES_tradnl" altLang="en-US" b="0" baseline="0" noProof="0" dirty="0" smtClean="0">
                <a:latin typeface="Arial" panose="020B0604020202020204" pitchFamily="34" charset="0"/>
                <a:ea typeface="ＭＳ Ｐゴシック" panose="020B0600070205080204" pitchFamily="34" charset="-128"/>
              </a:rPr>
              <a:t>¿Alguien puede darme un ejemplo? Generar respuestas </a:t>
            </a:r>
          </a:p>
          <a:p>
            <a:pPr>
              <a:spcBef>
                <a:spcPct val="0"/>
              </a:spcBef>
            </a:pPr>
            <a:endParaRPr lang="es-ES_tradnl" altLang="en-US" baseline="0" noProof="0" dirty="0" smtClean="0">
              <a:latin typeface="Arial" panose="020B0604020202020204" pitchFamily="34" charset="0"/>
              <a:ea typeface="ＭＳ Ｐゴシック" panose="020B0600070205080204" pitchFamily="34" charset="-128"/>
            </a:endParaRPr>
          </a:p>
          <a:p>
            <a:pPr>
              <a:spcBef>
                <a:spcPct val="0"/>
              </a:spcBef>
            </a:pPr>
            <a:r>
              <a:rPr lang="es-ES_tradnl" altLang="en-US" b="0" baseline="0" noProof="0" dirty="0" smtClean="0">
                <a:latin typeface="Arial" panose="020B0604020202020204" pitchFamily="34" charset="0"/>
                <a:ea typeface="ＭＳ Ｐゴシック" panose="020B0600070205080204" pitchFamily="34" charset="-128"/>
              </a:rPr>
              <a:t>Un ejemplo es una política nacional de población. Pero </a:t>
            </a:r>
            <a:r>
              <a:rPr lang="es-ES_tradnl" altLang="en-US" baseline="0" noProof="0" dirty="0" smtClean="0">
                <a:latin typeface="Arial" panose="020B0604020202020204" pitchFamily="34" charset="0"/>
                <a:ea typeface="ＭＳ Ｐゴシック" panose="020B0600070205080204" pitchFamily="34" charset="-128"/>
              </a:rPr>
              <a:t>dentro de esta definición, una política es en realidad MUCHO más amplia. Podría ser un documento sobre una política o estrategia a nivel regional o de distrito; decisiones sobre financiamiento; directrices en una institución o instalación; o incluso los estatutos tradicionales de una pequeña comunidad. </a:t>
            </a:r>
            <a:endParaRPr lang="es-ES_tradnl" altLang="en-US" noProof="0" dirty="0">
              <a:latin typeface="Arial" panose="020B0604020202020204" pitchFamily="34" charset="0"/>
              <a:ea typeface="ＭＳ Ｐゴシック" panose="020B0600070205080204" pitchFamily="34" charset="-128"/>
            </a:endParaRPr>
          </a:p>
        </p:txBody>
      </p:sp>
      <p:sp>
        <p:nvSpPr>
          <p:cNvPr id="10244" name="Slide Number Placeholder 3"/>
          <p:cNvSpPr txBox="1">
            <a:spLocks noGrp="1"/>
          </p:cNvSpPr>
          <p:nvPr/>
        </p:nvSpPr>
        <p:spPr bwMode="auto">
          <a:xfrm>
            <a:off x="3898102" y="8829967"/>
            <a:ext cx="2982119"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46" tIns="46223" rIns="92446" bIns="46223"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17201765-FC72-4BC4-A23C-8A826B5EF2F3}" type="slidenum">
              <a:rPr lang="en-US" altLang="en-US" sz="1200">
                <a:latin typeface="Calibri" panose="020F0502020204030204" pitchFamily="34" charset="0"/>
              </a:rPr>
              <a:pPr algn="r" eaLnBrk="1" hangingPunct="1"/>
              <a:t>3</a:t>
            </a:fld>
            <a:endParaRPr lang="en-US" altLang="en-US" sz="1200" dirty="0">
              <a:latin typeface="Calibri" panose="020F0502020204030204" pitchFamily="34" charset="0"/>
            </a:endParaRPr>
          </a:p>
        </p:txBody>
      </p:sp>
    </p:spTree>
    <p:extLst>
      <p:ext uri="{BB962C8B-B14F-4D97-AF65-F5344CB8AC3E}">
        <p14:creationId xmlns:p14="http://schemas.microsoft.com/office/powerpoint/2010/main" val="2243838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Leer</a:t>
            </a:r>
            <a:r>
              <a:rPr lang="en-US" baseline="0" dirty="0" smtClean="0"/>
              <a:t> </a:t>
            </a:r>
            <a:r>
              <a:rPr lang="en-US" dirty="0" smtClean="0"/>
              <a:t>la </a:t>
            </a:r>
            <a:r>
              <a:rPr lang="en-US" dirty="0"/>
              <a:t>diapositiva. </a:t>
            </a:r>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4</a:t>
            </a:fld>
            <a:endParaRPr lang="en-US" altLang="en-US" dirty="0"/>
          </a:p>
        </p:txBody>
      </p:sp>
    </p:spTree>
    <p:extLst>
      <p:ext uri="{BB962C8B-B14F-4D97-AF65-F5344CB8AC3E}">
        <p14:creationId xmlns:p14="http://schemas.microsoft.com/office/powerpoint/2010/main" val="2473632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xfrm>
            <a:off x="688182" y="4415790"/>
            <a:ext cx="5505450"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s-ES_tradnl" altLang="en-US" noProof="0" dirty="0" smtClean="0">
                <a:latin typeface="Verdana" panose="020B0604030504040204" pitchFamily="34" charset="0"/>
                <a:ea typeface="Verdana" panose="020B0604030504040204" pitchFamily="34" charset="0"/>
                <a:cs typeface="Verdana" panose="020B0604030504040204" pitchFamily="34" charset="0"/>
              </a:rPr>
              <a:t>Esta visión para el futuro, y estos objetivos de las políticas, pueden expresarse de varias maneras. </a:t>
            </a:r>
          </a:p>
          <a:p>
            <a:pPr>
              <a:lnSpc>
                <a:spcPct val="90000"/>
              </a:lnSpc>
            </a:pPr>
            <a:endParaRPr lang="es-ES_tradnl" altLang="en-US" noProof="0" dirty="0" smtClean="0">
              <a:solidFill>
                <a:srgbClr val="151515"/>
              </a:solidFill>
              <a:latin typeface="Verdana" panose="020B0604030504040204" pitchFamily="34" charset="0"/>
              <a:ea typeface="Verdana" panose="020B0604030504040204" pitchFamily="34" charset="0"/>
              <a:cs typeface="Verdana" panose="020B0604030504040204" pitchFamily="34" charset="0"/>
            </a:endParaRPr>
          </a:p>
          <a:p>
            <a:pPr>
              <a:lnSpc>
                <a:spcPct val="90000"/>
              </a:lnSpc>
            </a:pPr>
            <a:r>
              <a:rPr lang="es-ES_tradnl" altLang="en-US" b="0" baseline="0" noProof="0" dirty="0" smtClean="0">
                <a:solidFill>
                  <a:srgbClr val="151515"/>
                </a:solidFill>
                <a:latin typeface="Verdana" panose="020B0604030504040204" pitchFamily="34" charset="0"/>
                <a:ea typeface="Verdana" panose="020B0604030504040204" pitchFamily="34" charset="0"/>
                <a:cs typeface="Verdana" panose="020B0604030504040204" pitchFamily="34" charset="0"/>
              </a:rPr>
              <a:t>¿Alguien puede dar un ejemplo de cómo la política puede ser planteada o reflejada en un documento? Generar respuestas [Hacer clic para mostrar la lista con viñetas] </a:t>
            </a:r>
          </a:p>
          <a:p>
            <a:pPr marL="171450" indent="-171450">
              <a:lnSpc>
                <a:spcPct val="90000"/>
              </a:lnSpc>
              <a:buFont typeface="Arial" panose="020B0604020202020204" pitchFamily="34" charset="0"/>
              <a:buChar char="•"/>
            </a:pPr>
            <a:r>
              <a:rPr lang="es-ES_tradnl" altLang="en-US" b="0" noProof="0" dirty="0" smtClean="0">
                <a:solidFill>
                  <a:srgbClr val="151515"/>
                </a:solidFill>
                <a:latin typeface="Verdana" panose="020B0604030504040204" pitchFamily="34" charset="0"/>
                <a:ea typeface="Verdana" panose="020B0604030504040204" pitchFamily="34" charset="0"/>
                <a:cs typeface="Verdana" panose="020B0604030504040204" pitchFamily="34" charset="0"/>
              </a:rPr>
              <a:t>Documentos de política</a:t>
            </a:r>
          </a:p>
          <a:p>
            <a:pPr marL="171450" indent="-171450">
              <a:lnSpc>
                <a:spcPct val="90000"/>
              </a:lnSpc>
              <a:buFont typeface="Arial" panose="020B0604020202020204" pitchFamily="34" charset="0"/>
              <a:buChar char="•"/>
            </a:pPr>
            <a:r>
              <a:rPr lang="es-ES_tradnl" altLang="en-US" b="0" noProof="0" dirty="0" smtClean="0">
                <a:solidFill>
                  <a:srgbClr val="151515"/>
                </a:solidFill>
                <a:latin typeface="Verdana" panose="020B0604030504040204" pitchFamily="34" charset="0"/>
                <a:ea typeface="Verdana" panose="020B0604030504040204" pitchFamily="34" charset="0"/>
                <a:cs typeface="Verdana" panose="020B0604030504040204" pitchFamily="34" charset="0"/>
              </a:rPr>
              <a:t>Leyes</a:t>
            </a:r>
          </a:p>
          <a:p>
            <a:pPr marL="171450" indent="-171450">
              <a:lnSpc>
                <a:spcPct val="90000"/>
              </a:lnSpc>
              <a:buFont typeface="Arial" panose="020B0604020202020204" pitchFamily="34" charset="0"/>
              <a:buChar char="•"/>
            </a:pPr>
            <a:r>
              <a:rPr lang="es-ES_tradnl" altLang="en-US" b="0" noProof="0" dirty="0" smtClean="0">
                <a:solidFill>
                  <a:srgbClr val="151515"/>
                </a:solidFill>
                <a:latin typeface="Verdana" panose="020B0604030504040204" pitchFamily="34" charset="0"/>
                <a:ea typeface="Verdana" panose="020B0604030504040204" pitchFamily="34" charset="0"/>
                <a:cs typeface="Verdana" panose="020B0604030504040204" pitchFamily="34" charset="0"/>
              </a:rPr>
              <a:t>Contratos</a:t>
            </a:r>
          </a:p>
          <a:p>
            <a:pPr marL="171450" indent="-171450">
              <a:lnSpc>
                <a:spcPct val="90000"/>
              </a:lnSpc>
              <a:buFont typeface="Arial" panose="020B0604020202020204" pitchFamily="34" charset="0"/>
              <a:buChar char="•"/>
            </a:pPr>
            <a:r>
              <a:rPr lang="es-ES_tradnl" altLang="en-US" b="0" noProof="0" dirty="0" smtClean="0">
                <a:solidFill>
                  <a:srgbClr val="151515"/>
                </a:solidFill>
                <a:latin typeface="Verdana" panose="020B0604030504040204" pitchFamily="34" charset="0"/>
                <a:ea typeface="Verdana" panose="020B0604030504040204" pitchFamily="34" charset="0"/>
                <a:cs typeface="Verdana" panose="020B0604030504040204" pitchFamily="34" charset="0"/>
              </a:rPr>
              <a:t>Alianzas</a:t>
            </a:r>
          </a:p>
          <a:p>
            <a:pPr marL="171450" indent="-171450">
              <a:lnSpc>
                <a:spcPct val="90000"/>
              </a:lnSpc>
              <a:buFont typeface="Arial" panose="020B0604020202020204" pitchFamily="34" charset="0"/>
              <a:buChar char="•"/>
            </a:pPr>
            <a:r>
              <a:rPr lang="es-ES_tradnl" altLang="en-US" b="0" noProof="0" dirty="0" smtClean="0">
                <a:solidFill>
                  <a:srgbClr val="151515"/>
                </a:solidFill>
                <a:latin typeface="Verdana" panose="020B0604030504040204" pitchFamily="34" charset="0"/>
                <a:ea typeface="Verdana" panose="020B0604030504040204" pitchFamily="34" charset="0"/>
                <a:cs typeface="Verdana" panose="020B0604030504040204" pitchFamily="34" charset="0"/>
              </a:rPr>
              <a:t>Financiamiento</a:t>
            </a:r>
          </a:p>
          <a:p>
            <a:pPr marL="171450" indent="-171450">
              <a:lnSpc>
                <a:spcPct val="90000"/>
              </a:lnSpc>
              <a:buFont typeface="Arial" panose="020B0604020202020204" pitchFamily="34" charset="0"/>
              <a:buChar char="•"/>
            </a:pPr>
            <a:r>
              <a:rPr lang="es-ES_tradnl" altLang="en-US" b="0" noProof="0" dirty="0" smtClean="0">
                <a:solidFill>
                  <a:srgbClr val="151515"/>
                </a:solidFill>
                <a:latin typeface="Verdana" panose="020B0604030504040204" pitchFamily="34" charset="0"/>
                <a:ea typeface="Verdana" panose="020B0604030504040204" pitchFamily="34" charset="0"/>
                <a:cs typeface="Verdana" panose="020B0604030504040204" pitchFamily="34" charset="0"/>
              </a:rPr>
              <a:t>Directriz gubernamental</a:t>
            </a:r>
          </a:p>
          <a:p>
            <a:pPr>
              <a:lnSpc>
                <a:spcPct val="90000"/>
              </a:lnSpc>
            </a:pPr>
            <a:endParaRPr lang="es-ES_tradnl" altLang="en-US" b="0" baseline="0" noProof="0" dirty="0" smtClean="0">
              <a:solidFill>
                <a:srgbClr val="151515"/>
              </a:solidFill>
              <a:latin typeface="Verdana" panose="020B0604030504040204" pitchFamily="34" charset="0"/>
              <a:ea typeface="Verdana" panose="020B0604030504040204" pitchFamily="34" charset="0"/>
              <a:cs typeface="Verdana" panose="020B0604030504040204" pitchFamily="34" charset="0"/>
            </a:endParaRPr>
          </a:p>
          <a:p>
            <a:pPr>
              <a:lnSpc>
                <a:spcPct val="90000"/>
              </a:lnSpc>
            </a:pPr>
            <a:r>
              <a:rPr lang="es-ES_tradnl" altLang="en-US" b="0" baseline="0" noProof="0" dirty="0" smtClean="0">
                <a:solidFill>
                  <a:srgbClr val="151515"/>
                </a:solidFill>
                <a:latin typeface="Verdana" panose="020B0604030504040204" pitchFamily="34" charset="0"/>
                <a:ea typeface="Verdana" panose="020B0604030504040204" pitchFamily="34" charset="0"/>
                <a:cs typeface="Verdana" panose="020B0604030504040204" pitchFamily="34" charset="0"/>
              </a:rPr>
              <a:t>Necesitamos recordar que una política </a:t>
            </a:r>
            <a:r>
              <a:rPr lang="es-ES_tradnl" altLang="en-US" baseline="0" noProof="0" dirty="0" smtClean="0">
                <a:solidFill>
                  <a:srgbClr val="151515"/>
                </a:solidFill>
                <a:latin typeface="Verdana" panose="020B0604030504040204" pitchFamily="34" charset="0"/>
                <a:ea typeface="Verdana" panose="020B0604030504040204" pitchFamily="34" charset="0"/>
                <a:cs typeface="Verdana" panose="020B0604030504040204" pitchFamily="34" charset="0"/>
              </a:rPr>
              <a:t>puede también ser para una organización o ente privado. Por ejemplo, las políticas para un hospital o instalación de salud específica que orientan sobre su administración; o las prioridades estratégicas para una fundación privada que informa sobre las actividades para las cuales ofrecen financiamiento. </a:t>
            </a:r>
            <a:endParaRPr lang="es-ES_tradnl" altLang="en-US" noProof="0" dirty="0" smtClean="0">
              <a:latin typeface="Verdana" panose="020B0604030504040204" pitchFamily="34" charset="0"/>
              <a:ea typeface="Verdana" panose="020B0604030504040204" pitchFamily="34" charset="0"/>
              <a:cs typeface="Verdana" panose="020B0604030504040204" pitchFamily="34" charset="0"/>
            </a:endParaRPr>
          </a:p>
          <a:p>
            <a:pPr>
              <a:spcBef>
                <a:spcPct val="0"/>
              </a:spcBef>
            </a:pPr>
            <a:endParaRPr lang="es-ES_tradnl" altLang="en-US" noProof="0" dirty="0">
              <a:latin typeface="Arial" panose="020B0604020202020204" pitchFamily="34" charset="0"/>
              <a:ea typeface="ＭＳ Ｐゴシック" panose="020B0600070205080204" pitchFamily="34" charset="-128"/>
            </a:endParaRPr>
          </a:p>
        </p:txBody>
      </p:sp>
      <p:sp>
        <p:nvSpPr>
          <p:cNvPr id="14340" name="Slide Number Placeholder 3"/>
          <p:cNvSpPr txBox="1">
            <a:spLocks noGrp="1"/>
          </p:cNvSpPr>
          <p:nvPr/>
        </p:nvSpPr>
        <p:spPr bwMode="auto">
          <a:xfrm>
            <a:off x="3898102" y="8829967"/>
            <a:ext cx="2982119"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46" tIns="46223" rIns="92446" bIns="46223"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BB32C1FA-AD2B-4653-A05E-8BD60145B436}" type="slidenum">
              <a:rPr lang="en-US" altLang="en-US" sz="1200">
                <a:latin typeface="Calibri" panose="020F0502020204030204" pitchFamily="34" charset="0"/>
              </a:rPr>
              <a:pPr algn="r" eaLnBrk="1" hangingPunct="1"/>
              <a:t>5</a:t>
            </a:fld>
            <a:endParaRPr lang="en-US" altLang="en-US" sz="1200" dirty="0">
              <a:latin typeface="Calibri" panose="020F0502020204030204" pitchFamily="34" charset="0"/>
            </a:endParaRPr>
          </a:p>
        </p:txBody>
      </p:sp>
    </p:spTree>
    <p:extLst>
      <p:ext uri="{BB962C8B-B14F-4D97-AF65-F5344CB8AC3E}">
        <p14:creationId xmlns:p14="http://schemas.microsoft.com/office/powerpoint/2010/main" val="2362214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b="0" noProof="0" dirty="0" smtClean="0">
                <a:latin typeface="Arial" panose="020B0604020202020204" pitchFamily="34" charset="0"/>
                <a:ea typeface="ＭＳ Ｐゴシック" panose="020B0600070205080204" pitchFamily="34" charset="-128"/>
              </a:rPr>
              <a:t>Preguntar</a:t>
            </a:r>
            <a:r>
              <a:rPr lang="es-ES" altLang="en-US" b="0" baseline="0" noProof="0" dirty="0" smtClean="0">
                <a:latin typeface="Arial" panose="020B0604020202020204" pitchFamily="34" charset="0"/>
                <a:ea typeface="ＭＳ Ｐゴシック" panose="020B0600070205080204" pitchFamily="34" charset="-128"/>
              </a:rPr>
              <a:t> al grupo: "¿Por qué crear políticas?"</a:t>
            </a:r>
          </a:p>
          <a:p>
            <a:r>
              <a:rPr lang="es-ES" altLang="en-US" b="0" baseline="0" noProof="0" dirty="0" smtClean="0">
                <a:latin typeface="Arial" panose="020B0604020202020204" pitchFamily="34" charset="0"/>
                <a:ea typeface="ＭＳ Ｐゴシック" panose="020B0600070205080204" pitchFamily="34" charset="-128"/>
              </a:rPr>
              <a:t>Generar respuestas</a:t>
            </a:r>
          </a:p>
          <a:p>
            <a:endParaRPr lang="es-ES" altLang="en-US" b="1" baseline="0" noProof="0" dirty="0" smtClean="0">
              <a:latin typeface="Arial" panose="020B0604020202020204" pitchFamily="34" charset="0"/>
              <a:ea typeface="ＭＳ Ｐゴシック" panose="020B0600070205080204" pitchFamily="34" charset="-128"/>
            </a:endParaRPr>
          </a:p>
          <a:p>
            <a:r>
              <a:rPr lang="es-ES" altLang="en-US" noProof="0" dirty="0" smtClean="0">
                <a:latin typeface="Arial" panose="020B0604020202020204" pitchFamily="34" charset="0"/>
                <a:ea typeface="ＭＳ Ｐゴシック" panose="020B0600070205080204" pitchFamily="34" charset="-128"/>
              </a:rPr>
              <a:t>[HACER CLIC]</a:t>
            </a:r>
            <a:endParaRPr lang="es-ES" altLang="en-US" noProof="0" dirty="0">
              <a:latin typeface="Arial" panose="020B0604020202020204" pitchFamily="34" charset="0"/>
              <a:ea typeface="ＭＳ Ｐゴシック" panose="020B0600070205080204" pitchFamily="34" charset="-128"/>
            </a:endParaRPr>
          </a:p>
        </p:txBody>
      </p:sp>
      <p:sp>
        <p:nvSpPr>
          <p:cNvPr id="18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51122" indent="-288893">
              <a:defRPr sz="2400">
                <a:solidFill>
                  <a:schemeClr val="tx1"/>
                </a:solidFill>
                <a:latin typeface="Arial" panose="020B0604020202020204" pitchFamily="34" charset="0"/>
                <a:ea typeface="ＭＳ Ｐゴシック" panose="020B0600070205080204" pitchFamily="34" charset="-128"/>
              </a:defRPr>
            </a:lvl2pPr>
            <a:lvl3pPr marL="1155573" indent="-231115">
              <a:defRPr sz="2400">
                <a:solidFill>
                  <a:schemeClr val="tx1"/>
                </a:solidFill>
                <a:latin typeface="Arial" panose="020B0604020202020204" pitchFamily="34" charset="0"/>
                <a:ea typeface="ＭＳ Ｐゴシック" panose="020B0600070205080204" pitchFamily="34" charset="-128"/>
              </a:defRPr>
            </a:lvl3pPr>
            <a:lvl4pPr marL="1617802" indent="-231115">
              <a:defRPr sz="2400">
                <a:solidFill>
                  <a:schemeClr val="tx1"/>
                </a:solidFill>
                <a:latin typeface="Arial" panose="020B0604020202020204" pitchFamily="34" charset="0"/>
                <a:ea typeface="ＭＳ Ｐゴシック" panose="020B0600070205080204" pitchFamily="34" charset="-128"/>
              </a:defRPr>
            </a:lvl4pPr>
            <a:lvl5pPr marL="2080031" indent="-231115">
              <a:defRPr sz="2400">
                <a:solidFill>
                  <a:schemeClr val="tx1"/>
                </a:solidFill>
                <a:latin typeface="Arial" panose="020B0604020202020204" pitchFamily="34" charset="0"/>
                <a:ea typeface="ＭＳ Ｐゴシック" panose="020B0600070205080204" pitchFamily="34" charset="-128"/>
              </a:defRPr>
            </a:lvl5pPr>
            <a:lvl6pPr marL="2542261"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3004490"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66719"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928948"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7161C46-F290-45E9-B3CB-C5FE86BBC05C}" type="slidenum">
              <a:rPr lang="en-US" altLang="en-US" sz="1200"/>
              <a:pPr/>
              <a:t>6</a:t>
            </a:fld>
            <a:endParaRPr lang="en-US" altLang="en-US" sz="1200" dirty="0"/>
          </a:p>
        </p:txBody>
      </p:sp>
    </p:spTree>
    <p:extLst>
      <p:ext uri="{BB962C8B-B14F-4D97-AF65-F5344CB8AC3E}">
        <p14:creationId xmlns:p14="http://schemas.microsoft.com/office/powerpoint/2010/main" val="775778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xfrm>
            <a:off x="688182" y="4415790"/>
            <a:ext cx="5505450"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s-NI" altLang="en-US" b="0" noProof="0" smtClean="0">
                <a:latin typeface="Arial" panose="020B0604020202020204" pitchFamily="34" charset="0"/>
                <a:ea typeface="ＭＳ Ｐゴシック" panose="020B0600070205080204" pitchFamily="34" charset="-128"/>
              </a:rPr>
              <a:t>Preguntar al grupo si han oído hablar de políticas operacionales.</a:t>
            </a:r>
          </a:p>
          <a:p>
            <a:pPr>
              <a:spcBef>
                <a:spcPct val="0"/>
              </a:spcBef>
            </a:pPr>
            <a:r>
              <a:rPr lang="es-NI" altLang="en-US" b="0" noProof="0" smtClean="0">
                <a:latin typeface="Arial" panose="020B0604020202020204" pitchFamily="34" charset="0"/>
                <a:ea typeface="ＭＳ Ｐゴシック" panose="020B0600070205080204" pitchFamily="34" charset="-128"/>
              </a:rPr>
              <a:t>Preguntar si alguien puede dar un ejemplo.  Generar respuestas</a:t>
            </a:r>
            <a:r>
              <a:rPr lang="es-NI" altLang="en-US" b="0" baseline="0" noProof="0" smtClean="0">
                <a:latin typeface="Arial" panose="020B0604020202020204" pitchFamily="34" charset="0"/>
                <a:ea typeface="ＭＳ Ｐゴシック" panose="020B0600070205080204" pitchFamily="34" charset="-128"/>
              </a:rPr>
              <a:t> </a:t>
            </a:r>
          </a:p>
          <a:p>
            <a:pPr>
              <a:spcBef>
                <a:spcPct val="0"/>
              </a:spcBef>
            </a:pPr>
            <a:endParaRPr lang="es-NI" altLang="en-US" b="0" baseline="0" noProof="0" smtClean="0">
              <a:latin typeface="Arial" panose="020B0604020202020204" pitchFamily="34" charset="0"/>
              <a:ea typeface="ＭＳ Ｐゴシック" panose="020B0600070205080204" pitchFamily="34" charset="-128"/>
            </a:endParaRPr>
          </a:p>
          <a:p>
            <a:pPr>
              <a:spcBef>
                <a:spcPct val="0"/>
              </a:spcBef>
            </a:pPr>
            <a:r>
              <a:rPr lang="es-NI" altLang="en-US" noProof="0" smtClean="0">
                <a:latin typeface="Arial" panose="020B0604020202020204" pitchFamily="34" charset="0"/>
                <a:ea typeface="ＭＳ Ｐゴシック" panose="020B0600070205080204" pitchFamily="34" charset="-128"/>
              </a:rPr>
              <a:t>Las políticas operacionales son los instrumentos y prácticas por medio de las cuales las organizaciones implementan políticas más amplias.</a:t>
            </a:r>
          </a:p>
          <a:p>
            <a:pPr>
              <a:spcBef>
                <a:spcPct val="0"/>
              </a:spcBef>
            </a:pPr>
            <a:r>
              <a:rPr lang="es-NI" altLang="en-US" noProof="0" smtClean="0">
                <a:latin typeface="Arial" panose="020B0604020202020204" pitchFamily="34" charset="0"/>
                <a:ea typeface="ＭＳ Ｐゴシック" panose="020B0600070205080204" pitchFamily="34" charset="-128"/>
              </a:rPr>
              <a:t>Si bien las políticas nacionales brindan el liderazgo y la orientación necesarios, las políticas operacionales son los medios para la implementación de tales políticas. De manera que una política de amplia cobertura puede llegar a afectar muchas otras políticas en niveles diferentes. Las políticas operacionales pueden estar más directamente relacionadas o afectadas por la investigación que ustedes realizan. </a:t>
            </a:r>
          </a:p>
          <a:p>
            <a:pPr>
              <a:spcBef>
                <a:spcPct val="0"/>
              </a:spcBef>
            </a:pPr>
            <a:endParaRPr lang="es-NI" altLang="en-US" noProof="0" smtClean="0">
              <a:latin typeface="Arial" panose="020B0604020202020204" pitchFamily="34" charset="0"/>
              <a:ea typeface="ＭＳ Ｐゴシック" panose="020B0600070205080204" pitchFamily="34" charset="-128"/>
            </a:endParaRPr>
          </a:p>
          <a:p>
            <a:pPr>
              <a:spcBef>
                <a:spcPct val="0"/>
              </a:spcBef>
            </a:pPr>
            <a:r>
              <a:rPr lang="es-NI" altLang="en-US" noProof="0" smtClean="0">
                <a:latin typeface="Arial" panose="020B0604020202020204" pitchFamily="34" charset="0"/>
                <a:ea typeface="ＭＳ Ｐゴシック" panose="020B0600070205080204" pitchFamily="34" charset="-128"/>
              </a:rPr>
              <a:t>[HACER CLIC] Además, una política puede afectar a muchos sectores. Las políticas sobre educación, género/mujer, microfinanzas, herencias, medio ambiente pueden tener todas implicaciones para la salud. Y a la inversa, muchas políticas de salud tienen también implicaciones en otros sectores. Por ejemplo, las políticas sobre</a:t>
            </a:r>
            <a:r>
              <a:rPr lang="es-NI" altLang="en-US" baseline="0" noProof="0" smtClean="0">
                <a:latin typeface="Arial" panose="020B0604020202020204" pitchFamily="34" charset="0"/>
                <a:ea typeface="ＭＳ Ｐゴシック" panose="020B0600070205080204" pitchFamily="34" charset="-128"/>
              </a:rPr>
              <a:t> el acceso de los jóvenes a los anticonceptivos pueden tener implicaciones para las escuelas o para los estatutos tradicionales. </a:t>
            </a:r>
            <a:r>
              <a:rPr lang="es-NI" altLang="en-US" noProof="0" smtClean="0">
                <a:latin typeface="Arial" panose="020B0604020202020204" pitchFamily="34" charset="0"/>
                <a:ea typeface="ＭＳ Ｐゴシック" panose="020B0600070205080204" pitchFamily="34" charset="-128"/>
              </a:rPr>
              <a:t>La investigación es fundamental para garantizar que una determinada política no tenga efectos imprevistos en otros sectores. La salud pública</a:t>
            </a:r>
            <a:r>
              <a:rPr lang="es-NI" altLang="en-US" baseline="0" noProof="0" smtClean="0">
                <a:latin typeface="Arial" panose="020B0604020202020204" pitchFamily="34" charset="0"/>
                <a:ea typeface="ＭＳ Ｐゴシック" panose="020B0600070205080204" pitchFamily="34" charset="-128"/>
              </a:rPr>
              <a:t>, por su naturaleza es inter-disciplinaria; las decisiones tomadas dentro de estas áreas a menudo tienen impactos sobre el ámbito de otros sectores</a:t>
            </a:r>
            <a:endParaRPr lang="es-NI" altLang="en-US" noProof="0">
              <a:latin typeface="Arial" panose="020B0604020202020204" pitchFamily="34" charset="0"/>
              <a:ea typeface="ＭＳ Ｐゴシック" panose="020B0600070205080204" pitchFamily="34" charset="-128"/>
            </a:endParaRPr>
          </a:p>
        </p:txBody>
      </p:sp>
      <p:sp>
        <p:nvSpPr>
          <p:cNvPr id="22532" name="Slide Number Placeholder 3"/>
          <p:cNvSpPr txBox="1">
            <a:spLocks noGrp="1"/>
          </p:cNvSpPr>
          <p:nvPr/>
        </p:nvSpPr>
        <p:spPr bwMode="auto">
          <a:xfrm>
            <a:off x="3898102" y="8829967"/>
            <a:ext cx="2982119"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46" tIns="46223" rIns="92446" bIns="46223"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31769B91-2D1E-400F-B979-DDCC6AC95864}" type="slidenum">
              <a:rPr lang="en-US" altLang="en-US" sz="1200">
                <a:latin typeface="Calibri" panose="020F0502020204030204" pitchFamily="34" charset="0"/>
              </a:rPr>
              <a:pPr algn="r" eaLnBrk="1" hangingPunct="1"/>
              <a:t>7</a:t>
            </a:fld>
            <a:endParaRPr lang="en-US" altLang="en-US" sz="1200" dirty="0">
              <a:latin typeface="Calibri" panose="020F0502020204030204" pitchFamily="34" charset="0"/>
            </a:endParaRPr>
          </a:p>
        </p:txBody>
      </p:sp>
    </p:spTree>
    <p:extLst>
      <p:ext uri="{BB962C8B-B14F-4D97-AF65-F5344CB8AC3E}">
        <p14:creationId xmlns:p14="http://schemas.microsoft.com/office/powerpoint/2010/main" val="13973608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xfrm>
            <a:off x="688182" y="4415790"/>
            <a:ext cx="5505450"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s-ES" altLang="en-US" noProof="0" dirty="0" smtClean="0">
                <a:latin typeface="Arial" panose="020B0604020202020204" pitchFamily="34" charset="0"/>
                <a:ea typeface="ＭＳ Ｐゴシック" panose="020B0600070205080204" pitchFamily="34" charset="-128"/>
              </a:rPr>
              <a:t>Al pensar en las políticas operacionales y los diferentes formatos como se presentan las políticas,</a:t>
            </a:r>
            <a:r>
              <a:rPr lang="es-ES" altLang="en-US" baseline="0" noProof="0" dirty="0" smtClean="0">
                <a:latin typeface="Arial" panose="020B0604020202020204" pitchFamily="34" charset="0"/>
                <a:ea typeface="ＭＳ Ｐゴシック" panose="020B0600070205080204" pitchFamily="34" charset="-128"/>
              </a:rPr>
              <a:t> puede ser útil pensar en consonancia con tales categorías. Las políticas o</a:t>
            </a:r>
            <a:r>
              <a:rPr lang="es-ES" altLang="en-US" noProof="0" dirty="0" smtClean="0">
                <a:latin typeface="Arial" panose="020B0604020202020204" pitchFamily="34" charset="0"/>
                <a:ea typeface="ＭＳ Ｐゴシック" panose="020B0600070205080204" pitchFamily="34" charset="-128"/>
              </a:rPr>
              <a:t>peracionales pueden consistir en los mecanismos políticos, gerenciales, financieros y administrativos dispuestos para alcanzar metas explícitas. </a:t>
            </a:r>
          </a:p>
          <a:p>
            <a:pPr>
              <a:spcBef>
                <a:spcPct val="0"/>
              </a:spcBef>
            </a:pPr>
            <a:endParaRPr lang="es-ES" altLang="en-US" noProof="0" dirty="0" smtClean="0">
              <a:latin typeface="Arial" panose="020B0604020202020204" pitchFamily="34" charset="0"/>
              <a:ea typeface="ＭＳ Ｐゴシック" panose="020B0600070205080204" pitchFamily="34" charset="-128"/>
            </a:endParaRPr>
          </a:p>
          <a:p>
            <a:pPr>
              <a:spcBef>
                <a:spcPct val="0"/>
              </a:spcBef>
            </a:pPr>
            <a:r>
              <a:rPr lang="es-ES" altLang="en-US" noProof="0" dirty="0" smtClean="0">
                <a:latin typeface="Arial" panose="020B0604020202020204" pitchFamily="34" charset="0"/>
                <a:ea typeface="ＭＳ Ｐゴシック" panose="020B0600070205080204" pitchFamily="34" charset="-128"/>
              </a:rPr>
              <a:t>Mecanismos políticos:</a:t>
            </a:r>
            <a:r>
              <a:rPr lang="es-ES" altLang="en-US" baseline="0" noProof="0" dirty="0" smtClean="0">
                <a:latin typeface="Arial" panose="020B0604020202020204" pitchFamily="34" charset="0"/>
                <a:ea typeface="ＭＳ Ｐゴシック" panose="020B0600070205080204" pitchFamily="34" charset="-128"/>
              </a:rPr>
              <a:t> Son las metas o resultados que la política o directriz pretende lograr. </a:t>
            </a:r>
          </a:p>
          <a:p>
            <a:pPr>
              <a:spcBef>
                <a:spcPct val="0"/>
              </a:spcBef>
            </a:pPr>
            <a:r>
              <a:rPr lang="es-ES" altLang="en-US" baseline="0" noProof="0" dirty="0" smtClean="0">
                <a:latin typeface="Arial" panose="020B0604020202020204" pitchFamily="34" charset="0"/>
                <a:ea typeface="ＭＳ Ｐゴシック" panose="020B0600070205080204" pitchFamily="34" charset="-128"/>
              </a:rPr>
              <a:t>Mecanismos gerenciales: Orientan sobre la forma como las actividades o programas serán gestionados. ¿Quién responde o es responsable por las actividades ordenadas por una política?</a:t>
            </a:r>
          </a:p>
          <a:p>
            <a:pPr>
              <a:spcBef>
                <a:spcPct val="0"/>
              </a:spcBef>
            </a:pPr>
            <a:r>
              <a:rPr lang="es-ES" altLang="en-US" baseline="0" noProof="0" dirty="0" smtClean="0">
                <a:latin typeface="Arial" panose="020B0604020202020204" pitchFamily="34" charset="0"/>
                <a:ea typeface="ＭＳ Ｐゴシック" panose="020B0600070205080204" pitchFamily="34" charset="-128"/>
              </a:rPr>
              <a:t>Mecanismos financieros: ¿Como se financiará las directrices de la política?</a:t>
            </a:r>
          </a:p>
          <a:p>
            <a:pPr>
              <a:spcBef>
                <a:spcPct val="0"/>
              </a:spcBef>
            </a:pPr>
            <a:r>
              <a:rPr lang="es-ES" altLang="en-US" baseline="0" noProof="0" dirty="0" smtClean="0">
                <a:latin typeface="Arial" panose="020B0604020202020204" pitchFamily="34" charset="0"/>
                <a:ea typeface="ＭＳ Ｐゴシック" panose="020B0600070205080204" pitchFamily="34" charset="-128"/>
              </a:rPr>
              <a:t>Mecanismos administrativos: ¿Con qué procedimientos se implementará la política o programa?</a:t>
            </a:r>
            <a:endParaRPr lang="es-ES" altLang="en-US" noProof="0" dirty="0" smtClean="0">
              <a:latin typeface="Arial" panose="020B0604020202020204" pitchFamily="34" charset="0"/>
              <a:ea typeface="ＭＳ Ｐゴシック" panose="020B0600070205080204" pitchFamily="34" charset="-128"/>
            </a:endParaRPr>
          </a:p>
          <a:p>
            <a:pPr>
              <a:spcBef>
                <a:spcPct val="0"/>
              </a:spcBef>
            </a:pPr>
            <a:endParaRPr lang="es-ES" altLang="en-US" b="1" i="0" noProof="0" dirty="0" smtClean="0">
              <a:latin typeface="Arial" panose="020B0604020202020204" pitchFamily="34" charset="0"/>
              <a:ea typeface="ＭＳ Ｐゴシック" panose="020B0600070205080204" pitchFamily="34" charset="-128"/>
            </a:endParaRPr>
          </a:p>
          <a:p>
            <a:pPr>
              <a:spcBef>
                <a:spcPct val="0"/>
              </a:spcBef>
            </a:pPr>
            <a:r>
              <a:rPr lang="es-ES" altLang="en-US" b="0" i="0" noProof="0" dirty="0" smtClean="0">
                <a:latin typeface="Arial" panose="020B0604020202020204" pitchFamily="34" charset="0"/>
                <a:ea typeface="ＭＳ Ｐゴシック" panose="020B0600070205080204" pitchFamily="34" charset="-128"/>
              </a:rPr>
              <a:t>Pensar en un programa de planificación familiar de un país -¿Cuenta </a:t>
            </a:r>
            <a:r>
              <a:rPr lang="es-ES" altLang="en-US" b="0" i="0" baseline="0" noProof="0" dirty="0" smtClean="0">
                <a:latin typeface="Arial" panose="020B0604020202020204" pitchFamily="34" charset="0"/>
                <a:ea typeface="ＭＳ Ｐゴシック" panose="020B0600070205080204" pitchFamily="34" charset="-128"/>
              </a:rPr>
              <a:t>su país con un programa nacional de planificación familiar? ¿Pueden pensar en ejemplos de cada tipo de mecanismo para la implementación de tal política?</a:t>
            </a:r>
          </a:p>
          <a:p>
            <a:pPr>
              <a:spcBef>
                <a:spcPct val="0"/>
              </a:spcBef>
            </a:pPr>
            <a:r>
              <a:rPr lang="es-ES" altLang="en-US" i="0" noProof="0" dirty="0" smtClean="0">
                <a:latin typeface="Arial" panose="020B0604020202020204" pitchFamily="34" charset="0"/>
                <a:ea typeface="ＭＳ Ｐゴシック" panose="020B0600070205080204" pitchFamily="34" charset="-128"/>
              </a:rPr>
              <a:t>Mecanismos políticos: ¿Cuáles son las metas de la política?</a:t>
            </a:r>
            <a:r>
              <a:rPr lang="es-ES" altLang="en-US" i="0" baseline="0" noProof="0" dirty="0" smtClean="0">
                <a:latin typeface="Arial" panose="020B0604020202020204" pitchFamily="34" charset="0"/>
                <a:ea typeface="ＭＳ Ｐゴシック" panose="020B0600070205080204" pitchFamily="34" charset="-128"/>
              </a:rPr>
              <a:t> ¿Por qué existe tal política? Posible respuesta:</a:t>
            </a:r>
            <a:r>
              <a:rPr lang="es-ES" altLang="en-US" i="0" noProof="0" dirty="0" smtClean="0">
                <a:latin typeface="Arial" panose="020B0604020202020204" pitchFamily="34" charset="0"/>
                <a:ea typeface="ＭＳ Ｐゴシック" panose="020B0600070205080204" pitchFamily="34" charset="-128"/>
              </a:rPr>
              <a:t> Una política nacional de planificación familiar que establece</a:t>
            </a:r>
            <a:r>
              <a:rPr lang="es-ES" altLang="en-US" i="0" baseline="0" noProof="0" dirty="0" smtClean="0">
                <a:latin typeface="Arial" panose="020B0604020202020204" pitchFamily="34" charset="0"/>
                <a:ea typeface="ＭＳ Ｐゴシック" panose="020B0600070205080204" pitchFamily="34" charset="-128"/>
              </a:rPr>
              <a:t> que todas las mujeres y parejas tengan acceso a métodos anticonceptivos por medio de los trabajadores de salud en la comunidad (TSC).  </a:t>
            </a:r>
          </a:p>
          <a:p>
            <a:pPr>
              <a:spcBef>
                <a:spcPct val="0"/>
              </a:spcBef>
            </a:pPr>
            <a:r>
              <a:rPr lang="es-ES" altLang="en-US" i="0" baseline="0" noProof="0" dirty="0" smtClean="0">
                <a:latin typeface="Arial" panose="020B0604020202020204" pitchFamily="34" charset="0"/>
                <a:ea typeface="ＭＳ Ｐゴシック" panose="020B0600070205080204" pitchFamily="34" charset="-128"/>
              </a:rPr>
              <a:t>Mecanismos gerenciales: ¿Quién es el responsable de la política? Posible respuesta: el Ministerio de Salud supervisa la implementación de los programas y asegura la capacitación de los TSC.</a:t>
            </a:r>
          </a:p>
          <a:p>
            <a:pPr>
              <a:spcBef>
                <a:spcPct val="0"/>
              </a:spcBef>
            </a:pPr>
            <a:r>
              <a:rPr lang="es-ES" altLang="en-US" i="0" baseline="0" noProof="0" dirty="0" smtClean="0">
                <a:latin typeface="Arial" panose="020B0604020202020204" pitchFamily="34" charset="0"/>
                <a:ea typeface="ＭＳ Ｐゴシック" panose="020B0600070205080204" pitchFamily="34" charset="-128"/>
              </a:rPr>
              <a:t>Mecanismos financieros: ¿Cómo se financian las actividades de planificación familiar o con la población que la política ordena realizar? ¿Cómo se determina los presupuestos? Posible respuesta: los distritos programan sus propios fondos relacionados con los servicios de salud: la línea presupuestaria del distrito para Trabajadores Comunitarios de Salud y suministro de anticonceptivos</a:t>
            </a:r>
          </a:p>
          <a:p>
            <a:pPr>
              <a:spcBef>
                <a:spcPct val="0"/>
              </a:spcBef>
            </a:pPr>
            <a:r>
              <a:rPr lang="es-ES" altLang="en-US" i="0" baseline="0" noProof="0" dirty="0" smtClean="0">
                <a:latin typeface="Arial" panose="020B0604020202020204" pitchFamily="34" charset="0"/>
                <a:ea typeface="ＭＳ Ｐゴシック" panose="020B0600070205080204" pitchFamily="34" charset="-128"/>
              </a:rPr>
              <a:t>Mecanismos administrativos: ¿Cómo se implementan las actividades de planificación familiar? Posible respuesta: Los TCS reciben regularmente suministros de anticonceptivos basados ​​en sus registros de servicio sobre la cantidad de suministros entregados. </a:t>
            </a:r>
            <a:endParaRPr lang="es-ES" altLang="en-US" i="0" baseline="0" noProof="0" dirty="0">
              <a:latin typeface="Arial" panose="020B0604020202020204" pitchFamily="34" charset="0"/>
              <a:ea typeface="ＭＳ Ｐゴシック" panose="020B0600070205080204" pitchFamily="34" charset="-128"/>
            </a:endParaRPr>
          </a:p>
        </p:txBody>
      </p:sp>
      <p:sp>
        <p:nvSpPr>
          <p:cNvPr id="12292" name="Slide Number Placeholder 3"/>
          <p:cNvSpPr txBox="1">
            <a:spLocks noGrp="1"/>
          </p:cNvSpPr>
          <p:nvPr/>
        </p:nvSpPr>
        <p:spPr bwMode="auto">
          <a:xfrm>
            <a:off x="3898102" y="8829967"/>
            <a:ext cx="2982119"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46" tIns="46223" rIns="92446" bIns="46223"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7CD8E084-9CC2-4D96-BFBC-DACDB052535C}" type="slidenum">
              <a:rPr lang="en-US" altLang="en-US" sz="1200">
                <a:latin typeface="Calibri" panose="020F0502020204030204" pitchFamily="34" charset="0"/>
              </a:rPr>
              <a:pPr algn="r" eaLnBrk="1" hangingPunct="1"/>
              <a:t>8</a:t>
            </a:fld>
            <a:endParaRPr lang="en-US" altLang="en-US" sz="1200" dirty="0">
              <a:latin typeface="Calibri" panose="020F0502020204030204" pitchFamily="34" charset="0"/>
            </a:endParaRPr>
          </a:p>
        </p:txBody>
      </p:sp>
    </p:spTree>
    <p:extLst>
      <p:ext uri="{BB962C8B-B14F-4D97-AF65-F5344CB8AC3E}">
        <p14:creationId xmlns:p14="http://schemas.microsoft.com/office/powerpoint/2010/main" val="25142659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noProof="0" dirty="0" smtClean="0"/>
              <a:t>¿Qué acerca de la ausencia de decisiones alrededor de algunos temas? Algunas veces, los gobiernos u organizaciones eligen no tomar ninguna medida o decisión sobre un tema de importancia política. ¿Consideran que esto sea una política? Generar respuestas </a:t>
            </a:r>
          </a:p>
          <a:p>
            <a:endParaRPr lang="es-ES" noProof="0" dirty="0" smtClean="0"/>
          </a:p>
          <a:p>
            <a:r>
              <a:rPr lang="es-ES" noProof="0" dirty="0" smtClean="0"/>
              <a:t>De alguna manera esto es una cuestión de opinión. En realidad "la ausencia de decisiones" contribuye al contexto y el panorama de las políticas en torno a un tema determinado, sobre lo cual hablaremos más en las próximas diapositivas, pero que generalmente se enfocan hacia políticas formuladas de cierta manera -ya sea como política formal, una estrategia o una directriz, una decisión oficial de financiamiento o un compromiso públicamente documentado. </a:t>
            </a:r>
            <a:endParaRPr lang="es-ES" noProof="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9</a:t>
            </a:fld>
            <a:endParaRPr lang="en-US" altLang="en-US" dirty="0"/>
          </a:p>
        </p:txBody>
      </p:sp>
    </p:spTree>
    <p:extLst>
      <p:ext uri="{BB962C8B-B14F-4D97-AF65-F5344CB8AC3E}">
        <p14:creationId xmlns:p14="http://schemas.microsoft.com/office/powerpoint/2010/main" val="925546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 Id="rId3"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wmf"/></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jpg"/><Relationship Id="rId3"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jpg"/><Relationship Id="rId3"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6.png"/><Relationship Id="rId1" Type="http://schemas.openxmlformats.org/officeDocument/2006/relationships/slideMaster" Target="../slideMasters/slideMaster2.xml"/><Relationship Id="rId2" Type="http://schemas.openxmlformats.org/officeDocument/2006/relationships/image" Target="../media/image8.jpeg"/></Relationships>
</file>

<file path=ppt/slideLayouts/_rels/slideLayout24.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6.png"/><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 Id="rId3"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6.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jpeg"/><Relationship Id="rId3"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jpeg"/><Relationship Id="rId3"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microsoft.com/office/2007/relationships/hdphoto" Target="../media/hdphoto3.wdp"/><Relationship Id="rId4" Type="http://schemas.openxmlformats.org/officeDocument/2006/relationships/image" Target="../media/image6.png"/><Relationship Id="rId1" Type="http://schemas.openxmlformats.org/officeDocument/2006/relationships/slideMaster" Target="../slideMasters/slideMaster2.xml"/><Relationship Id="rId2" Type="http://schemas.openxmlformats.org/officeDocument/2006/relationships/image" Target="../media/image1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jpeg"/><Relationship Id="rId3" Type="http://schemas.openxmlformats.org/officeDocument/2006/relationships/image" Target="../media/image16.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w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1"/>
        </a:solidFill>
        <a:effectLst/>
      </p:bgPr>
    </p:bg>
    <p:spTree>
      <p:nvGrpSpPr>
        <p:cNvPr id="1" name=""/>
        <p:cNvGrpSpPr/>
        <p:nvPr/>
      </p:nvGrpSpPr>
      <p:grpSpPr>
        <a:xfrm>
          <a:off x="0" y="0"/>
          <a:ext cx="0" cy="0"/>
          <a:chOff x="0" y="0"/>
          <a:chExt cx="0" cy="0"/>
        </a:xfrm>
      </p:grpSpPr>
      <p:sp>
        <p:nvSpPr>
          <p:cNvPr id="7" name="Rectangle 85"/>
          <p:cNvSpPr>
            <a:spLocks noGrp="1" noChangeArrowheads="1"/>
          </p:cNvSpPr>
          <p:nvPr>
            <p:ph type="ctrTitle" sz="quarter"/>
          </p:nvPr>
        </p:nvSpPr>
        <p:spPr>
          <a:xfrm>
            <a:off x="838200" y="685800"/>
            <a:ext cx="6248400" cy="1447800"/>
          </a:xfrm>
        </p:spPr>
        <p:txBody>
          <a:bodyPr anchor="b"/>
          <a:lstStyle>
            <a:lvl1pPr>
              <a:defRPr>
                <a:solidFill>
                  <a:schemeClr val="tx1"/>
                </a:solidFill>
              </a:defRPr>
            </a:lvl1pPr>
          </a:lstStyle>
          <a:p>
            <a:r>
              <a:rPr lang="en-US" dirty="0"/>
              <a:t>Click to edit Master title style</a:t>
            </a:r>
          </a:p>
        </p:txBody>
      </p:sp>
      <p:sp>
        <p:nvSpPr>
          <p:cNvPr id="8" name="Rectangle 86"/>
          <p:cNvSpPr>
            <a:spLocks noGrp="1" noChangeArrowheads="1"/>
          </p:cNvSpPr>
          <p:nvPr>
            <p:ph type="subTitle" sz="quarter" idx="1"/>
          </p:nvPr>
        </p:nvSpPr>
        <p:spPr>
          <a:xfrm>
            <a:off x="838200" y="2174875"/>
            <a:ext cx="6248400" cy="1101725"/>
          </a:xfrm>
        </p:spPr>
        <p:txBody>
          <a:bodyPr/>
          <a:lstStyle>
            <a:lvl1pPr marL="0" indent="0">
              <a:buFont typeface="Wingdings" charset="2"/>
              <a:buNone/>
              <a:defRPr>
                <a:solidFill>
                  <a:schemeClr val="tx2"/>
                </a:solidFill>
              </a:defRPr>
            </a:lvl1pPr>
          </a:lstStyle>
          <a:p>
            <a:r>
              <a:rPr lang="en-US" dirty="0"/>
              <a:t>Click to edit Master subtitle style</a:t>
            </a: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85872063"/>
      </p:ext>
    </p:extLst>
  </p:cSld>
  <p:clrMapOvr>
    <a:overrideClrMapping bg1="dk2" tx1="lt1" bg2="dk1"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9425" y="533400"/>
            <a:ext cx="1933575"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3938" y="533400"/>
            <a:ext cx="5653087"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0668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Chart Placeholder 2"/>
          <p:cNvSpPr>
            <a:spLocks noGrp="1"/>
          </p:cNvSpPr>
          <p:nvPr>
            <p:ph type="chart" idx="1"/>
          </p:nvPr>
        </p:nvSpPr>
        <p:spPr>
          <a:xfrm>
            <a:off x="1033463" y="1676400"/>
            <a:ext cx="7729537" cy="4648200"/>
          </a:xfrm>
        </p:spPr>
        <p:txBody>
          <a:bodyPr/>
          <a:lstStyle/>
          <a:p>
            <a:pPr lvl="0"/>
            <a:endParaRPr lang="en-US" noProof="0" dirty="0"/>
          </a:p>
        </p:txBody>
      </p:sp>
    </p:spTree>
    <p:extLst>
      <p:ext uri="{BB962C8B-B14F-4D97-AF65-F5344CB8AC3E}">
        <p14:creationId xmlns:p14="http://schemas.microsoft.com/office/powerpoint/2010/main" val="678564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915403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2"/>
          <a:srcRect/>
          <a:stretch>
            <a:fillRect/>
          </a:stretch>
        </p:blipFill>
        <p:spPr bwMode="auto">
          <a:xfrm>
            <a:off x="0" y="0"/>
            <a:ext cx="9148763" cy="6888163"/>
          </a:xfrm>
          <a:prstGeom prst="rect">
            <a:avLst/>
          </a:prstGeom>
          <a:noFill/>
          <a:ln w="9525">
            <a:noFill/>
            <a:miter lim="800000"/>
            <a:headEnd/>
            <a:tailEnd/>
          </a:ln>
        </p:spPr>
      </p:pic>
      <p:sp>
        <p:nvSpPr>
          <p:cNvPr id="77909" name="Rectangle 85"/>
          <p:cNvSpPr>
            <a:spLocks noGrp="1" noChangeArrowheads="1"/>
          </p:cNvSpPr>
          <p:nvPr>
            <p:ph type="ctrTitle" sz="quarter" hasCustomPrompt="1"/>
          </p:nvPr>
        </p:nvSpPr>
        <p:spPr>
          <a:xfrm>
            <a:off x="838200" y="3378422"/>
            <a:ext cx="6248400" cy="583978"/>
          </a:xfrm>
        </p:spPr>
        <p:txBody>
          <a:bodyPr anchor="b"/>
          <a:lstStyle>
            <a:lvl1pPr>
              <a:defRPr sz="4000" spc="300">
                <a:solidFill>
                  <a:schemeClr val="tx1"/>
                </a:solidFill>
              </a:defRPr>
            </a:lvl1pPr>
          </a:lstStyle>
          <a:p>
            <a:pPr lvl="0"/>
            <a:r>
              <a:rPr lang="en-US" noProof="0" dirty="0"/>
              <a:t>CLICK TO EDIT</a:t>
            </a:r>
          </a:p>
        </p:txBody>
      </p:sp>
      <p:sp>
        <p:nvSpPr>
          <p:cNvPr id="77910" name="Rectangle 86"/>
          <p:cNvSpPr>
            <a:spLocks noGrp="1" noChangeArrowheads="1"/>
          </p:cNvSpPr>
          <p:nvPr>
            <p:ph type="subTitle" sz="quarter" idx="1" hasCustomPrompt="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dirty="0"/>
              <a:t>CLICK TO EDIT</a:t>
            </a:r>
          </a:p>
        </p:txBody>
      </p:sp>
      <p:sp>
        <p:nvSpPr>
          <p:cNvPr id="10" name="Rectangle 9"/>
          <p:cNvSpPr/>
          <p:nvPr userDrawn="1"/>
        </p:nvSpPr>
        <p:spPr>
          <a:xfrm>
            <a:off x="3962400" y="5996408"/>
            <a:ext cx="4428648" cy="307777"/>
          </a:xfrm>
          <a:prstGeom prst="rect">
            <a:avLst/>
          </a:prstGeom>
        </p:spPr>
        <p:txBody>
          <a:bodyPr wrap="none">
            <a:spAutoFit/>
          </a:bodyPr>
          <a:lstStyle/>
          <a:p>
            <a:r>
              <a:rPr lang="en-US" sz="1400" dirty="0">
                <a:solidFill>
                  <a:schemeClr val="accent1"/>
                </a:solidFill>
              </a:rPr>
              <a:t>POPULATION REFERENCE BUREAU | www.prb.org</a:t>
            </a:r>
          </a:p>
        </p:txBody>
      </p:sp>
      <p:sp>
        <p:nvSpPr>
          <p:cNvPr id="8" name="Text Placeholder 7"/>
          <p:cNvSpPr>
            <a:spLocks noGrp="1"/>
          </p:cNvSpPr>
          <p:nvPr>
            <p:ph type="body" sz="quarter" idx="10" hasCustomPrompt="1"/>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en-US" dirty="0"/>
              <a:t>PRESENTERS: Your Name</a:t>
            </a:r>
          </a:p>
        </p:txBody>
      </p:sp>
      <p:sp>
        <p:nvSpPr>
          <p:cNvPr id="9" name="Text Placeholder 7"/>
          <p:cNvSpPr>
            <a:spLocks noGrp="1"/>
          </p:cNvSpPr>
          <p:nvPr>
            <p:ph type="body" sz="quarter" idx="11" hasCustomPrompt="1"/>
          </p:nvPr>
        </p:nvSpPr>
        <p:spPr>
          <a:xfrm>
            <a:off x="838200" y="5996408"/>
            <a:ext cx="3048000" cy="371515"/>
          </a:xfrm>
        </p:spPr>
        <p:txBody>
          <a:bodyPr/>
          <a:lstStyle>
            <a:lvl1pPr marL="0" indent="0" algn="l">
              <a:buNone/>
              <a:defRPr sz="1600" b="1">
                <a:solidFill>
                  <a:srgbClr val="FFFFFF"/>
                </a:solidFill>
                <a:latin typeface="Arial" panose="020B0604020202020204" pitchFamily="34" charset="0"/>
                <a:cs typeface="Arial" panose="020B0604020202020204" pitchFamily="34" charset="0"/>
              </a:defRPr>
            </a:lvl1pPr>
          </a:lstStyle>
          <a:p>
            <a:pPr lvl="0"/>
            <a:r>
              <a:rPr lang="en-US" dirty="0"/>
              <a:t>Date</a:t>
            </a:r>
          </a:p>
        </p:txBody>
      </p:sp>
    </p:spTree>
    <p:extLst>
      <p:ext uri="{BB962C8B-B14F-4D97-AF65-F5344CB8AC3E}">
        <p14:creationId xmlns:p14="http://schemas.microsoft.com/office/powerpoint/2010/main" val="2304302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sp>
        <p:nvSpPr>
          <p:cNvPr id="9" name="Rectangle 8"/>
          <p:cNvSpPr/>
          <p:nvPr userDrawn="1"/>
        </p:nvSpPr>
        <p:spPr bwMode="auto">
          <a:xfrm flipV="1">
            <a:off x="128016" y="5056632"/>
            <a:ext cx="8874839" cy="1682496"/>
          </a:xfrm>
          <a:prstGeom prst="rect">
            <a:avLst/>
          </a:prstGeom>
          <a:solidFill>
            <a:srgbClr val="717073">
              <a:alpha val="82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3620021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Layout-no photo">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4151218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1471" y="533400"/>
            <a:ext cx="4041530" cy="685800"/>
          </a:xfrm>
        </p:spPr>
        <p:txBody>
          <a:bodyPr/>
          <a:lstStyle/>
          <a:p>
            <a:r>
              <a:rPr lang="en-US" dirty="0"/>
              <a:t>TITLE STYLE</a:t>
            </a:r>
          </a:p>
        </p:txBody>
      </p:sp>
      <p:sp>
        <p:nvSpPr>
          <p:cNvPr id="5" name="Text Placeholder 4"/>
          <p:cNvSpPr>
            <a:spLocks noGrp="1"/>
          </p:cNvSpPr>
          <p:nvPr>
            <p:ph type="body" sz="quarter" idx="10"/>
          </p:nvPr>
        </p:nvSpPr>
        <p:spPr>
          <a:xfrm>
            <a:off x="911225" y="1600200"/>
            <a:ext cx="731837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819515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w Example Layout">
    <p:spTree>
      <p:nvGrpSpPr>
        <p:cNvPr id="1" name=""/>
        <p:cNvGrpSpPr/>
        <p:nvPr/>
      </p:nvGrpSpPr>
      <p:grpSpPr>
        <a:xfrm>
          <a:off x="0" y="0"/>
          <a:ext cx="0" cy="0"/>
          <a:chOff x="0" y="0"/>
          <a:chExt cx="0" cy="0"/>
        </a:xfrm>
      </p:grpSpPr>
      <p:sp>
        <p:nvSpPr>
          <p:cNvPr id="10" name="Title 9"/>
          <p:cNvSpPr>
            <a:spLocks noGrp="1"/>
          </p:cNvSpPr>
          <p:nvPr>
            <p:ph type="title" hasCustomPrompt="1"/>
          </p:nvPr>
        </p:nvSpPr>
        <p:spPr>
          <a:xfrm>
            <a:off x="911471" y="533400"/>
            <a:ext cx="3889130" cy="685800"/>
          </a:xfrm>
        </p:spPr>
        <p:txBody>
          <a:bodyPr/>
          <a:lstStyle/>
          <a:p>
            <a:r>
              <a:rPr lang="en-US" dirty="0"/>
              <a:t>TITLE STYLE</a:t>
            </a:r>
          </a:p>
        </p:txBody>
      </p:sp>
      <p:sp>
        <p:nvSpPr>
          <p:cNvPr id="3" name="Rectangle 2"/>
          <p:cNvSpPr/>
          <p:nvPr userDrawn="1"/>
        </p:nvSpPr>
        <p:spPr bwMode="auto">
          <a:xfrm>
            <a:off x="931069" y="3886200"/>
            <a:ext cx="7298531" cy="2271117"/>
          </a:xfrm>
          <a:prstGeom prst="rect">
            <a:avLst/>
          </a:prstGeom>
          <a:noFill/>
          <a:ln w="9525" cap="flat" cmpd="sng" algn="ctr">
            <a:solidFill>
              <a:srgbClr val="717073"/>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12" name="Text Placeholder 11"/>
          <p:cNvSpPr>
            <a:spLocks noGrp="1"/>
          </p:cNvSpPr>
          <p:nvPr>
            <p:ph type="body" sz="quarter" idx="10"/>
          </p:nvPr>
        </p:nvSpPr>
        <p:spPr>
          <a:xfrm>
            <a:off x="911225" y="1600200"/>
            <a:ext cx="7318375" cy="1600200"/>
          </a:xfrm>
        </p:spPr>
        <p:txBody>
          <a:body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11"/>
          </p:nvPr>
        </p:nvSpPr>
        <p:spPr>
          <a:xfrm>
            <a:off x="1066800" y="4019491"/>
            <a:ext cx="7010400" cy="2000310"/>
          </a:xfrm>
        </p:spPr>
        <p:txBody>
          <a:bodyPr/>
          <a:lstStyle>
            <a:lvl1pPr marL="0" indent="0">
              <a:buNone/>
              <a:defRPr sz="2400"/>
            </a:lvl1pPr>
          </a:lstStyle>
          <a:p>
            <a:pPr lvl="0"/>
            <a:r>
              <a:rPr lang="en-US"/>
              <a:t>Click to edit Master text styles</a:t>
            </a:r>
          </a:p>
        </p:txBody>
      </p:sp>
      <p:sp>
        <p:nvSpPr>
          <p:cNvPr id="7" name="Text Placeholder 13"/>
          <p:cNvSpPr>
            <a:spLocks noGrp="1"/>
          </p:cNvSpPr>
          <p:nvPr>
            <p:ph type="body" sz="quarter" idx="12" hasCustomPrompt="1"/>
          </p:nvPr>
        </p:nvSpPr>
        <p:spPr>
          <a:xfrm>
            <a:off x="1066800" y="3454081"/>
            <a:ext cx="1981200" cy="365474"/>
          </a:xfrm>
        </p:spPr>
        <p:txBody>
          <a:bodyPr/>
          <a:lstStyle>
            <a:lvl1pPr marL="0" indent="0">
              <a:buNone/>
              <a:defRPr sz="2000" b="1" spc="300"/>
            </a:lvl1pPr>
          </a:lstStyle>
          <a:p>
            <a:pPr lvl="0"/>
            <a:r>
              <a:rPr lang="en-US" dirty="0"/>
              <a:t>EXAMPLE</a:t>
            </a:r>
          </a:p>
        </p:txBody>
      </p:sp>
    </p:spTree>
    <p:extLst>
      <p:ext uri="{BB962C8B-B14F-4D97-AF65-F5344CB8AC3E}">
        <p14:creationId xmlns:p14="http://schemas.microsoft.com/office/powerpoint/2010/main" val="1460943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5" name="Title 3"/>
          <p:cNvSpPr>
            <a:spLocks noGrp="1"/>
          </p:cNvSpPr>
          <p:nvPr>
            <p:ph type="title" hasCustomPrompt="1"/>
          </p:nvPr>
        </p:nvSpPr>
        <p:spPr>
          <a:xfrm>
            <a:off x="911471" y="533400"/>
            <a:ext cx="3965330" cy="685800"/>
          </a:xfrm>
        </p:spPr>
        <p:txBody>
          <a:bodyPr/>
          <a:lstStyle>
            <a:lvl1pPr>
              <a:defRPr baseline="0"/>
            </a:lvl1pPr>
          </a:lstStyle>
          <a:p>
            <a:r>
              <a:rPr lang="en-US" dirty="0"/>
              <a:t>TITLE STYLE</a:t>
            </a:r>
          </a:p>
        </p:txBody>
      </p:sp>
      <p:sp>
        <p:nvSpPr>
          <p:cNvPr id="11" name="Content Placeholder 2"/>
          <p:cNvSpPr>
            <a:spLocks noGrp="1"/>
          </p:cNvSpPr>
          <p:nvPr>
            <p:ph idx="10" hasCustomPrompt="1"/>
          </p:nvPr>
        </p:nvSpPr>
        <p:spPr>
          <a:xfrm>
            <a:off x="92394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
        <p:nvSpPr>
          <p:cNvPr id="12" name="Content Placeholder 2"/>
          <p:cNvSpPr>
            <a:spLocks noGrp="1"/>
          </p:cNvSpPr>
          <p:nvPr>
            <p:ph idx="11" hasCustomPrompt="1"/>
          </p:nvPr>
        </p:nvSpPr>
        <p:spPr>
          <a:xfrm>
            <a:off x="457200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Tree>
    <p:extLst>
      <p:ext uri="{BB962C8B-B14F-4D97-AF65-F5344CB8AC3E}">
        <p14:creationId xmlns:p14="http://schemas.microsoft.com/office/powerpoint/2010/main" val="6730637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chemeClr val="accent1">
              <a:alpha val="82000"/>
            </a:schemeClr>
          </a:solidFill>
        </p:spPr>
        <p:txBody>
          <a:bodyPr anchor="b"/>
          <a:lstStyle>
            <a:lvl1pPr marL="0" indent="0" algn="ctr">
              <a:buNone/>
              <a:defRPr>
                <a:solidFill>
                  <a:srgbClr val="FFFFFF"/>
                </a:solidFill>
              </a:defRPr>
            </a:lvl1pPr>
          </a:lstStyle>
          <a:p>
            <a:pPr lvl="0"/>
            <a:r>
              <a:rPr lang="en-US" dirty="0"/>
              <a:t>(white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265E9E"/>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defRPr sz="2000"/>
            </a:lvl1pPr>
          </a:lstStyle>
          <a:p>
            <a:pPr lvl="0"/>
            <a:r>
              <a:rPr lang="en-US" dirty="0"/>
              <a:t>Second level</a:t>
            </a:r>
          </a:p>
        </p:txBody>
      </p:sp>
    </p:spTree>
    <p:extLst>
      <p:ext uri="{BB962C8B-B14F-4D97-AF65-F5344CB8AC3E}">
        <p14:creationId xmlns:p14="http://schemas.microsoft.com/office/powerpoint/2010/main" val="810579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483921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 Layout-2">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rgbClr val="007BC0"/>
          </a:solidFill>
        </p:spPr>
        <p:txBody>
          <a:bodyPr anchor="b"/>
          <a:lstStyle>
            <a:lvl1pPr marL="0" indent="0" algn="ctr">
              <a:buNone/>
              <a:defRPr>
                <a:solidFill>
                  <a:srgbClr val="007BC0"/>
                </a:solidFill>
              </a:defRPr>
            </a:lvl1pPr>
          </a:lstStyle>
          <a:p>
            <a:pPr lvl="0"/>
            <a:r>
              <a:rPr lang="en-US" dirty="0"/>
              <a:t>(blue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FFFFFF"/>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buClr>
                <a:srgbClr val="6DCBFF"/>
              </a:buClr>
              <a:defRPr sz="2000">
                <a:solidFill>
                  <a:srgbClr val="FFFFFF"/>
                </a:solidFill>
              </a:defRPr>
            </a:lvl1pPr>
          </a:lstStyle>
          <a:p>
            <a:pPr lvl="0"/>
            <a:r>
              <a:rPr lang="en-US" dirty="0"/>
              <a:t>Second level</a:t>
            </a:r>
          </a:p>
        </p:txBody>
      </p:sp>
    </p:spTree>
    <p:extLst>
      <p:ext uri="{BB962C8B-B14F-4D97-AF65-F5344CB8AC3E}">
        <p14:creationId xmlns:p14="http://schemas.microsoft.com/office/powerpoint/2010/main" val="17134447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5448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895734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Section Divider Layout-2">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10271"/>
                    </a14:imgEffect>
                    <a14:imgEffect>
                      <a14:saturation sat="0"/>
                    </a14:imgEffect>
                    <a14:imgEffect>
                      <a14:brightnessContrast contrast="21000"/>
                    </a14:imgEffect>
                  </a14:imgLayer>
                </a14:imgProps>
              </a:ext>
              <a:ext uri="{28A0092B-C50C-407E-A947-70E740481C1C}">
                <a14:useLocalDpi xmlns:a14="http://schemas.microsoft.com/office/drawing/2010/main" val="0"/>
              </a:ext>
            </a:extLst>
          </a:blip>
          <a:srcRect r="11565"/>
          <a:stretch/>
        </p:blipFill>
        <p:spPr>
          <a:xfrm flipH="1">
            <a:off x="-2006" y="0"/>
            <a:ext cx="9146005" cy="6894758"/>
          </a:xfrm>
          <a:prstGeom prst="rect">
            <a:avLst/>
          </a:prstGeom>
        </p:spPr>
      </p:pic>
      <p:sp>
        <p:nvSpPr>
          <p:cNvPr id="4" name="Rectangle 3"/>
          <p:cNvSpPr/>
          <p:nvPr userDrawn="1"/>
        </p:nvSpPr>
        <p:spPr bwMode="auto">
          <a:xfrm>
            <a:off x="0" y="0"/>
            <a:ext cx="9148010" cy="6894758"/>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1373938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Divider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7386" r="3984"/>
          <a:stretch/>
        </p:blipFill>
        <p:spPr>
          <a:xfrm>
            <a:off x="0" y="0"/>
            <a:ext cx="9144000" cy="6878053"/>
          </a:xfrm>
          <a:prstGeom prst="rect">
            <a:avLst/>
          </a:prstGeom>
        </p:spPr>
      </p:pic>
      <p:sp>
        <p:nvSpPr>
          <p:cNvPr id="4" name="Rectangle 3"/>
          <p:cNvSpPr/>
          <p:nvPr userDrawn="1"/>
        </p:nvSpPr>
        <p:spPr bwMode="auto">
          <a:xfrm>
            <a:off x="-8021" y="-10029"/>
            <a:ext cx="9152021" cy="688808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9448651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Divider Layout-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2005"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4823981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Divider Layout-3">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3495262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Divider Layout-4">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401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362492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Divider Layout-5">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r="10596"/>
          <a:stretch/>
        </p:blipFill>
        <p:spPr>
          <a:xfrm>
            <a:off x="-27709" y="0"/>
            <a:ext cx="9220200" cy="6876011"/>
          </a:xfrm>
          <a:prstGeom prst="rect">
            <a:avLst/>
          </a:prstGeom>
        </p:spPr>
      </p:pic>
      <p:sp>
        <p:nvSpPr>
          <p:cNvPr id="4" name="Rectangle 3"/>
          <p:cNvSpPr/>
          <p:nvPr userDrawn="1"/>
        </p:nvSpPr>
        <p:spPr bwMode="auto">
          <a:xfrm>
            <a:off x="-28035" y="-1"/>
            <a:ext cx="9220526" cy="687601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4915645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Divider Layout-6">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l="4622"/>
          <a:stretch/>
        </p:blipFill>
        <p:spPr>
          <a:xfrm>
            <a:off x="0" y="0"/>
            <a:ext cx="9144000" cy="6858000"/>
          </a:xfrm>
          <a:prstGeom prst="rect">
            <a:avLst/>
          </a:prstGeom>
        </p:spPr>
      </p:pic>
      <p:sp>
        <p:nvSpPr>
          <p:cNvPr id="4" name="Rectangle 3"/>
          <p:cNvSpPr/>
          <p:nvPr userDrawn="1"/>
        </p:nvSpPr>
        <p:spPr bwMode="auto">
          <a:xfrm>
            <a:off x="0" y="1"/>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504358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880708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hoto w Box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6666" r="4444"/>
          <a:stretch/>
        </p:blipFill>
        <p:spPr>
          <a:xfrm>
            <a:off x="0" y="0"/>
            <a:ext cx="9144000" cy="6858000"/>
          </a:xfrm>
          <a:prstGeom prst="rect">
            <a:avLst/>
          </a:prstGeom>
        </p:spPr>
      </p:pic>
      <p:sp>
        <p:nvSpPr>
          <p:cNvPr id="4" name="Rectangle 3"/>
          <p:cNvSpPr/>
          <p:nvPr userDrawn="1"/>
        </p:nvSpPr>
        <p:spPr bwMode="auto">
          <a:xfrm>
            <a:off x="0" y="-5862"/>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Rectangle 7"/>
          <p:cNvSpPr/>
          <p:nvPr userDrawn="1"/>
        </p:nvSpPr>
        <p:spPr bwMode="auto">
          <a:xfrm>
            <a:off x="914400" y="1600200"/>
            <a:ext cx="5181600" cy="4572000"/>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dirty="0"/>
              <a:t>Item one</a:t>
            </a:r>
          </a:p>
        </p:txBody>
      </p:sp>
      <p:pic>
        <p:nvPicPr>
          <p:cNvPr id="10" name="Picture 9"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18047263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hoto w Box Layout-2">
    <p:spTree>
      <p:nvGrpSpPr>
        <p:cNvPr id="1" name=""/>
        <p:cNvGrpSpPr/>
        <p:nvPr/>
      </p:nvGrpSpPr>
      <p:grpSpPr>
        <a:xfrm>
          <a:off x="0" y="0"/>
          <a:ext cx="0" cy="0"/>
          <a:chOff x="0" y="0"/>
          <a:chExt cx="0" cy="0"/>
        </a:xfrm>
      </p:grpSpPr>
      <p:sp>
        <p:nvSpPr>
          <p:cNvPr id="5" name="Picture Placeholder 4"/>
          <p:cNvSpPr>
            <a:spLocks noGrp="1"/>
          </p:cNvSpPr>
          <p:nvPr>
            <p:ph type="pic" sz="quarter" idx="15" hasCustomPrompt="1"/>
          </p:nvPr>
        </p:nvSpPr>
        <p:spPr>
          <a:xfrm>
            <a:off x="0" y="2931"/>
            <a:ext cx="9144000" cy="6858000"/>
          </a:xfrm>
        </p:spPr>
        <p:txBody>
          <a:bodyPr/>
          <a:lstStyle>
            <a:lvl1pPr marL="0" indent="0" algn="ctr">
              <a:buNone/>
              <a:defRPr/>
            </a:lvl1pPr>
          </a:lstStyle>
          <a:p>
            <a:r>
              <a:rPr lang="en-US" dirty="0"/>
              <a:t>(insert photo under gray box layer)</a:t>
            </a: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dirty="0"/>
              <a:t>Item one</a:t>
            </a:r>
          </a:p>
        </p:txBody>
      </p:sp>
      <p:pic>
        <p:nvPicPr>
          <p:cNvPr id="10" name="Picture 9"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16246541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E96D1F"/>
                </a:solidFill>
              </a:defRPr>
            </a:lvl1pPr>
          </a:lstStyle>
          <a:p>
            <a:r>
              <a:rPr lang="en-US" dirty="0"/>
              <a:t>TITLE</a:t>
            </a:r>
          </a:p>
        </p:txBody>
      </p:sp>
      <p:sp>
        <p:nvSpPr>
          <p:cNvPr id="3" name="Content Placeholder 2"/>
          <p:cNvSpPr>
            <a:spLocks noGrp="1"/>
          </p:cNvSpPr>
          <p:nvPr>
            <p:ph idx="1"/>
          </p:nvPr>
        </p:nvSpPr>
        <p:spPr>
          <a:xfrm>
            <a:off x="1033463" y="1600200"/>
            <a:ext cx="7729537"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573351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estion Layout">
    <p:spTree>
      <p:nvGrpSpPr>
        <p:cNvPr id="1" name=""/>
        <p:cNvGrpSpPr/>
        <p:nvPr/>
      </p:nvGrpSpPr>
      <p:grpSpPr>
        <a:xfrm>
          <a:off x="0" y="0"/>
          <a:ext cx="0" cy="0"/>
          <a:chOff x="0" y="0"/>
          <a:chExt cx="0" cy="0"/>
        </a:xfrm>
      </p:grpSpPr>
      <p:sp>
        <p:nvSpPr>
          <p:cNvPr id="4" name="Rectangle 3"/>
          <p:cNvSpPr/>
          <p:nvPr userDrawn="1"/>
        </p:nvSpPr>
        <p:spPr bwMode="auto">
          <a:xfrm>
            <a:off x="-1" y="0"/>
            <a:ext cx="9144000" cy="6858000"/>
          </a:xfrm>
          <a:prstGeom prst="rect">
            <a:avLst/>
          </a:prstGeom>
          <a:solidFill>
            <a:srgbClr val="1E65A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6" name="Picture 5"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Tree>
    <p:extLst>
      <p:ext uri="{BB962C8B-B14F-4D97-AF65-F5344CB8AC3E}">
        <p14:creationId xmlns:p14="http://schemas.microsoft.com/office/powerpoint/2010/main" val="5691425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estion Layout-need photo">
    <p:spTree>
      <p:nvGrpSpPr>
        <p:cNvPr id="1" name=""/>
        <p:cNvGrpSpPr/>
        <p:nvPr/>
      </p:nvGrpSpPr>
      <p:grpSpPr>
        <a:xfrm>
          <a:off x="0" y="0"/>
          <a:ext cx="0" cy="0"/>
          <a:chOff x="0" y="0"/>
          <a:chExt cx="0" cy="0"/>
        </a:xfrm>
      </p:grpSpPr>
      <p:pic>
        <p:nvPicPr>
          <p:cNvPr id="6" name="Picture 5"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
        <p:nvSpPr>
          <p:cNvPr id="3" name="Picture Placeholder 2"/>
          <p:cNvSpPr>
            <a:spLocks noGrp="1"/>
          </p:cNvSpPr>
          <p:nvPr>
            <p:ph type="pic" sz="quarter" idx="13" hasCustomPrompt="1"/>
          </p:nvPr>
        </p:nvSpPr>
        <p:spPr>
          <a:xfrm>
            <a:off x="0" y="0"/>
            <a:ext cx="9144000" cy="6858000"/>
          </a:xfrm>
        </p:spPr>
        <p:txBody>
          <a:bodyPr/>
          <a:lstStyle>
            <a:lvl1pPr marL="0" indent="0" algn="ctr">
              <a:buNone/>
              <a:defRPr/>
            </a:lvl1pPr>
          </a:lstStyle>
          <a:p>
            <a:r>
              <a:rPr lang="en-US" dirty="0"/>
              <a:t>(insert photo behind blue box layer)</a:t>
            </a:r>
          </a:p>
        </p:txBody>
      </p:sp>
    </p:spTree>
    <p:extLst>
      <p:ext uri="{BB962C8B-B14F-4D97-AF65-F5344CB8AC3E}">
        <p14:creationId xmlns:p14="http://schemas.microsoft.com/office/powerpoint/2010/main" val="193721455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estion Layout-Photo">
    <p:spTree>
      <p:nvGrpSpPr>
        <p:cNvPr id="1" name=""/>
        <p:cNvGrpSpPr/>
        <p:nvPr/>
      </p:nvGrpSpPr>
      <p:grpSpPr>
        <a:xfrm>
          <a:off x="0" y="0"/>
          <a:ext cx="0" cy="0"/>
          <a:chOff x="0" y="0"/>
          <a:chExt cx="0" cy="0"/>
        </a:xfrm>
      </p:grpSpPr>
      <p:pic>
        <p:nvPicPr>
          <p:cNvPr id="3" name="Picture 2" descr="US_What_If_Final_Digital (2).jpg"/>
          <p:cNvPicPr>
            <a:picLocks noChangeAspect="1"/>
          </p:cNvPicPr>
          <p:nvPr userDrawn="1"/>
        </p:nvPicPr>
        <p:blipFill rotWithShape="1">
          <a:blip r:embed="rId2" cstate="print">
            <a:extLst>
              <a:ext uri="{28A0092B-C50C-407E-A947-70E740481C1C}">
                <a14:useLocalDpi xmlns:a14="http://schemas.microsoft.com/office/drawing/2010/main" val="0"/>
              </a:ext>
            </a:extLst>
          </a:blip>
          <a:srcRect r="6521" b="2014"/>
          <a:stretch/>
        </p:blipFill>
        <p:spPr>
          <a:xfrm>
            <a:off x="0" y="-1"/>
            <a:ext cx="9144000" cy="6856413"/>
          </a:xfrm>
          <a:prstGeom prst="rect">
            <a:avLst/>
          </a:prstGeom>
        </p:spPr>
      </p:pic>
      <p:sp>
        <p:nvSpPr>
          <p:cNvPr id="4" name="Rectangle 3"/>
          <p:cNvSpPr/>
          <p:nvPr userDrawn="1"/>
        </p:nvSpPr>
        <p:spPr bwMode="auto">
          <a:xfrm>
            <a:off x="0" y="0"/>
            <a:ext cx="9144000" cy="6858000"/>
          </a:xfrm>
          <a:prstGeom prst="rect">
            <a:avLst/>
          </a:prstGeom>
          <a:solidFill>
            <a:srgbClr val="1E65A1">
              <a:alpha val="8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6" name="Picture 5"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Tree>
    <p:extLst>
      <p:ext uri="{BB962C8B-B14F-4D97-AF65-F5344CB8AC3E}">
        <p14:creationId xmlns:p14="http://schemas.microsoft.com/office/powerpoint/2010/main" val="15535928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2"/>
          <a:srcRect/>
          <a:stretch>
            <a:fillRect/>
          </a:stretch>
        </p:blipFill>
        <p:spPr bwMode="auto">
          <a:xfrm>
            <a:off x="0" y="0"/>
            <a:ext cx="9148763" cy="6888163"/>
          </a:xfrm>
          <a:prstGeom prst="rect">
            <a:avLst/>
          </a:prstGeom>
          <a:noFill/>
          <a:ln w="9525">
            <a:noFill/>
            <a:miter lim="800000"/>
            <a:headEnd/>
            <a:tailEnd/>
          </a:ln>
        </p:spPr>
      </p:pic>
      <p:sp>
        <p:nvSpPr>
          <p:cNvPr id="77910" name="Rectangle 86"/>
          <p:cNvSpPr>
            <a:spLocks noGrp="1" noChangeArrowheads="1"/>
          </p:cNvSpPr>
          <p:nvPr>
            <p:ph type="subTitle" sz="quarter" idx="1" hasCustomPrompt="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dirty="0"/>
              <a:t>THANK YOU</a:t>
            </a:r>
          </a:p>
        </p:txBody>
      </p:sp>
      <p:sp>
        <p:nvSpPr>
          <p:cNvPr id="10" name="Rectangle 9"/>
          <p:cNvSpPr/>
          <p:nvPr userDrawn="1"/>
        </p:nvSpPr>
        <p:spPr>
          <a:xfrm>
            <a:off x="3962400" y="5996408"/>
            <a:ext cx="4428648" cy="307777"/>
          </a:xfrm>
          <a:prstGeom prst="rect">
            <a:avLst/>
          </a:prstGeom>
        </p:spPr>
        <p:txBody>
          <a:bodyPr wrap="none">
            <a:spAutoFit/>
          </a:bodyPr>
          <a:lstStyle/>
          <a:p>
            <a:r>
              <a:rPr lang="en-US" sz="1400" dirty="0">
                <a:solidFill>
                  <a:schemeClr val="accent1"/>
                </a:solidFill>
              </a:rPr>
              <a:t>POPULATION REFERENCE BUREAU | www.prb.org</a:t>
            </a:r>
          </a:p>
        </p:txBody>
      </p:sp>
      <p:sp>
        <p:nvSpPr>
          <p:cNvPr id="8" name="Text Placeholder 7"/>
          <p:cNvSpPr>
            <a:spLocks noGrp="1"/>
          </p:cNvSpPr>
          <p:nvPr>
            <p:ph type="body" sz="quarter" idx="10" hasCustomPrompt="1"/>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en-US" dirty="0"/>
              <a:t>PRESENTERS: Your Name</a:t>
            </a:r>
          </a:p>
        </p:txBody>
      </p:sp>
      <p:sp>
        <p:nvSpPr>
          <p:cNvPr id="9" name="Text Placeholder 7"/>
          <p:cNvSpPr>
            <a:spLocks noGrp="1"/>
          </p:cNvSpPr>
          <p:nvPr>
            <p:ph type="body" sz="quarter" idx="11" hasCustomPrompt="1"/>
          </p:nvPr>
        </p:nvSpPr>
        <p:spPr>
          <a:xfrm>
            <a:off x="838200" y="5996408"/>
            <a:ext cx="3048000" cy="371515"/>
          </a:xfrm>
        </p:spPr>
        <p:txBody>
          <a:bodyPr/>
          <a:lstStyle>
            <a:lvl1pPr marL="0" indent="0" algn="l">
              <a:buNone/>
              <a:defRPr sz="1600" b="1" baseline="0">
                <a:solidFill>
                  <a:srgbClr val="FFFFFF"/>
                </a:solidFill>
                <a:latin typeface="Arial" panose="020B0604020202020204" pitchFamily="34" charset="0"/>
                <a:cs typeface="Arial" panose="020B0604020202020204" pitchFamily="34" charset="0"/>
              </a:defRPr>
            </a:lvl1pPr>
          </a:lstStyle>
          <a:p>
            <a:pPr lvl="0"/>
            <a:r>
              <a:rPr lang="en-US" dirty="0"/>
              <a:t>E-Mail address</a:t>
            </a:r>
          </a:p>
        </p:txBody>
      </p:sp>
    </p:spTree>
    <p:extLst>
      <p:ext uri="{BB962C8B-B14F-4D97-AF65-F5344CB8AC3E}">
        <p14:creationId xmlns:p14="http://schemas.microsoft.com/office/powerpoint/2010/main" val="461228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23366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6059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9845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7738850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7248421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839604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w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20" Type="http://schemas.openxmlformats.org/officeDocument/2006/relationships/slideLayout" Target="../slideLayouts/slideLayout32.xml"/><Relationship Id="rId21" Type="http://schemas.openxmlformats.org/officeDocument/2006/relationships/slideLayout" Target="../slideLayouts/slideLayout33.xml"/><Relationship Id="rId22" Type="http://schemas.openxmlformats.org/officeDocument/2006/relationships/slideLayout" Target="../slideLayouts/slideLayout34.xml"/><Relationship Id="rId23" Type="http://schemas.openxmlformats.org/officeDocument/2006/relationships/slideLayout" Target="../slideLayouts/slideLayout35.xml"/><Relationship Id="rId24" Type="http://schemas.openxmlformats.org/officeDocument/2006/relationships/slideLayout" Target="../slideLayouts/slideLayout36.xml"/><Relationship Id="rId25" Type="http://schemas.openxmlformats.org/officeDocument/2006/relationships/theme" Target="../theme/theme2.xml"/><Relationship Id="rId26" Type="http://schemas.openxmlformats.org/officeDocument/2006/relationships/image" Target="../media/image3.wmf"/><Relationship Id="rId10" Type="http://schemas.openxmlformats.org/officeDocument/2006/relationships/slideLayout" Target="../slideLayouts/slideLayout22.xml"/><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slideLayout" Target="../slideLayouts/slideLayout26.xml"/><Relationship Id="rId15" Type="http://schemas.openxmlformats.org/officeDocument/2006/relationships/slideLayout" Target="../slideLayouts/slideLayout27.xml"/><Relationship Id="rId16" Type="http://schemas.openxmlformats.org/officeDocument/2006/relationships/slideLayout" Target="../slideLayouts/slideLayout28.xml"/><Relationship Id="rId17" Type="http://schemas.openxmlformats.org/officeDocument/2006/relationships/slideLayout" Target="../slideLayouts/slideLayout29.xml"/><Relationship Id="rId18" Type="http://schemas.openxmlformats.org/officeDocument/2006/relationships/slideLayout" Target="../slideLayouts/slideLayout30.xml"/><Relationship Id="rId19" Type="http://schemas.openxmlformats.org/officeDocument/2006/relationships/slideLayout" Target="../slideLayouts/slideLayout31.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795338" y="381000"/>
            <a:ext cx="77390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1027" name="Rectangle 66"/>
          <p:cNvSpPr>
            <a:spLocks noGrp="1" noChangeArrowheads="1"/>
          </p:cNvSpPr>
          <p:nvPr>
            <p:ph type="body" idx="1"/>
          </p:nvPr>
        </p:nvSpPr>
        <p:spPr bwMode="auto">
          <a:xfrm>
            <a:off x="804863" y="1676400"/>
            <a:ext cx="772953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endParaRPr lang="en-US" altLang="en-US" dirty="0"/>
          </a:p>
        </p:txBody>
      </p:sp>
      <p:sp>
        <p:nvSpPr>
          <p:cNvPr id="1028" name="Line 84"/>
          <p:cNvSpPr>
            <a:spLocks noChangeShapeType="1"/>
          </p:cNvSpPr>
          <p:nvPr userDrawn="1"/>
        </p:nvSpPr>
        <p:spPr bwMode="auto">
          <a:xfrm>
            <a:off x="152400" y="533400"/>
            <a:ext cx="0" cy="6324600"/>
          </a:xfrm>
          <a:prstGeom prst="line">
            <a:avLst/>
          </a:prstGeom>
          <a:noFill/>
          <a:ln w="317500">
            <a:solidFill>
              <a:srgbClr val="2375BB"/>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76885" name="Text Box 85"/>
          <p:cNvSpPr txBox="1">
            <a:spLocks noChangeArrowheads="1"/>
          </p:cNvSpPr>
          <p:nvPr userDrawn="1"/>
        </p:nvSpPr>
        <p:spPr bwMode="auto">
          <a:xfrm>
            <a:off x="3886200" y="6507163"/>
            <a:ext cx="4953000" cy="198437"/>
          </a:xfrm>
          <a:prstGeom prst="rect">
            <a:avLst/>
          </a:prstGeom>
          <a:noFill/>
          <a:ln w="9525">
            <a:noFill/>
            <a:miter lim="800000"/>
            <a:headEnd/>
            <a:tailEnd/>
          </a:ln>
        </p:spPr>
        <p:txBody>
          <a:bodyPr>
            <a:spAutoFit/>
          </a:bodyPr>
          <a:lstStyle>
            <a:lvl1pPr>
              <a:defRPr sz="2400">
                <a:solidFill>
                  <a:schemeClr val="tx1"/>
                </a:solidFill>
                <a:latin typeface="Arial" pitchFamily="34" charset="0"/>
                <a:ea typeface="ＭＳ Ｐゴシック" pitchFamily="34" charset="-128"/>
              </a:defRPr>
            </a:lvl1pPr>
            <a:lvl2pPr marL="37931725" indent="-37474525">
              <a:defRPr sz="2400">
                <a:solidFill>
                  <a:schemeClr val="tx1"/>
                </a:solidFill>
                <a:latin typeface="Arial" pitchFamily="34" charset="0"/>
                <a:ea typeface="ＭＳ Ｐゴシック" pitchFamily="34" charset="-128"/>
              </a:defRPr>
            </a:lvl2pPr>
            <a:lvl3pPr>
              <a:defRPr sz="2400">
                <a:solidFill>
                  <a:schemeClr val="tx1"/>
                </a:solidFill>
                <a:latin typeface="Arial" pitchFamily="34" charset="0"/>
                <a:ea typeface="ＭＳ Ｐゴシック" pitchFamily="34" charset="-128"/>
              </a:defRPr>
            </a:lvl3pPr>
            <a:lvl4pPr>
              <a:defRPr sz="2400">
                <a:solidFill>
                  <a:schemeClr val="tx1"/>
                </a:solidFill>
                <a:latin typeface="Arial" pitchFamily="34" charset="0"/>
                <a:ea typeface="ＭＳ Ｐゴシック" pitchFamily="34" charset="-128"/>
              </a:defRPr>
            </a:lvl4pPr>
            <a:lvl5pPr>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defRPr/>
            </a:pPr>
            <a:r>
              <a:rPr lang="en-US" sz="700" dirty="0"/>
              <a:t>© </a:t>
            </a:r>
            <a:r>
              <a:rPr lang="en-US" sz="700" dirty="0">
                <a:solidFill>
                  <a:srgbClr val="333333"/>
                </a:solidFill>
              </a:rPr>
              <a:t>2016</a:t>
            </a:r>
            <a:r>
              <a:rPr lang="en-US" sz="700" baseline="0" dirty="0">
                <a:solidFill>
                  <a:srgbClr val="333333"/>
                </a:solidFill>
              </a:rPr>
              <a:t> </a:t>
            </a:r>
            <a:r>
              <a:rPr lang="en-US" sz="700" dirty="0">
                <a:solidFill>
                  <a:srgbClr val="333333"/>
                </a:solidFill>
              </a:rPr>
              <a:t>Population Reference Bureau. All rights reserved. www.prb.org</a:t>
            </a:r>
          </a:p>
        </p:txBody>
      </p:sp>
      <p:pic>
        <p:nvPicPr>
          <p:cNvPr id="1030" name="Picture 86" descr="ppt-logo"/>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90600" y="6507163"/>
            <a:ext cx="2311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867"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 id="2147483868" r:id="rId12"/>
  </p:sldLayoutIdLst>
  <p:txStyles>
    <p:titleStyle>
      <a:lvl1pPr algn="l" rtl="0" eaLnBrk="0" fontAlgn="base" hangingPunct="0">
        <a:spcBef>
          <a:spcPct val="0"/>
        </a:spcBef>
        <a:spcAft>
          <a:spcPct val="0"/>
        </a:spcAft>
        <a:defRPr sz="3600" b="1">
          <a:solidFill>
            <a:srgbClr val="2375BB"/>
          </a:solidFill>
          <a:latin typeface="+mj-lt"/>
          <a:ea typeface="ＭＳ Ｐゴシック"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lr>
          <a:srgbClr val="E96D1F"/>
        </a:buClr>
        <a:buSzPct val="85000"/>
        <a:buFont typeface="Wingdings" panose="05000000000000000000" pitchFamily="2" charset="2"/>
        <a:buChar char="n"/>
        <a:defRPr sz="30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rgbClr val="E96D1F"/>
        </a:buClr>
        <a:buSzPct val="120000"/>
        <a:buFont typeface="Courier New" panose="02070309020205020404" pitchFamily="49" charset="0"/>
        <a:buChar char="o"/>
        <a:defRPr sz="2600">
          <a:solidFill>
            <a:schemeClr val="tx1"/>
          </a:solidFill>
          <a:latin typeface="+mn-lt"/>
          <a:ea typeface="ＭＳ Ｐゴシック" charset="-128"/>
        </a:defRPr>
      </a:lvl2pPr>
      <a:lvl3pPr marL="1143000" indent="-228600" algn="l" rtl="0" eaLnBrk="0" fontAlgn="base" hangingPunct="0">
        <a:spcBef>
          <a:spcPct val="20000"/>
        </a:spcBef>
        <a:spcAft>
          <a:spcPct val="0"/>
        </a:spcAft>
        <a:buClr>
          <a:schemeClr val="tx2"/>
        </a:buClr>
        <a:buSzPct val="120000"/>
        <a:buChar char="•"/>
        <a:defRPr sz="2200">
          <a:solidFill>
            <a:schemeClr val="tx1"/>
          </a:solidFill>
          <a:latin typeface="+mn-lt"/>
          <a:ea typeface="ＭＳ Ｐゴシック" charset="-128"/>
        </a:defRPr>
      </a:lvl3pPr>
      <a:lvl4pPr marL="1371600" indent="0" algn="l" rtl="0" eaLnBrk="0" fontAlgn="base" hangingPunct="0">
        <a:spcBef>
          <a:spcPct val="20000"/>
        </a:spcBef>
        <a:spcAft>
          <a:spcPct val="0"/>
        </a:spcAft>
        <a:buClr>
          <a:schemeClr val="hlink"/>
        </a:buClr>
        <a:buNone/>
        <a:defRPr>
          <a:solidFill>
            <a:schemeClr val="tx1"/>
          </a:solidFill>
          <a:latin typeface="+mn-lt"/>
          <a:ea typeface="ＭＳ Ｐゴシック" charset="-128"/>
        </a:defRPr>
      </a:lvl4pPr>
      <a:lvl5pPr marL="2057400" indent="-228600" algn="l" rtl="0" eaLnBrk="0" fontAlgn="base" hangingPunct="0">
        <a:spcBef>
          <a:spcPct val="20000"/>
        </a:spcBef>
        <a:spcAft>
          <a:spcPct val="0"/>
        </a:spcAft>
        <a:buClr>
          <a:schemeClr val="tx1"/>
        </a:buClr>
        <a:buSzPct val="85000"/>
        <a:buChar char="•"/>
        <a:defRPr>
          <a:solidFill>
            <a:schemeClr val="tx1"/>
          </a:solidFill>
          <a:latin typeface="+mn-lt"/>
          <a:ea typeface="ＭＳ Ｐゴシック"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36" userDrawn="1">
          <p15:clr>
            <a:srgbClr val="F26B43"/>
          </p15:clr>
        </p15:guide>
        <p15:guide id="2" pos="28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911470" y="533400"/>
            <a:ext cx="7318131"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TITLE</a:t>
            </a:r>
            <a:br>
              <a:rPr lang="en-US" dirty="0"/>
            </a:br>
            <a:endParaRPr lang="en-US" dirty="0"/>
          </a:p>
        </p:txBody>
      </p:sp>
      <p:sp>
        <p:nvSpPr>
          <p:cNvPr id="1027" name="Rectangle 66"/>
          <p:cNvSpPr>
            <a:spLocks noGrp="1" noChangeArrowheads="1"/>
          </p:cNvSpPr>
          <p:nvPr>
            <p:ph type="body" idx="1"/>
          </p:nvPr>
        </p:nvSpPr>
        <p:spPr bwMode="auto">
          <a:xfrm>
            <a:off x="914401" y="1600200"/>
            <a:ext cx="7315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p:spPr>
        <p:txBody>
          <a:bodyPr wrap="none" anchor="ctr"/>
          <a:lstStyle/>
          <a:p>
            <a:pPr eaLnBrk="0" hangingPunct="0">
              <a:defRPr/>
            </a:pPr>
            <a:endParaRPr lang="en-US" dirty="0">
              <a:ea typeface="ＭＳ Ｐゴシック" pitchFamily="34" charset="-128"/>
              <a:cs typeface="+mn-cs"/>
            </a:endParaRPr>
          </a:p>
        </p:txBody>
      </p:sp>
      <p:sp>
        <p:nvSpPr>
          <p:cNvPr id="1029" name="Text Box 85"/>
          <p:cNvSpPr txBox="1">
            <a:spLocks noChangeArrowheads="1"/>
          </p:cNvSpPr>
          <p:nvPr userDrawn="1"/>
        </p:nvSpPr>
        <p:spPr bwMode="auto">
          <a:xfrm>
            <a:off x="3886200" y="6507163"/>
            <a:ext cx="4953000" cy="198437"/>
          </a:xfrm>
          <a:prstGeom prst="rect">
            <a:avLst/>
          </a:prstGeom>
          <a:noFill/>
          <a:ln>
            <a:noFill/>
          </a:ln>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eaLnBrk="0" hangingPunct="0">
              <a:defRPr/>
            </a:pPr>
            <a:r>
              <a:rPr lang="en-US" sz="700" dirty="0">
                <a:cs typeface="+mn-cs"/>
              </a:rPr>
              <a:t>© </a:t>
            </a:r>
            <a:r>
              <a:rPr lang="en-US" sz="700" dirty="0">
                <a:solidFill>
                  <a:srgbClr val="333333"/>
                </a:solidFill>
                <a:cs typeface="+mn-cs"/>
              </a:rPr>
              <a:t>2016 Population Reference Bureau. All rights reserved. www.prb.org</a:t>
            </a:r>
          </a:p>
        </p:txBody>
      </p:sp>
      <p:pic>
        <p:nvPicPr>
          <p:cNvPr id="1030" name="Picture 86" descr="ppt-logo"/>
          <p:cNvPicPr>
            <a:picLocks noChangeAspect="1" noChangeArrowheads="1"/>
          </p:cNvPicPr>
          <p:nvPr userDrawn="1"/>
        </p:nvPicPr>
        <p:blipFill>
          <a:blip r:embed="rId26"/>
          <a:srcRect/>
          <a:stretch>
            <a:fillRect/>
          </a:stretch>
        </p:blipFill>
        <p:spPr bwMode="auto">
          <a:xfrm>
            <a:off x="990600" y="6507163"/>
            <a:ext cx="2311400" cy="152400"/>
          </a:xfrm>
          <a:prstGeom prst="rect">
            <a:avLst/>
          </a:prstGeom>
          <a:noFill/>
          <a:ln w="9525">
            <a:noFill/>
            <a:miter lim="800000"/>
            <a:headEnd/>
            <a:tailEnd/>
          </a:ln>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p:spPr>
        <p:txBody>
          <a:bodyPr wrap="none" anchor="ctr"/>
          <a:lstStyle/>
          <a:p>
            <a:pPr eaLnBrk="0" hangingPunct="0">
              <a:defRPr/>
            </a:pPr>
            <a:endParaRPr lang="en-US" dirty="0">
              <a:ea typeface="ＭＳ Ｐゴシック" pitchFamily="34" charset="-128"/>
              <a:cs typeface="+mn-cs"/>
            </a:endParaRPr>
          </a:p>
        </p:txBody>
      </p:sp>
    </p:spTree>
    <p:extLst>
      <p:ext uri="{BB962C8B-B14F-4D97-AF65-F5344CB8AC3E}">
        <p14:creationId xmlns:p14="http://schemas.microsoft.com/office/powerpoint/2010/main" val="1167375256"/>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93" r:id="rId11"/>
    <p:sldLayoutId id="2147483880" r:id="rId12"/>
    <p:sldLayoutId id="2147483881" r:id="rId13"/>
    <p:sldLayoutId id="2147483882" r:id="rId14"/>
    <p:sldLayoutId id="2147483883" r:id="rId15"/>
    <p:sldLayoutId id="2147483884" r:id="rId16"/>
    <p:sldLayoutId id="2147483885" r:id="rId17"/>
    <p:sldLayoutId id="2147483886" r:id="rId18"/>
    <p:sldLayoutId id="2147483887" r:id="rId19"/>
    <p:sldLayoutId id="2147483888" r:id="rId20"/>
    <p:sldLayoutId id="2147483889" r:id="rId21"/>
    <p:sldLayoutId id="2147483890" r:id="rId22"/>
    <p:sldLayoutId id="2147483891" r:id="rId23"/>
    <p:sldLayoutId id="2147483892" r:id="rId24"/>
  </p:sldLayoutIdLst>
  <p:txStyles>
    <p:titleStyle>
      <a:lvl1pPr algn="l" rtl="0" eaLnBrk="1" fontAlgn="base" hangingPunct="1">
        <a:spcBef>
          <a:spcPct val="0"/>
        </a:spcBef>
        <a:spcAft>
          <a:spcPct val="0"/>
        </a:spcAft>
        <a:defRPr sz="4400" b="1" baseline="0">
          <a:solidFill>
            <a:srgbClr val="E96D1F"/>
          </a:solidFill>
          <a:latin typeface="+mj-lt"/>
          <a:ea typeface="+mj-ea"/>
          <a:cs typeface="+mj-cs"/>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p:titleStyle>
    <p:bodyStyle>
      <a:lvl1pPr marL="342900" indent="-342900" algn="l" rtl="0" eaLnBrk="1" fontAlgn="base" hangingPunct="1">
        <a:spcBef>
          <a:spcPct val="20000"/>
        </a:spcBef>
        <a:spcAft>
          <a:spcPct val="0"/>
        </a:spcAft>
        <a:buClr>
          <a:srgbClr val="265E9E"/>
        </a:buClr>
        <a:buSzPct val="75000"/>
        <a:buFont typeface="Wingdings" pitchFamily="2" charset="2"/>
        <a:buChar char="n"/>
        <a:defRPr sz="2800">
          <a:solidFill>
            <a:srgbClr val="717073"/>
          </a:solidFill>
          <a:latin typeface="+mn-lt"/>
          <a:ea typeface="+mn-ea"/>
          <a:cs typeface="+mn-cs"/>
        </a:defRPr>
      </a:lvl1pPr>
      <a:lvl2pPr marL="742950" indent="-285750" algn="l" rtl="0" eaLnBrk="1" fontAlgn="base" hangingPunct="1">
        <a:spcBef>
          <a:spcPct val="20000"/>
        </a:spcBef>
        <a:spcAft>
          <a:spcPct val="0"/>
        </a:spcAft>
        <a:buClr>
          <a:srgbClr val="265E9E"/>
        </a:buClr>
        <a:buSzPct val="70000"/>
        <a:buFont typeface="Wingdings" pitchFamily="2" charset="2"/>
        <a:buChar char="n"/>
        <a:defRPr sz="2400">
          <a:solidFill>
            <a:srgbClr val="717073"/>
          </a:solidFill>
          <a:latin typeface="+mn-lt"/>
        </a:defRPr>
      </a:lvl2pPr>
      <a:lvl3pPr marL="1200150" indent="-285750" algn="l" rtl="0" eaLnBrk="1" fontAlgn="base" hangingPunct="1">
        <a:spcBef>
          <a:spcPct val="20000"/>
        </a:spcBef>
        <a:spcAft>
          <a:spcPct val="0"/>
        </a:spcAft>
        <a:buClr>
          <a:srgbClr val="265E9E"/>
        </a:buClr>
        <a:buFont typeface="Wingdings" panose="05000000000000000000" pitchFamily="2" charset="2"/>
        <a:buChar char="§"/>
        <a:defRPr sz="1800">
          <a:solidFill>
            <a:srgbClr val="717073"/>
          </a:solidFill>
          <a:latin typeface="+mn-lt"/>
        </a:defRPr>
      </a:lvl3pPr>
      <a:lvl4pPr marL="1600200" indent="-228600" algn="l" rtl="0" eaLnBrk="1" fontAlgn="base" hangingPunct="1">
        <a:spcBef>
          <a:spcPct val="20000"/>
        </a:spcBef>
        <a:spcAft>
          <a:spcPct val="0"/>
        </a:spcAft>
        <a:buClr>
          <a:srgbClr val="265E9E"/>
        </a:buClr>
        <a:buChar char="•"/>
        <a:defRPr sz="1200">
          <a:solidFill>
            <a:srgbClr val="717073"/>
          </a:solidFill>
          <a:latin typeface="+mn-lt"/>
        </a:defRPr>
      </a:lvl4pPr>
      <a:lvl5pPr marL="2057400" indent="-228600" algn="l" rtl="0" eaLnBrk="1" fontAlgn="base" hangingPunct="1">
        <a:spcBef>
          <a:spcPct val="20000"/>
        </a:spcBef>
        <a:spcAft>
          <a:spcPct val="0"/>
        </a:spcAft>
        <a:buClr>
          <a:srgbClr val="265E9E"/>
        </a:buClr>
        <a:buSzPct val="85000"/>
        <a:buChar char="•"/>
        <a:defRPr sz="2000">
          <a:solidFill>
            <a:srgbClr val="717073"/>
          </a:solidFill>
          <a:latin typeface="+mn-lt"/>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emf"/><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8.jpe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a:spLocks noGrp="1"/>
          </p:cNvSpPr>
          <p:nvPr>
            <p:ph type="ctrTitle"/>
          </p:nvPr>
        </p:nvSpPr>
        <p:spPr>
          <a:xfrm>
            <a:off x="838200" y="1371600"/>
            <a:ext cx="7772400" cy="1470025"/>
          </a:xfrm>
        </p:spPr>
        <p:txBody>
          <a:bodyPr anchor="ctr"/>
          <a:lstStyle/>
          <a:p>
            <a:r>
              <a:rPr lang="es-ES_tradnl" altLang="en-US" sz="4000" noProof="0" dirty="0" smtClean="0">
                <a:ea typeface="ＭＳ Ｐゴシック" panose="020B0600070205080204" pitchFamily="34" charset="-128"/>
              </a:rPr>
              <a:t>Entendiendo el panorama de las políticas</a:t>
            </a:r>
            <a:endParaRPr lang="es-ES_tradnl" altLang="en-US" sz="4000" noProof="0" dirty="0">
              <a:ea typeface="ＭＳ Ｐゴシック" panose="020B0600070205080204" pitchFamily="34"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idx="4294967295"/>
          </p:nvPr>
        </p:nvSpPr>
        <p:spPr>
          <a:xfrm>
            <a:off x="838200" y="304800"/>
            <a:ext cx="7739062" cy="762000"/>
          </a:xfrm>
        </p:spPr>
        <p:txBody>
          <a:bodyPr anchor="ctr"/>
          <a:lstStyle/>
          <a:p>
            <a:r>
              <a:rPr lang="es-ES_tradnl" altLang="en-US" b="1" noProof="0" dirty="0" smtClean="0">
                <a:ea typeface="ＭＳ Ｐゴシック" panose="020B0600070205080204" pitchFamily="34" charset="-128"/>
              </a:rPr>
              <a:t>Políticas y salud reproductiva</a:t>
            </a:r>
            <a:endParaRPr lang="es-ES_tradnl" altLang="en-US" b="1" noProof="0" dirty="0">
              <a:ea typeface="ＭＳ Ｐゴシック" panose="020B0600070205080204" pitchFamily="34" charset="-128"/>
            </a:endParaRPr>
          </a:p>
        </p:txBody>
      </p:sp>
      <p:sp>
        <p:nvSpPr>
          <p:cNvPr id="10243" name="Content Placeholder 2"/>
          <p:cNvSpPr>
            <a:spLocks noGrp="1"/>
          </p:cNvSpPr>
          <p:nvPr>
            <p:ph idx="4294967295"/>
          </p:nvPr>
        </p:nvSpPr>
        <p:spPr>
          <a:xfrm>
            <a:off x="914400" y="1524000"/>
            <a:ext cx="7729537" cy="4648200"/>
          </a:xfrm>
        </p:spPr>
        <p:txBody>
          <a:bodyPr/>
          <a:lstStyle/>
          <a:p>
            <a:pPr marL="457200" indent="-457200">
              <a:spcBef>
                <a:spcPts val="0"/>
              </a:spcBef>
              <a:spcAft>
                <a:spcPts val="3000"/>
              </a:spcAft>
            </a:pPr>
            <a:r>
              <a:rPr lang="es-ES_tradnl" altLang="en-US" sz="2600" noProof="0" dirty="0" smtClean="0">
                <a:ea typeface="ＭＳ Ｐゴシック" panose="020B0600070205080204" pitchFamily="34" charset="-128"/>
              </a:rPr>
              <a:t>Un caso especial en materia de políticas</a:t>
            </a:r>
          </a:p>
          <a:p>
            <a:pPr marL="457200" indent="-457200">
              <a:spcBef>
                <a:spcPts val="0"/>
              </a:spcBef>
              <a:spcAft>
                <a:spcPts val="3000"/>
              </a:spcAft>
            </a:pPr>
            <a:r>
              <a:rPr lang="es-ES_tradnl" altLang="en-US" sz="2600" noProof="0" dirty="0" smtClean="0">
                <a:ea typeface="ＭＳ Ｐゴシック" panose="020B0600070205080204" pitchFamily="34" charset="-128"/>
              </a:rPr>
              <a:t>El abordaje del comportamiento personal e íntimo puede enfrentar indecisión y resistencia:</a:t>
            </a:r>
          </a:p>
          <a:p>
            <a:pPr lvl="1">
              <a:lnSpc>
                <a:spcPct val="90000"/>
              </a:lnSpc>
              <a:spcBef>
                <a:spcPts val="0"/>
              </a:spcBef>
              <a:spcAft>
                <a:spcPts val="1200"/>
              </a:spcAft>
            </a:pPr>
            <a:r>
              <a:rPr lang="es-ES_tradnl" altLang="en-US" sz="2400" noProof="0" dirty="0" smtClean="0">
                <a:solidFill>
                  <a:srgbClr val="151515"/>
                </a:solidFill>
                <a:ea typeface="ＭＳ Ｐゴシック" panose="020B0600070205080204" pitchFamily="34" charset="-128"/>
              </a:rPr>
              <a:t>Sistemas de creencias y juicios de valor personales</a:t>
            </a:r>
          </a:p>
          <a:p>
            <a:pPr lvl="1">
              <a:lnSpc>
                <a:spcPct val="90000"/>
              </a:lnSpc>
              <a:spcBef>
                <a:spcPts val="0"/>
              </a:spcBef>
              <a:spcAft>
                <a:spcPts val="1200"/>
              </a:spcAft>
            </a:pPr>
            <a:r>
              <a:rPr lang="es-ES_tradnl" altLang="en-US" sz="2400" noProof="0" dirty="0" smtClean="0">
                <a:solidFill>
                  <a:srgbClr val="151515"/>
                </a:solidFill>
                <a:ea typeface="ＭＳ Ｐゴシック" panose="020B0600070205080204" pitchFamily="34" charset="-128"/>
              </a:rPr>
              <a:t>Temas específicos relacionados con el sexo y las mujeres </a:t>
            </a:r>
            <a:endParaRPr lang="es-ES_tradnl" altLang="en-US" sz="2400" noProof="0" dirty="0">
              <a:solidFill>
                <a:srgbClr val="151515"/>
              </a:solidFill>
              <a:ea typeface="ＭＳ Ｐゴシック" panose="020B0600070205080204" pitchFamily="34" charset="-12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00200" y="2015131"/>
            <a:ext cx="2720298" cy="3528778"/>
          </a:xfrm>
          <a:prstGeom prst="rect">
            <a:avLst/>
          </a:prstGeom>
          <a:ln>
            <a:noFill/>
          </a:ln>
          <a:effectLst>
            <a:outerShdw blurRad="190500" dist="63500" dir="2700000" algn="tl" rotWithShape="0">
              <a:srgbClr val="333333">
                <a:alpha val="20000"/>
              </a:srgbClr>
            </a:outerShdw>
          </a:effectLst>
          <a:extLst>
            <a:ext uri="{909E8E84-426E-40DD-AFC4-6F175D3DCCD1}">
              <a14:hiddenFill xmlns:a14="http://schemas.microsoft.com/office/drawing/2010/main">
                <a:solidFill>
                  <a:srgbClr val="FFFFFF"/>
                </a:solidFill>
              </a14:hiddenFill>
            </a:ext>
          </a:extLst>
        </p:spPr>
      </p:pic>
      <p:sp>
        <p:nvSpPr>
          <p:cNvPr id="25603" name="Title 1"/>
          <p:cNvSpPr>
            <a:spLocks noGrp="1"/>
          </p:cNvSpPr>
          <p:nvPr>
            <p:ph type="title" idx="4294967295"/>
          </p:nvPr>
        </p:nvSpPr>
        <p:spPr>
          <a:xfrm>
            <a:off x="838200" y="381000"/>
            <a:ext cx="7739062" cy="685800"/>
          </a:xfrm>
        </p:spPr>
        <p:txBody>
          <a:bodyPr anchor="ctr"/>
          <a:lstStyle/>
          <a:p>
            <a:r>
              <a:rPr lang="es-ES_tradnl" altLang="en-US" b="1" noProof="0" dirty="0" smtClean="0">
                <a:ea typeface="ＭＳ Ｐゴシック" panose="020B0600070205080204" pitchFamily="34" charset="-128"/>
              </a:rPr>
              <a:t>Nombrar esta política</a:t>
            </a:r>
            <a:endParaRPr lang="es-ES_tradnl" altLang="en-US" b="1" noProof="0" dirty="0">
              <a:ea typeface="ＭＳ Ｐゴシック" panose="020B0600070205080204" pitchFamily="34" charset="-128"/>
            </a:endParaRPr>
          </a:p>
        </p:txBody>
      </p:sp>
      <p:pic>
        <p:nvPicPr>
          <p:cNvPr id="3" name="Picture 2"/>
          <p:cNvPicPr>
            <a:picLocks noChangeAspect="1"/>
          </p:cNvPicPr>
          <p:nvPr/>
        </p:nvPicPr>
        <p:blipFill>
          <a:blip r:embed="rId4"/>
          <a:stretch>
            <a:fillRect/>
          </a:stretch>
        </p:blipFill>
        <p:spPr>
          <a:xfrm>
            <a:off x="5105400" y="1905000"/>
            <a:ext cx="2441125" cy="3505201"/>
          </a:xfrm>
          <a:prstGeom prst="rect">
            <a:avLst/>
          </a:prstGeom>
          <a:ln>
            <a:noFill/>
          </a:ln>
          <a:effectLst>
            <a:outerShdw blurRad="190500" dist="63500" dir="2700000" algn="tl" rotWithShape="0">
              <a:srgbClr val="333333">
                <a:alpha val="20000"/>
              </a:srgbClr>
            </a:outerShdw>
          </a:effectLst>
        </p:spPr>
      </p:pic>
      <p:sp>
        <p:nvSpPr>
          <p:cNvPr id="2" name="CuadroTexto 1"/>
          <p:cNvSpPr txBox="1"/>
          <p:nvPr/>
        </p:nvSpPr>
        <p:spPr>
          <a:xfrm>
            <a:off x="1981200" y="2209800"/>
            <a:ext cx="2133600" cy="646331"/>
          </a:xfrm>
          <a:prstGeom prst="rect">
            <a:avLst/>
          </a:prstGeom>
          <a:noFill/>
        </p:spPr>
        <p:txBody>
          <a:bodyPr wrap="square" rtlCol="0">
            <a:spAutoFit/>
          </a:bodyPr>
          <a:lstStyle/>
          <a:p>
            <a:pPr algn="ctr"/>
            <a:r>
              <a:rPr lang="es-ES" sz="1200" b="1" dirty="0" smtClean="0">
                <a:latin typeface="Old English Text MT" panose="03040902040508030806" pitchFamily="66" charset="0"/>
              </a:rPr>
              <a:t>Centésimo Décimo Primero  </a:t>
            </a:r>
          </a:p>
          <a:p>
            <a:pPr algn="ctr"/>
            <a:r>
              <a:rPr lang="es-ES" sz="1200" b="1" dirty="0" smtClean="0">
                <a:latin typeface="Old English Text MT" panose="03040902040508030806" pitchFamily="66" charset="0"/>
              </a:rPr>
              <a:t>Congreso de los </a:t>
            </a:r>
          </a:p>
          <a:p>
            <a:pPr algn="ctr"/>
            <a:r>
              <a:rPr lang="es-ES" sz="1200" b="1" dirty="0" smtClean="0">
                <a:latin typeface="Old English Text MT" panose="03040902040508030806" pitchFamily="66" charset="0"/>
              </a:rPr>
              <a:t>Estados Unidos de América</a:t>
            </a:r>
            <a:endParaRPr lang="es-ES" sz="1200" b="1" dirty="0">
              <a:latin typeface="Old English Text MT" panose="03040902040508030806" pitchFamily="66" charset="0"/>
            </a:endParaRPr>
          </a:p>
        </p:txBody>
      </p:sp>
      <p:sp>
        <p:nvSpPr>
          <p:cNvPr id="4" name="CuadroTexto 3"/>
          <p:cNvSpPr txBox="1"/>
          <p:nvPr/>
        </p:nvSpPr>
        <p:spPr>
          <a:xfrm>
            <a:off x="1981200" y="2809964"/>
            <a:ext cx="2133600" cy="200055"/>
          </a:xfrm>
          <a:prstGeom prst="rect">
            <a:avLst/>
          </a:prstGeom>
          <a:noFill/>
        </p:spPr>
        <p:txBody>
          <a:bodyPr wrap="square" rtlCol="0">
            <a:spAutoFit/>
          </a:bodyPr>
          <a:lstStyle/>
          <a:p>
            <a:pPr algn="ctr"/>
            <a:r>
              <a:rPr lang="es-ES" sz="700" b="1" dirty="0" smtClean="0">
                <a:latin typeface="Times New Roman" panose="02020603050405020304" pitchFamily="18" charset="0"/>
                <a:cs typeface="Times New Roman" panose="02020603050405020304" pitchFamily="18" charset="0"/>
              </a:rPr>
              <a:t>EN LA SEGUNDA SESIÓN</a:t>
            </a:r>
            <a:endParaRPr lang="es-ES" sz="700" b="1" dirty="0">
              <a:latin typeface="Times New Roman" panose="02020603050405020304" pitchFamily="18" charset="0"/>
              <a:cs typeface="Times New Roman" panose="02020603050405020304" pitchFamily="18" charset="0"/>
            </a:endParaRPr>
          </a:p>
        </p:txBody>
      </p:sp>
      <p:sp>
        <p:nvSpPr>
          <p:cNvPr id="6" name="CuadroTexto 5"/>
          <p:cNvSpPr txBox="1"/>
          <p:nvPr/>
        </p:nvSpPr>
        <p:spPr>
          <a:xfrm>
            <a:off x="2667000" y="3276600"/>
            <a:ext cx="914400" cy="246221"/>
          </a:xfrm>
          <a:prstGeom prst="rect">
            <a:avLst/>
          </a:prstGeom>
          <a:noFill/>
        </p:spPr>
        <p:txBody>
          <a:bodyPr wrap="square" rtlCol="0">
            <a:spAutoFit/>
          </a:bodyPr>
          <a:lstStyle/>
          <a:p>
            <a:pPr algn="ctr"/>
            <a:r>
              <a:rPr lang="es-ES" sz="1000" dirty="0" smtClean="0">
                <a:latin typeface="Old English Text MT" panose="03040902040508030806" pitchFamily="66" charset="0"/>
              </a:rPr>
              <a:t>Una Ley</a:t>
            </a:r>
            <a:endParaRPr lang="es-ES" sz="1000" dirty="0">
              <a:latin typeface="Old English Text MT" panose="03040902040508030806" pitchFamily="66" charset="0"/>
            </a:endParaRPr>
          </a:p>
        </p:txBody>
      </p:sp>
      <p:sp>
        <p:nvSpPr>
          <p:cNvPr id="7" name="CuadroTexto 6"/>
          <p:cNvSpPr txBox="1"/>
          <p:nvPr/>
        </p:nvSpPr>
        <p:spPr>
          <a:xfrm>
            <a:off x="2034498" y="3461216"/>
            <a:ext cx="2286000" cy="184666"/>
          </a:xfrm>
          <a:prstGeom prst="rect">
            <a:avLst/>
          </a:prstGeom>
          <a:solidFill>
            <a:schemeClr val="accent1"/>
          </a:solidFill>
        </p:spPr>
        <p:txBody>
          <a:bodyPr wrap="square" rtlCol="0">
            <a:spAutoFit/>
          </a:bodyPr>
          <a:lstStyle/>
          <a:p>
            <a:pPr algn="ctr"/>
            <a:r>
              <a:rPr lang="es-ES" sz="600" b="1" dirty="0" smtClean="0">
                <a:latin typeface="Times New Roman" panose="02020603050405020304" pitchFamily="18" charset="0"/>
                <a:cs typeface="Times New Roman" panose="02020603050405020304" pitchFamily="18" charset="0"/>
              </a:rPr>
              <a:t>Ley de Atención Médica Asequible y de Protección al Paciente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1447800" y="1905000"/>
            <a:ext cx="3200400" cy="3429000"/>
          </a:xfrm>
          <a:prstGeom prst="rect">
            <a:avLst/>
          </a:prstGeom>
        </p:spPr>
        <p:txBody>
          <a:bodyPr/>
          <a:lstStyle>
            <a:lvl1pPr marL="342900" indent="-342900" algn="l" rtl="0" eaLnBrk="0" fontAlgn="base" hangingPunct="0">
              <a:spcBef>
                <a:spcPct val="20000"/>
              </a:spcBef>
              <a:spcAft>
                <a:spcPct val="0"/>
              </a:spcAft>
              <a:buClr>
                <a:srgbClr val="E96D1F"/>
              </a:buClr>
              <a:buSzPct val="85000"/>
              <a:buFont typeface="Wingdings" panose="05000000000000000000" pitchFamily="2" charset="2"/>
              <a:buChar char="n"/>
              <a:defRPr sz="30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rgbClr val="E96D1F"/>
              </a:buClr>
              <a:buSzPct val="85000"/>
              <a:buFont typeface="Wingdings" panose="05000000000000000000" pitchFamily="2" charset="2"/>
              <a:buChar char="n"/>
              <a:defRPr sz="2600">
                <a:solidFill>
                  <a:schemeClr val="tx1"/>
                </a:solidFill>
                <a:latin typeface="+mn-lt"/>
                <a:ea typeface="ＭＳ Ｐゴシック" charset="-128"/>
              </a:defRPr>
            </a:lvl2pPr>
            <a:lvl3pPr marL="1143000" indent="-228600" algn="l" rtl="0" eaLnBrk="0" fontAlgn="base" hangingPunct="0">
              <a:spcBef>
                <a:spcPct val="20000"/>
              </a:spcBef>
              <a:spcAft>
                <a:spcPct val="0"/>
              </a:spcAft>
              <a:buClr>
                <a:schemeClr val="tx2"/>
              </a:buClr>
              <a:buChar char="•"/>
              <a:defRPr sz="2200">
                <a:solidFill>
                  <a:schemeClr val="tx1"/>
                </a:solidFill>
                <a:latin typeface="+mn-lt"/>
                <a:ea typeface="ＭＳ Ｐゴシック" charset="-128"/>
              </a:defRPr>
            </a:lvl3pPr>
            <a:lvl4pPr marL="1600200" indent="-228600" algn="l" rtl="0" eaLnBrk="0" fontAlgn="base" hangingPunct="0">
              <a:spcBef>
                <a:spcPct val="20000"/>
              </a:spcBef>
              <a:spcAft>
                <a:spcPct val="0"/>
              </a:spcAft>
              <a:buClr>
                <a:schemeClr val="hlink"/>
              </a:buClr>
              <a:buChar char="•"/>
              <a:defRPr>
                <a:solidFill>
                  <a:schemeClr val="tx1"/>
                </a:solidFill>
                <a:latin typeface="+mn-lt"/>
                <a:ea typeface="ＭＳ Ｐゴシック" charset="-128"/>
              </a:defRPr>
            </a:lvl4pPr>
            <a:lvl5pPr marL="2057400" indent="-228600" algn="l" rtl="0" eaLnBrk="0" fontAlgn="base" hangingPunct="0">
              <a:spcBef>
                <a:spcPct val="20000"/>
              </a:spcBef>
              <a:spcAft>
                <a:spcPct val="0"/>
              </a:spcAft>
              <a:buClr>
                <a:schemeClr val="tx1"/>
              </a:buClr>
              <a:buSzPct val="85000"/>
              <a:buChar char="•"/>
              <a:defRPr>
                <a:solidFill>
                  <a:schemeClr val="tx1"/>
                </a:solidFill>
                <a:latin typeface="+mn-lt"/>
                <a:ea typeface="ＭＳ Ｐゴシック"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a:lstStyle>
          <a:p>
            <a:pPr>
              <a:spcBef>
                <a:spcPts val="0"/>
              </a:spcBef>
              <a:spcAft>
                <a:spcPts val="1800"/>
              </a:spcAft>
              <a:buClr>
                <a:schemeClr val="accent1"/>
              </a:buClr>
            </a:pPr>
            <a:r>
              <a:rPr lang="es-ES_tradnl" sz="2600" kern="0" dirty="0" smtClean="0">
                <a:solidFill>
                  <a:schemeClr val="accent5"/>
                </a:solidFill>
              </a:rPr>
              <a:t>Políticas</a:t>
            </a:r>
          </a:p>
          <a:p>
            <a:pPr>
              <a:spcBef>
                <a:spcPts val="0"/>
              </a:spcBef>
              <a:spcAft>
                <a:spcPts val="1800"/>
              </a:spcAft>
              <a:buClr>
                <a:schemeClr val="accent1"/>
              </a:buClr>
            </a:pPr>
            <a:r>
              <a:rPr lang="es-ES_tradnl" sz="2600" kern="0" dirty="0" smtClean="0">
                <a:solidFill>
                  <a:schemeClr val="accent5"/>
                </a:solidFill>
              </a:rPr>
              <a:t>Actores</a:t>
            </a:r>
          </a:p>
          <a:p>
            <a:pPr>
              <a:spcBef>
                <a:spcPts val="0"/>
              </a:spcBef>
              <a:spcAft>
                <a:spcPts val="1800"/>
              </a:spcAft>
              <a:buClr>
                <a:schemeClr val="accent1"/>
              </a:buClr>
            </a:pPr>
            <a:r>
              <a:rPr lang="es-ES_tradnl" sz="2600" kern="0" dirty="0" smtClean="0">
                <a:solidFill>
                  <a:schemeClr val="accent5"/>
                </a:solidFill>
              </a:rPr>
              <a:t>Financiamiento</a:t>
            </a:r>
          </a:p>
          <a:p>
            <a:pPr>
              <a:spcBef>
                <a:spcPts val="0"/>
              </a:spcBef>
              <a:spcAft>
                <a:spcPts val="1800"/>
              </a:spcAft>
              <a:buClr>
                <a:schemeClr val="accent1"/>
              </a:buClr>
            </a:pPr>
            <a:r>
              <a:rPr lang="es-ES_tradnl" sz="2600" kern="0" dirty="0" smtClean="0">
                <a:solidFill>
                  <a:schemeClr val="accent5"/>
                </a:solidFill>
              </a:rPr>
              <a:t>Implementación</a:t>
            </a:r>
          </a:p>
          <a:p>
            <a:pPr>
              <a:spcBef>
                <a:spcPts val="0"/>
              </a:spcBef>
              <a:spcAft>
                <a:spcPts val="1800"/>
              </a:spcAft>
              <a:buClr>
                <a:schemeClr val="accent1"/>
              </a:buClr>
            </a:pPr>
            <a:r>
              <a:rPr lang="es-ES_tradnl" sz="2600" kern="0" dirty="0" smtClean="0">
                <a:solidFill>
                  <a:schemeClr val="accent5"/>
                </a:solidFill>
              </a:rPr>
              <a:t>Indicadores</a:t>
            </a:r>
          </a:p>
          <a:p>
            <a:pPr>
              <a:spcBef>
                <a:spcPts val="0"/>
              </a:spcBef>
              <a:spcAft>
                <a:spcPts val="1800"/>
              </a:spcAft>
            </a:pPr>
            <a:endParaRPr lang="es-ES_tradnl" sz="2600" kern="0" dirty="0" smtClean="0">
              <a:solidFill>
                <a:schemeClr val="accent5"/>
              </a:solidFill>
            </a:endParaRPr>
          </a:p>
          <a:p>
            <a:pPr>
              <a:spcBef>
                <a:spcPts val="0"/>
              </a:spcBef>
              <a:spcAft>
                <a:spcPts val="1800"/>
              </a:spcAft>
            </a:pPr>
            <a:endParaRPr lang="es-ES_tradnl" sz="2600" kern="0" dirty="0">
              <a:solidFill>
                <a:schemeClr val="accent5"/>
              </a:solidFill>
            </a:endParaRPr>
          </a:p>
        </p:txBody>
      </p:sp>
      <p:sp>
        <p:nvSpPr>
          <p:cNvPr id="3" name="Title 1">
            <a:extLst>
              <a:ext uri="{FF2B5EF4-FFF2-40B4-BE49-F238E27FC236}">
                <a16:creationId xmlns="" xmlns:a16="http://schemas.microsoft.com/office/drawing/2014/main" id="{94EA2BC6-109E-4568-9BBB-8322D3313DCE}"/>
              </a:ext>
            </a:extLst>
          </p:cNvPr>
          <p:cNvSpPr txBox="1">
            <a:spLocks/>
          </p:cNvSpPr>
          <p:nvPr/>
        </p:nvSpPr>
        <p:spPr bwMode="auto">
          <a:xfrm>
            <a:off x="800100" y="457200"/>
            <a:ext cx="76962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400" b="1" baseline="0">
                <a:solidFill>
                  <a:srgbClr val="E96D1F"/>
                </a:solidFill>
                <a:latin typeface="+mj-lt"/>
                <a:ea typeface="+mj-ea"/>
                <a:cs typeface="+mj-cs"/>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en-US" altLang="en-US" kern="0" dirty="0">
                <a:solidFill>
                  <a:schemeClr val="accent5"/>
                </a:solidFill>
                <a:ea typeface="ＭＳ Ｐゴシック" panose="020B0600070205080204" pitchFamily="34" charset="-128"/>
              </a:rPr>
              <a:t>El Panorama de las </a:t>
            </a:r>
            <a:r>
              <a:rPr lang="en-US" altLang="en-US" kern="0" dirty="0">
                <a:solidFill>
                  <a:schemeClr val="accent5"/>
                </a:solidFill>
                <a:ea typeface="ＭＳ Ｐゴシック" panose="020B0600070205080204" pitchFamily="34" charset="-128"/>
              </a:rPr>
              <a:t>políticas</a:t>
            </a:r>
            <a:endParaRPr lang="en-US" altLang="en-US" kern="0" dirty="0">
              <a:solidFill>
                <a:schemeClr val="accent5"/>
              </a:solidFill>
              <a:ea typeface="ＭＳ Ｐゴシック" panose="020B0600070205080204" pitchFamily="34" charset="-128"/>
            </a:endParaRPr>
          </a:p>
        </p:txBody>
      </p:sp>
    </p:spTree>
    <p:extLst>
      <p:ext uri="{BB962C8B-B14F-4D97-AF65-F5344CB8AC3E}">
        <p14:creationId xmlns:p14="http://schemas.microsoft.com/office/powerpoint/2010/main" val="10365750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8305800" cy="609600"/>
          </a:xfrm>
        </p:spPr>
        <p:txBody>
          <a:bodyPr/>
          <a:lstStyle/>
          <a:p>
            <a:r>
              <a:rPr lang="es-ES_tradnl" noProof="0" dirty="0" smtClean="0"/>
              <a:t>Entendiendo el panorama de las políticas</a:t>
            </a:r>
            <a:endParaRPr lang="es-ES_tradnl" noProof="0" dirty="0"/>
          </a:p>
        </p:txBody>
      </p:sp>
      <p:sp>
        <p:nvSpPr>
          <p:cNvPr id="3" name="Content Placeholder 2"/>
          <p:cNvSpPr>
            <a:spLocks noGrp="1"/>
          </p:cNvSpPr>
          <p:nvPr>
            <p:ph idx="1"/>
          </p:nvPr>
        </p:nvSpPr>
        <p:spPr>
          <a:xfrm>
            <a:off x="914400" y="1524000"/>
            <a:ext cx="7729537" cy="4648200"/>
          </a:xfrm>
        </p:spPr>
        <p:txBody>
          <a:bodyPr/>
          <a:lstStyle/>
          <a:p>
            <a:pPr>
              <a:spcBef>
                <a:spcPts val="0"/>
              </a:spcBef>
              <a:spcAft>
                <a:spcPts val="3000"/>
              </a:spcAft>
            </a:pPr>
            <a:r>
              <a:rPr lang="es-ES_tradnl" sz="2800" b="1" noProof="0" dirty="0" smtClean="0"/>
              <a:t>¿QUIENES</a:t>
            </a:r>
            <a:r>
              <a:rPr lang="es-ES_tradnl" sz="2800" noProof="0" dirty="0" smtClean="0"/>
              <a:t> son los actores interesados?</a:t>
            </a:r>
          </a:p>
          <a:p>
            <a:pPr>
              <a:spcBef>
                <a:spcPts val="0"/>
              </a:spcBef>
              <a:spcAft>
                <a:spcPts val="3000"/>
              </a:spcAft>
            </a:pPr>
            <a:r>
              <a:rPr lang="es-ES_tradnl" sz="2800" b="1" noProof="0" dirty="0" smtClean="0"/>
              <a:t>¿QUÉ </a:t>
            </a:r>
            <a:r>
              <a:rPr lang="es-ES_tradnl" sz="2800" noProof="0" dirty="0" smtClean="0"/>
              <a:t>políticas ya existen?</a:t>
            </a:r>
          </a:p>
          <a:p>
            <a:pPr>
              <a:spcBef>
                <a:spcPts val="0"/>
              </a:spcBef>
              <a:spcAft>
                <a:spcPts val="3000"/>
              </a:spcAft>
            </a:pPr>
            <a:r>
              <a:rPr lang="es-ES_tradnl" sz="2800" b="1" noProof="0" dirty="0" smtClean="0"/>
              <a:t>¿CÓMO</a:t>
            </a:r>
            <a:r>
              <a:rPr lang="es-ES_tradnl" sz="2800" noProof="0" dirty="0" smtClean="0"/>
              <a:t> se financian o implementan las políticas?</a:t>
            </a:r>
            <a:endParaRPr lang="es-ES_tradnl" sz="2800" noProof="0" dirty="0"/>
          </a:p>
        </p:txBody>
      </p:sp>
    </p:spTree>
    <p:extLst>
      <p:ext uri="{BB962C8B-B14F-4D97-AF65-F5344CB8AC3E}">
        <p14:creationId xmlns:p14="http://schemas.microsoft.com/office/powerpoint/2010/main" val="34224510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1447800" y="2362200"/>
            <a:ext cx="6400800" cy="2514600"/>
          </a:xfrm>
        </p:spPr>
        <p:txBody>
          <a:bodyPr/>
          <a:lstStyle/>
          <a:p>
            <a:pPr indent="-274320" algn="l">
              <a:spcBef>
                <a:spcPts val="0"/>
              </a:spcBef>
              <a:spcAft>
                <a:spcPts val="1200"/>
              </a:spcAft>
            </a:pPr>
            <a:r>
              <a:rPr lang="es-ES_tradnl" sz="3600" spc="0" noProof="0" dirty="0" smtClean="0">
                <a:solidFill>
                  <a:schemeClr val="accent5"/>
                </a:solidFill>
              </a:rPr>
              <a:t>Identificación de los actores</a:t>
            </a:r>
          </a:p>
          <a:p>
            <a:pPr indent="-274320" algn="l">
              <a:spcBef>
                <a:spcPts val="0"/>
              </a:spcBef>
              <a:spcAft>
                <a:spcPts val="1200"/>
              </a:spcAft>
            </a:pPr>
            <a:r>
              <a:rPr lang="es-ES_tradnl" sz="2400" b="1" spc="0" noProof="0" dirty="0" smtClean="0">
                <a:solidFill>
                  <a:schemeClr val="accent5"/>
                </a:solidFill>
              </a:rPr>
              <a:t>Los actores</a:t>
            </a:r>
            <a:r>
              <a:rPr lang="es-ES_tradnl" sz="2400" spc="0" noProof="0" dirty="0" smtClean="0">
                <a:solidFill>
                  <a:schemeClr val="accent5"/>
                </a:solidFill>
              </a:rPr>
              <a:t> </a:t>
            </a:r>
            <a:r>
              <a:rPr lang="es-ES_tradnl" sz="1800" spc="0" noProof="0" dirty="0" smtClean="0">
                <a:solidFill>
                  <a:schemeClr val="accent5"/>
                </a:solidFill>
              </a:rPr>
              <a:t>son personas, grupos o instituciones que pueden verse afectados por una intervención propuesta (ya sea de forma negativa o positiva) o aquellos que pueden afectar el resultado de la misma</a:t>
            </a:r>
          </a:p>
          <a:p>
            <a:pPr marL="0" indent="0" algn="l">
              <a:buNone/>
            </a:pPr>
            <a:endParaRPr lang="es-ES_tradnl" sz="2400" spc="0" noProof="0" dirty="0">
              <a:solidFill>
                <a:schemeClr val="accent5"/>
              </a:solidFill>
            </a:endParaRPr>
          </a:p>
        </p:txBody>
      </p:sp>
    </p:spTree>
    <p:extLst>
      <p:ext uri="{BB962C8B-B14F-4D97-AF65-F5344CB8AC3E}">
        <p14:creationId xmlns:p14="http://schemas.microsoft.com/office/powerpoint/2010/main" val="29468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39062" cy="609600"/>
          </a:xfrm>
        </p:spPr>
        <p:txBody>
          <a:bodyPr/>
          <a:lstStyle/>
          <a:p>
            <a:r>
              <a:rPr lang="es-ES_tradnl" b="1" dirty="0" smtClean="0"/>
              <a:t>Identificación de los actores</a:t>
            </a:r>
            <a:endParaRPr lang="es-ES_tradnl" b="1" dirty="0"/>
          </a:p>
        </p:txBody>
      </p:sp>
      <p:sp>
        <p:nvSpPr>
          <p:cNvPr id="4" name="Content Placeholder 2"/>
          <p:cNvSpPr txBox="1">
            <a:spLocks/>
          </p:cNvSpPr>
          <p:nvPr/>
        </p:nvSpPr>
        <p:spPr>
          <a:xfrm>
            <a:off x="902918" y="5609468"/>
            <a:ext cx="8001000" cy="838200"/>
          </a:xfrm>
          <a:prstGeom prst="rect">
            <a:avLst/>
          </a:prstGeom>
        </p:spPr>
        <p:txBody>
          <a:bodyPr/>
          <a:lstStyle>
            <a:lvl1pPr marL="342900" indent="-342900" algn="l" rtl="0" eaLnBrk="0" fontAlgn="base" hangingPunct="0">
              <a:spcBef>
                <a:spcPct val="20000"/>
              </a:spcBef>
              <a:spcAft>
                <a:spcPct val="0"/>
              </a:spcAft>
              <a:buClr>
                <a:schemeClr val="folHlink"/>
              </a:buClr>
              <a:buSzPct val="75000"/>
              <a:buFont typeface="Wingdings" panose="05000000000000000000" pitchFamily="2" charset="2"/>
              <a:buChar char="n"/>
              <a:defRPr sz="30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chemeClr val="folHlink"/>
              </a:buClr>
              <a:buSzPct val="70000"/>
              <a:buFont typeface="Wingdings" panose="05000000000000000000" pitchFamily="2" charset="2"/>
              <a:buChar char="n"/>
              <a:defRPr sz="2600">
                <a:solidFill>
                  <a:schemeClr val="tx1"/>
                </a:solidFill>
                <a:latin typeface="+mn-lt"/>
                <a:ea typeface="ＭＳ Ｐゴシック" charset="-128"/>
              </a:defRPr>
            </a:lvl2pPr>
            <a:lvl3pPr marL="1143000" indent="-228600" algn="l" rtl="0" eaLnBrk="0" fontAlgn="base" hangingPunct="0">
              <a:spcBef>
                <a:spcPct val="20000"/>
              </a:spcBef>
              <a:spcAft>
                <a:spcPct val="0"/>
              </a:spcAft>
              <a:buClr>
                <a:schemeClr val="tx2"/>
              </a:buClr>
              <a:buChar char="•"/>
              <a:defRPr sz="2200">
                <a:solidFill>
                  <a:schemeClr val="tx1"/>
                </a:solidFill>
                <a:latin typeface="+mn-lt"/>
                <a:ea typeface="ＭＳ Ｐゴシック" charset="-128"/>
              </a:defRPr>
            </a:lvl3pPr>
            <a:lvl4pPr marL="1600200" indent="-228600" algn="l" rtl="0" eaLnBrk="0" fontAlgn="base" hangingPunct="0">
              <a:spcBef>
                <a:spcPct val="20000"/>
              </a:spcBef>
              <a:spcAft>
                <a:spcPct val="0"/>
              </a:spcAft>
              <a:buClr>
                <a:schemeClr val="hlink"/>
              </a:buClr>
              <a:buChar char="•"/>
              <a:defRPr>
                <a:solidFill>
                  <a:schemeClr val="tx1"/>
                </a:solidFill>
                <a:latin typeface="+mn-lt"/>
                <a:ea typeface="ＭＳ Ｐゴシック" charset="-128"/>
              </a:defRPr>
            </a:lvl4pPr>
            <a:lvl5pPr marL="2057400" indent="-228600" algn="l" rtl="0" eaLnBrk="0" fontAlgn="base" hangingPunct="0">
              <a:spcBef>
                <a:spcPct val="20000"/>
              </a:spcBef>
              <a:spcAft>
                <a:spcPct val="0"/>
              </a:spcAft>
              <a:buClr>
                <a:schemeClr val="tx1"/>
              </a:buClr>
              <a:buSzPct val="85000"/>
              <a:buChar char="•"/>
              <a:defRPr>
                <a:solidFill>
                  <a:schemeClr val="tx1"/>
                </a:solidFill>
                <a:latin typeface="+mn-lt"/>
                <a:ea typeface="ＭＳ Ｐゴシック"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a:lstStyle>
          <a:p>
            <a:pPr>
              <a:buClr>
                <a:srgbClr val="E96D1F"/>
              </a:buClr>
              <a:buSzPct val="85000"/>
            </a:pPr>
            <a:r>
              <a:rPr lang="es-ES_tradnl" sz="2400" kern="0" dirty="0" smtClean="0"/>
              <a:t>Considere el "mapeo" de los resultados por nivel de interés, influencia, o importancia para su tema</a:t>
            </a:r>
          </a:p>
          <a:p>
            <a:pPr marL="0" indent="0">
              <a:buFont typeface="Wingdings" panose="05000000000000000000" pitchFamily="2" charset="2"/>
              <a:buNone/>
            </a:pPr>
            <a:endParaRPr lang="es-ES_tradnl" kern="0" dirty="0"/>
          </a:p>
        </p:txBody>
      </p:sp>
      <p:graphicFrame>
        <p:nvGraphicFramePr>
          <p:cNvPr id="6" name="Table 5"/>
          <p:cNvGraphicFramePr>
            <a:graphicFrameLocks noGrp="1"/>
          </p:cNvGraphicFramePr>
          <p:nvPr>
            <p:extLst>
              <p:ext uri="{D42A27DB-BD31-4B8C-83A1-F6EECF244321}">
                <p14:modId xmlns:p14="http://schemas.microsoft.com/office/powerpoint/2010/main" val="186019760"/>
              </p:ext>
            </p:extLst>
          </p:nvPr>
        </p:nvGraphicFramePr>
        <p:xfrm>
          <a:off x="838200" y="990600"/>
          <a:ext cx="7739061" cy="4654996"/>
        </p:xfrm>
        <a:graphic>
          <a:graphicData uri="http://schemas.openxmlformats.org/drawingml/2006/table">
            <a:tbl>
              <a:tblPr firstRow="1" bandRow="1">
                <a:effectLst/>
                <a:tableStyleId>{284E427A-3D55-4303-BF80-6455036E1DE7}</a:tableStyleId>
              </a:tblPr>
              <a:tblGrid>
                <a:gridCol w="2579687">
                  <a:extLst>
                    <a:ext uri="{9D8B030D-6E8A-4147-A177-3AD203B41FA5}">
                      <a16:colId xmlns="" xmlns:a16="http://schemas.microsoft.com/office/drawing/2014/main" val="2403420762"/>
                    </a:ext>
                  </a:extLst>
                </a:gridCol>
                <a:gridCol w="2579687">
                  <a:extLst>
                    <a:ext uri="{9D8B030D-6E8A-4147-A177-3AD203B41FA5}">
                      <a16:colId xmlns="" xmlns:a16="http://schemas.microsoft.com/office/drawing/2014/main" val="3132023784"/>
                    </a:ext>
                  </a:extLst>
                </a:gridCol>
                <a:gridCol w="2579687">
                  <a:extLst>
                    <a:ext uri="{9D8B030D-6E8A-4147-A177-3AD203B41FA5}">
                      <a16:colId xmlns="" xmlns:a16="http://schemas.microsoft.com/office/drawing/2014/main" val="443977929"/>
                    </a:ext>
                  </a:extLst>
                </a:gridCol>
              </a:tblGrid>
              <a:tr h="395416">
                <a:tc>
                  <a:txBody>
                    <a:bodyPr/>
                    <a:lstStyle/>
                    <a:p>
                      <a:pPr algn="ctr"/>
                      <a:r>
                        <a:rPr lang="es-ES_tradnl" dirty="0" smtClean="0">
                          <a:solidFill>
                            <a:schemeClr val="accent5"/>
                          </a:solidFill>
                        </a:rPr>
                        <a:t>Beneficiarios</a:t>
                      </a:r>
                      <a:endParaRPr lang="es-ES_tradnl" dirty="0">
                        <a:solidFill>
                          <a:schemeClr val="accent5"/>
                        </a:solidFill>
                      </a:endParaRPr>
                    </a:p>
                  </a:txBody>
                  <a:tcPr>
                    <a:solidFill>
                      <a:srgbClr val="66BC29"/>
                    </a:solidFill>
                  </a:tcPr>
                </a:tc>
                <a:tc>
                  <a:txBody>
                    <a:bodyPr/>
                    <a:lstStyle/>
                    <a:p>
                      <a:pPr algn="ctr"/>
                      <a:r>
                        <a:rPr lang="es-ES_tradnl" dirty="0" smtClean="0">
                          <a:solidFill>
                            <a:schemeClr val="accent5"/>
                          </a:solidFill>
                        </a:rPr>
                        <a:t>Ejecutores</a:t>
                      </a:r>
                      <a:endParaRPr lang="es-ES_tradnl" dirty="0">
                        <a:solidFill>
                          <a:schemeClr val="accent5"/>
                        </a:solidFill>
                      </a:endParaRPr>
                    </a:p>
                  </a:txBody>
                  <a:tcPr>
                    <a:solidFill>
                      <a:srgbClr val="66BC29"/>
                    </a:solidFill>
                  </a:tcPr>
                </a:tc>
                <a:tc>
                  <a:txBody>
                    <a:bodyPr/>
                    <a:lstStyle/>
                    <a:p>
                      <a:pPr algn="ctr"/>
                      <a:r>
                        <a:rPr lang="es-ES_tradnl" dirty="0" smtClean="0">
                          <a:solidFill>
                            <a:schemeClr val="accent5"/>
                          </a:solidFill>
                        </a:rPr>
                        <a:t>Agentes de influencia</a:t>
                      </a:r>
                      <a:endParaRPr lang="es-ES_tradnl" dirty="0">
                        <a:solidFill>
                          <a:schemeClr val="accent5"/>
                        </a:solidFill>
                      </a:endParaRPr>
                    </a:p>
                  </a:txBody>
                  <a:tcPr>
                    <a:solidFill>
                      <a:srgbClr val="66BC29"/>
                    </a:solidFill>
                  </a:tcPr>
                </a:tc>
                <a:extLst>
                  <a:ext uri="{0D108BD9-81ED-4DB2-BD59-A6C34878D82A}">
                    <a16:rowId xmlns="" xmlns:a16="http://schemas.microsoft.com/office/drawing/2014/main" val="4029914310"/>
                  </a:ext>
                </a:extLst>
              </a:tr>
              <a:tr h="3262184">
                <a:tc>
                  <a:txBody>
                    <a:bodyPr/>
                    <a:lstStyle/>
                    <a:p>
                      <a:pPr marL="285750" indent="-285750">
                        <a:buFont typeface="Arial" panose="020B0604020202020204" pitchFamily="34" charset="0"/>
                        <a:buChar char="•"/>
                      </a:pPr>
                      <a:r>
                        <a:rPr lang="es-ES_tradnl" sz="1600" dirty="0" smtClean="0"/>
                        <a:t>Usuarios/Beneficiarios (hombres,</a:t>
                      </a:r>
                      <a:r>
                        <a:rPr lang="es-ES_tradnl" sz="1600" baseline="0" dirty="0" smtClean="0"/>
                        <a:t> mujeres, jóvenes, niños, adultos mayores, </a:t>
                      </a:r>
                      <a:r>
                        <a:rPr lang="es-ES_tradnl" sz="1600" baseline="0" noProof="0" dirty="0" smtClean="0"/>
                        <a:t>etc.</a:t>
                      </a:r>
                      <a:r>
                        <a:rPr lang="es-ES_tradnl" sz="1600" baseline="0" dirty="0" smtClean="0"/>
                        <a:t>)</a:t>
                      </a:r>
                      <a:endParaRPr lang="es-ES_tradnl" sz="1600" dirty="0"/>
                    </a:p>
                  </a:txBody>
                  <a:tcPr>
                    <a:solidFill>
                      <a:schemeClr val="accent1">
                        <a:lumMod val="95000"/>
                        <a:alpha val="40000"/>
                      </a:schemeClr>
                    </a:solidFill>
                  </a:tcPr>
                </a:tc>
                <a:tc>
                  <a:txBody>
                    <a:bodyPr/>
                    <a:lstStyle/>
                    <a:p>
                      <a:pPr marL="285750" indent="-285750">
                        <a:spcAft>
                          <a:spcPts val="300"/>
                        </a:spcAft>
                        <a:buFont typeface="Arial" panose="020B0604020202020204" pitchFamily="34" charset="0"/>
                        <a:buChar char="•"/>
                      </a:pPr>
                      <a:r>
                        <a:rPr lang="es-ES_tradnl" sz="1600" dirty="0" smtClean="0"/>
                        <a:t>Autoridades locales</a:t>
                      </a:r>
                    </a:p>
                    <a:p>
                      <a:pPr marL="285750" indent="-285750">
                        <a:spcAft>
                          <a:spcPts val="300"/>
                        </a:spcAft>
                        <a:buFont typeface="Arial" panose="020B0604020202020204" pitchFamily="34" charset="0"/>
                        <a:buChar char="•"/>
                      </a:pPr>
                      <a:r>
                        <a:rPr lang="es-ES_tradnl" sz="1600" dirty="0" smtClean="0"/>
                        <a:t>Autoridades</a:t>
                      </a:r>
                      <a:r>
                        <a:rPr lang="es-ES_tradnl" sz="1600" baseline="0" dirty="0" smtClean="0"/>
                        <a:t> tradicionales</a:t>
                      </a:r>
                    </a:p>
                    <a:p>
                      <a:pPr marL="285750" indent="-285750">
                        <a:spcAft>
                          <a:spcPts val="300"/>
                        </a:spcAft>
                        <a:buFont typeface="Arial" panose="020B0604020202020204" pitchFamily="34" charset="0"/>
                        <a:buChar char="•"/>
                      </a:pPr>
                      <a:r>
                        <a:rPr lang="es-ES_tradnl" sz="1600" baseline="0" dirty="0" smtClean="0"/>
                        <a:t>ONG y proyectos de desarrollo</a:t>
                      </a:r>
                    </a:p>
                    <a:p>
                      <a:pPr marL="285750" indent="-285750">
                        <a:spcAft>
                          <a:spcPts val="300"/>
                        </a:spcAft>
                        <a:buFont typeface="Arial" panose="020B0604020202020204" pitchFamily="34" charset="0"/>
                        <a:buChar char="•"/>
                      </a:pPr>
                      <a:r>
                        <a:rPr lang="es-ES_tradnl" sz="1600" baseline="0" dirty="0" smtClean="0"/>
                        <a:t>Negocios y proveedores</a:t>
                      </a:r>
                    </a:p>
                    <a:p>
                      <a:pPr marL="285750" indent="-285750">
                        <a:spcAft>
                          <a:spcPts val="300"/>
                        </a:spcAft>
                        <a:buFont typeface="Arial" panose="020B0604020202020204" pitchFamily="34" charset="0"/>
                        <a:buChar char="•"/>
                      </a:pPr>
                      <a:r>
                        <a:rPr lang="es-ES_tradnl" sz="1600" baseline="0" dirty="0" smtClean="0"/>
                        <a:t>Servicios gubernamentales descentralizados</a:t>
                      </a:r>
                    </a:p>
                    <a:p>
                      <a:pPr marL="285750" indent="-285750">
                        <a:spcAft>
                          <a:spcPts val="300"/>
                        </a:spcAft>
                        <a:buFont typeface="Arial" panose="020B0604020202020204" pitchFamily="34" charset="0"/>
                        <a:buChar char="•"/>
                      </a:pPr>
                      <a:r>
                        <a:rPr lang="es-ES_tradnl" sz="1600" baseline="0" dirty="0" smtClean="0"/>
                        <a:t>Instituciones de investigación</a:t>
                      </a:r>
                    </a:p>
                    <a:p>
                      <a:pPr marL="285750" indent="-285750">
                        <a:spcAft>
                          <a:spcPts val="300"/>
                        </a:spcAft>
                        <a:buFont typeface="Arial" panose="020B0604020202020204" pitchFamily="34" charset="0"/>
                        <a:buChar char="•"/>
                      </a:pPr>
                      <a:r>
                        <a:rPr lang="es-ES_tradnl" sz="1600" baseline="0" dirty="0" smtClean="0"/>
                        <a:t>Escuelas y universidades</a:t>
                      </a:r>
                    </a:p>
                    <a:p>
                      <a:pPr marL="285750" indent="-285750">
                        <a:buFont typeface="Arial" panose="020B0604020202020204" pitchFamily="34" charset="0"/>
                        <a:buChar char="•"/>
                      </a:pPr>
                      <a:r>
                        <a:rPr lang="es-ES_tradnl" sz="1600" baseline="0" dirty="0" smtClean="0"/>
                        <a:t>Proveedores de servicio</a:t>
                      </a:r>
                      <a:endParaRPr lang="es-ES_tradnl" sz="1600" dirty="0"/>
                    </a:p>
                  </a:txBody>
                  <a:tcPr>
                    <a:solidFill>
                      <a:schemeClr val="accent1">
                        <a:lumMod val="95000"/>
                        <a:alpha val="40000"/>
                      </a:schemeClr>
                    </a:solidFill>
                  </a:tcPr>
                </a:tc>
                <a:tc>
                  <a:txBody>
                    <a:bodyPr/>
                    <a:lstStyle/>
                    <a:p>
                      <a:pPr marL="285750" indent="-285750">
                        <a:spcAft>
                          <a:spcPts val="300"/>
                        </a:spcAft>
                        <a:buFont typeface="Arial" panose="020B0604020202020204" pitchFamily="34" charset="0"/>
                        <a:buChar char="•"/>
                      </a:pPr>
                      <a:r>
                        <a:rPr lang="es-ES_tradnl" sz="1600" dirty="0" smtClean="0"/>
                        <a:t>Instituciones financieras y donantes</a:t>
                      </a:r>
                    </a:p>
                    <a:p>
                      <a:pPr marL="285750" indent="-285750">
                        <a:spcAft>
                          <a:spcPts val="300"/>
                        </a:spcAft>
                        <a:buFont typeface="Arial" panose="020B0604020202020204" pitchFamily="34" charset="0"/>
                        <a:buChar char="•"/>
                      </a:pPr>
                      <a:r>
                        <a:rPr lang="es-ES_tradnl" sz="1600" dirty="0" smtClean="0"/>
                        <a:t>Autoridades nacionales</a:t>
                      </a:r>
                    </a:p>
                    <a:p>
                      <a:pPr marL="285750" indent="-285750">
                        <a:spcAft>
                          <a:spcPts val="300"/>
                        </a:spcAft>
                        <a:buFont typeface="Arial" panose="020B0604020202020204" pitchFamily="34" charset="0"/>
                        <a:buChar char="•"/>
                      </a:pPr>
                      <a:r>
                        <a:rPr lang="es-ES_tradnl" sz="1600" dirty="0" smtClean="0"/>
                        <a:t>Líderes</a:t>
                      </a:r>
                      <a:r>
                        <a:rPr lang="es-ES_tradnl" sz="1600" baseline="0" dirty="0" smtClean="0"/>
                        <a:t> de opinión</a:t>
                      </a:r>
                    </a:p>
                    <a:p>
                      <a:pPr marL="285750" indent="-285750">
                        <a:spcAft>
                          <a:spcPts val="300"/>
                        </a:spcAft>
                        <a:buFont typeface="Arial" panose="020B0604020202020204" pitchFamily="34" charset="0"/>
                        <a:buChar char="•"/>
                      </a:pPr>
                      <a:r>
                        <a:rPr lang="es-ES_tradnl" sz="1600" baseline="0" dirty="0" smtClean="0"/>
                        <a:t>Sociedad civil</a:t>
                      </a:r>
                    </a:p>
                    <a:p>
                      <a:pPr marL="285750" indent="-285750">
                        <a:spcAft>
                          <a:spcPts val="300"/>
                        </a:spcAft>
                        <a:buFont typeface="Arial" panose="020B0604020202020204" pitchFamily="34" charset="0"/>
                        <a:buChar char="•"/>
                      </a:pPr>
                      <a:r>
                        <a:rPr lang="es-ES_tradnl" sz="1600" baseline="0" dirty="0" smtClean="0"/>
                        <a:t>Agencias internacionales de cooperación</a:t>
                      </a:r>
                    </a:p>
                    <a:p>
                      <a:pPr marL="285750" indent="-285750">
                        <a:spcAft>
                          <a:spcPts val="300"/>
                        </a:spcAft>
                        <a:buFont typeface="Arial" panose="020B0604020202020204" pitchFamily="34" charset="0"/>
                        <a:buChar char="•"/>
                      </a:pPr>
                      <a:r>
                        <a:rPr lang="es-ES_tradnl" sz="1600" baseline="0" dirty="0" smtClean="0"/>
                        <a:t>Medios de comunicación</a:t>
                      </a:r>
                      <a:endParaRPr lang="es-ES_tradnl" sz="1600" dirty="0"/>
                    </a:p>
                  </a:txBody>
                  <a:tcPr>
                    <a:solidFill>
                      <a:schemeClr val="accent1">
                        <a:lumMod val="95000"/>
                        <a:alpha val="40000"/>
                      </a:schemeClr>
                    </a:solidFill>
                  </a:tcPr>
                </a:tc>
                <a:extLst>
                  <a:ext uri="{0D108BD9-81ED-4DB2-BD59-A6C34878D82A}">
                    <a16:rowId xmlns="" xmlns:a16="http://schemas.microsoft.com/office/drawing/2014/main" val="4214167345"/>
                  </a:ext>
                </a:extLst>
              </a:tr>
            </a:tbl>
          </a:graphicData>
        </a:graphic>
      </p:graphicFrame>
    </p:spTree>
    <p:extLst>
      <p:ext uri="{BB962C8B-B14F-4D97-AF65-F5344CB8AC3E}">
        <p14:creationId xmlns:p14="http://schemas.microsoft.com/office/powerpoint/2010/main" val="1911434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39062" cy="609600"/>
          </a:xfrm>
        </p:spPr>
        <p:txBody>
          <a:bodyPr/>
          <a:lstStyle/>
          <a:p>
            <a:r>
              <a:rPr lang="es-ES_tradnl" b="1" noProof="0" dirty="0" smtClean="0"/>
              <a:t>Mapa de actores</a:t>
            </a:r>
            <a:endParaRPr lang="es-ES_tradnl" b="1" noProof="0" dirty="0"/>
          </a:p>
        </p:txBody>
      </p:sp>
      <p:pic>
        <p:nvPicPr>
          <p:cNvPr id="3" name="Picture 2"/>
          <p:cNvPicPr/>
          <p:nvPr/>
        </p:nvPicPr>
        <p:blipFill>
          <a:blip r:embed="rId3">
            <a:extLst>
              <a:ext uri="{28A0092B-C50C-407E-A947-70E740481C1C}">
                <a14:useLocalDpi xmlns:a14="http://schemas.microsoft.com/office/drawing/2010/main" val="0"/>
              </a:ext>
            </a:extLst>
          </a:blip>
          <a:stretch>
            <a:fillRect/>
          </a:stretch>
        </p:blipFill>
        <p:spPr>
          <a:xfrm>
            <a:off x="1828800" y="1221202"/>
            <a:ext cx="5991367" cy="5038844"/>
          </a:xfrm>
          <a:prstGeom prst="rect">
            <a:avLst/>
          </a:prstGeom>
        </p:spPr>
      </p:pic>
      <p:sp>
        <p:nvSpPr>
          <p:cNvPr id="5" name="CuadroTexto 4"/>
          <p:cNvSpPr txBox="1"/>
          <p:nvPr/>
        </p:nvSpPr>
        <p:spPr>
          <a:xfrm>
            <a:off x="1676400" y="1221202"/>
            <a:ext cx="6448567" cy="400110"/>
          </a:xfrm>
          <a:prstGeom prst="rect">
            <a:avLst/>
          </a:prstGeom>
          <a:noFill/>
        </p:spPr>
        <p:txBody>
          <a:bodyPr wrap="square" rtlCol="0">
            <a:spAutoFit/>
          </a:bodyPr>
          <a:lstStyle/>
          <a:p>
            <a:pPr algn="ctr"/>
            <a:r>
              <a:rPr lang="es-ES" sz="2000" dirty="0" smtClean="0">
                <a:latin typeface="Arial Rounded MT Bold" panose="020F0704030504030204" pitchFamily="34" charset="0"/>
              </a:rPr>
              <a:t>Mapa de Poder de los Actores de la Política</a:t>
            </a:r>
            <a:endParaRPr lang="es-ES" sz="2000" dirty="0">
              <a:latin typeface="Arial Rounded MT Bold" panose="020F0704030504030204" pitchFamily="34" charset="0"/>
            </a:endParaRPr>
          </a:p>
        </p:txBody>
      </p:sp>
      <p:sp>
        <p:nvSpPr>
          <p:cNvPr id="6" name="CuadroTexto 5"/>
          <p:cNvSpPr txBox="1"/>
          <p:nvPr/>
        </p:nvSpPr>
        <p:spPr>
          <a:xfrm>
            <a:off x="4413953" y="1682637"/>
            <a:ext cx="821059" cy="338554"/>
          </a:xfrm>
          <a:prstGeom prst="rect">
            <a:avLst/>
          </a:prstGeom>
          <a:noFill/>
        </p:spPr>
        <p:txBody>
          <a:bodyPr wrap="none" rtlCol="0">
            <a:spAutoFit/>
          </a:bodyPr>
          <a:lstStyle/>
          <a:p>
            <a:pPr algn="ctr"/>
            <a:r>
              <a:rPr lang="es-ES" sz="1600" b="1" dirty="0" smtClean="0"/>
              <a:t>Apoyo</a:t>
            </a:r>
            <a:endParaRPr lang="es-ES" sz="1600" b="1" dirty="0"/>
          </a:p>
        </p:txBody>
      </p:sp>
      <p:sp>
        <p:nvSpPr>
          <p:cNvPr id="7" name="CuadroTexto 6"/>
          <p:cNvSpPr txBox="1"/>
          <p:nvPr/>
        </p:nvSpPr>
        <p:spPr>
          <a:xfrm>
            <a:off x="4413953" y="5811311"/>
            <a:ext cx="1188146" cy="338554"/>
          </a:xfrm>
          <a:prstGeom prst="rect">
            <a:avLst/>
          </a:prstGeom>
          <a:noFill/>
        </p:spPr>
        <p:txBody>
          <a:bodyPr wrap="none" rtlCol="0">
            <a:spAutoFit/>
          </a:bodyPr>
          <a:lstStyle/>
          <a:p>
            <a:pPr algn="ctr"/>
            <a:r>
              <a:rPr lang="es-ES" sz="1600" b="1" dirty="0" smtClean="0"/>
              <a:t>Oposición</a:t>
            </a:r>
            <a:endParaRPr lang="es-ES" sz="1600" b="1" dirty="0"/>
          </a:p>
        </p:txBody>
      </p:sp>
      <p:sp>
        <p:nvSpPr>
          <p:cNvPr id="9" name="CuadroTexto 8"/>
          <p:cNvSpPr txBox="1"/>
          <p:nvPr/>
        </p:nvSpPr>
        <p:spPr>
          <a:xfrm>
            <a:off x="2133600" y="2438400"/>
            <a:ext cx="400110" cy="2382311"/>
          </a:xfrm>
          <a:prstGeom prst="rect">
            <a:avLst/>
          </a:prstGeom>
          <a:noFill/>
        </p:spPr>
        <p:txBody>
          <a:bodyPr vert="vert270" wrap="square" rtlCol="0">
            <a:spAutoFit/>
          </a:bodyPr>
          <a:lstStyle/>
          <a:p>
            <a:r>
              <a:rPr lang="es-ES" sz="1400" b="1" dirty="0" smtClean="0"/>
              <a:t>Bajo poder/Influencia</a:t>
            </a:r>
            <a:endParaRPr lang="es-ES" sz="1400" b="1" dirty="0"/>
          </a:p>
        </p:txBody>
      </p:sp>
      <p:sp>
        <p:nvSpPr>
          <p:cNvPr id="10" name="CuadroTexto 9"/>
          <p:cNvSpPr txBox="1"/>
          <p:nvPr/>
        </p:nvSpPr>
        <p:spPr>
          <a:xfrm>
            <a:off x="7162800" y="3090309"/>
            <a:ext cx="400110" cy="2133600"/>
          </a:xfrm>
          <a:prstGeom prst="rect">
            <a:avLst/>
          </a:prstGeom>
          <a:noFill/>
        </p:spPr>
        <p:txBody>
          <a:bodyPr vert="vert" wrap="square" rtlCol="0">
            <a:spAutoFit/>
          </a:bodyPr>
          <a:lstStyle/>
          <a:p>
            <a:r>
              <a:rPr lang="es-ES" sz="1400" dirty="0" smtClean="0"/>
              <a:t>Alto poder/influencia</a:t>
            </a:r>
            <a:endParaRPr lang="es-ES" sz="1400" dirty="0"/>
          </a:p>
        </p:txBody>
      </p:sp>
    </p:spTree>
    <p:extLst>
      <p:ext uri="{BB962C8B-B14F-4D97-AF65-F5344CB8AC3E}">
        <p14:creationId xmlns:p14="http://schemas.microsoft.com/office/powerpoint/2010/main" val="33448915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39062" cy="685800"/>
          </a:xfrm>
        </p:spPr>
        <p:txBody>
          <a:bodyPr/>
          <a:lstStyle/>
          <a:p>
            <a:r>
              <a:rPr lang="es-ES_tradnl" b="1" noProof="0" dirty="0" smtClean="0"/>
              <a:t>¿Cuáles son las políticas existentes?</a:t>
            </a:r>
            <a:endParaRPr lang="es-ES_tradnl" b="1" noProof="0" dirty="0"/>
          </a:p>
        </p:txBody>
      </p:sp>
      <p:sp>
        <p:nvSpPr>
          <p:cNvPr id="4" name="Content Placeholder 3"/>
          <p:cNvSpPr>
            <a:spLocks noGrp="1"/>
          </p:cNvSpPr>
          <p:nvPr>
            <p:ph sz="half" idx="1"/>
          </p:nvPr>
        </p:nvSpPr>
        <p:spPr>
          <a:xfrm>
            <a:off x="914401" y="1524000"/>
            <a:ext cx="3657600" cy="4572000"/>
          </a:xfrm>
        </p:spPr>
        <p:txBody>
          <a:bodyPr/>
          <a:lstStyle/>
          <a:p>
            <a:pPr marL="457200" indent="-457200">
              <a:spcBef>
                <a:spcPts val="0"/>
              </a:spcBef>
              <a:spcAft>
                <a:spcPts val="3000"/>
              </a:spcAft>
              <a:buSzPct val="100000"/>
              <a:buFont typeface="+mj-lt"/>
              <a:buAutoNum type="arabicPeriod"/>
            </a:pPr>
            <a:r>
              <a:rPr lang="es-ES_tradnl" sz="2600" noProof="0" dirty="0" smtClean="0"/>
              <a:t>¿Existe una política dedicada al tema en referencia?</a:t>
            </a:r>
          </a:p>
          <a:p>
            <a:pPr marL="457200" indent="-457200">
              <a:spcBef>
                <a:spcPts val="0"/>
              </a:spcBef>
              <a:spcAft>
                <a:spcPts val="3000"/>
              </a:spcAft>
              <a:buSzPct val="100000"/>
              <a:buFont typeface="+mj-lt"/>
              <a:buAutoNum type="arabicPeriod"/>
            </a:pPr>
            <a:r>
              <a:rPr lang="es-ES_tradnl" sz="2600" noProof="0" dirty="0" smtClean="0"/>
              <a:t>¿Qué otras políticas o estrategias abordan este tema?</a:t>
            </a:r>
          </a:p>
          <a:p>
            <a:pPr marL="457200" indent="-457200">
              <a:spcBef>
                <a:spcPts val="0"/>
              </a:spcBef>
              <a:spcAft>
                <a:spcPts val="3000"/>
              </a:spcAft>
              <a:buSzPct val="100000"/>
              <a:buFont typeface="+mj-lt"/>
              <a:buAutoNum type="arabicPeriod"/>
            </a:pPr>
            <a:r>
              <a:rPr lang="es-ES_tradnl" sz="2600" noProof="0" dirty="0" smtClean="0"/>
              <a:t>¿Cuáles son los objetivos declarados de la política?</a:t>
            </a:r>
          </a:p>
          <a:p>
            <a:pPr marL="514350" indent="-514350">
              <a:buFont typeface="+mj-lt"/>
              <a:buAutoNum type="arabicPeriod"/>
            </a:pPr>
            <a:endParaRPr lang="es-ES_tradnl" noProof="0" dirty="0"/>
          </a:p>
        </p:txBody>
      </p:sp>
      <p:sp>
        <p:nvSpPr>
          <p:cNvPr id="5" name="Content Placeholder 4"/>
          <p:cNvSpPr>
            <a:spLocks noGrp="1"/>
          </p:cNvSpPr>
          <p:nvPr>
            <p:ph sz="half" idx="2"/>
          </p:nvPr>
        </p:nvSpPr>
        <p:spPr>
          <a:xfrm>
            <a:off x="5105400" y="1524000"/>
            <a:ext cx="3505200" cy="4648200"/>
          </a:xfrm>
        </p:spPr>
        <p:txBody>
          <a:bodyPr/>
          <a:lstStyle/>
          <a:p>
            <a:pPr marL="457200" indent="-457200">
              <a:spcBef>
                <a:spcPts val="0"/>
              </a:spcBef>
              <a:spcAft>
                <a:spcPts val="3000"/>
              </a:spcAft>
              <a:buSzPct val="100000"/>
              <a:buFont typeface="+mj-lt"/>
              <a:buAutoNum type="arabicPeriod" startAt="4"/>
            </a:pPr>
            <a:r>
              <a:rPr lang="es-ES_tradnl" sz="2600" noProof="0" dirty="0" smtClean="0"/>
              <a:t>¿Aborda el financiamiento?</a:t>
            </a:r>
          </a:p>
          <a:p>
            <a:pPr marL="457200" indent="-457200">
              <a:spcBef>
                <a:spcPts val="0"/>
              </a:spcBef>
              <a:spcAft>
                <a:spcPts val="3000"/>
              </a:spcAft>
              <a:buSzPct val="100000"/>
              <a:buFont typeface="+mj-lt"/>
              <a:buAutoNum type="arabicPeriod" startAt="4"/>
            </a:pPr>
            <a:r>
              <a:rPr lang="es-ES_tradnl" sz="2600" noProof="0" dirty="0" smtClean="0"/>
              <a:t>¿Es específica en cuanto a su implementación?</a:t>
            </a:r>
          </a:p>
          <a:p>
            <a:pPr marL="457200" indent="-457200">
              <a:spcBef>
                <a:spcPts val="0"/>
              </a:spcBef>
              <a:spcAft>
                <a:spcPts val="3000"/>
              </a:spcAft>
              <a:buSzPct val="100000"/>
              <a:buFont typeface="+mj-lt"/>
              <a:buAutoNum type="arabicPeriod" startAt="4"/>
            </a:pPr>
            <a:r>
              <a:rPr lang="es-ES_tradnl" sz="2600" noProof="0" dirty="0" smtClean="0"/>
              <a:t>¿Existen avances o declaraciones públicas recientes?</a:t>
            </a:r>
            <a:endParaRPr lang="es-ES_tradnl" sz="2600" noProof="0" dirty="0"/>
          </a:p>
        </p:txBody>
      </p:sp>
    </p:spTree>
    <p:extLst>
      <p:ext uri="{BB962C8B-B14F-4D97-AF65-F5344CB8AC3E}">
        <p14:creationId xmlns:p14="http://schemas.microsoft.com/office/powerpoint/2010/main" val="37523341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39062" cy="609600"/>
          </a:xfrm>
        </p:spPr>
        <p:txBody>
          <a:bodyPr/>
          <a:lstStyle/>
          <a:p>
            <a:r>
              <a:rPr lang="es-ES_tradnl" noProof="0" dirty="0" smtClean="0"/>
              <a:t>Análisis de políticas</a:t>
            </a:r>
            <a:endParaRPr lang="es-ES_tradnl" noProof="0" dirty="0"/>
          </a:p>
        </p:txBody>
      </p:sp>
      <p:sp>
        <p:nvSpPr>
          <p:cNvPr id="3" name="Content Placeholder 2"/>
          <p:cNvSpPr>
            <a:spLocks noGrp="1"/>
          </p:cNvSpPr>
          <p:nvPr>
            <p:ph idx="1"/>
          </p:nvPr>
        </p:nvSpPr>
        <p:spPr>
          <a:xfrm>
            <a:off x="914400" y="1447800"/>
            <a:ext cx="7729537" cy="4953000"/>
          </a:xfrm>
        </p:spPr>
        <p:txBody>
          <a:bodyPr/>
          <a:lstStyle/>
          <a:p>
            <a:r>
              <a:rPr lang="es-ES_tradnl" sz="2600" noProof="0" dirty="0" smtClean="0"/>
              <a:t>¿Qué dice la política en realidad?</a:t>
            </a:r>
            <a:endParaRPr lang="es-ES_tradnl" sz="2600" noProof="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0300" y="2099863"/>
            <a:ext cx="2600324" cy="36576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5078" y="2286000"/>
            <a:ext cx="2619375" cy="36576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33546" y="2519849"/>
            <a:ext cx="2532183" cy="3647099"/>
          </a:xfrm>
          <a:prstGeom prst="rect">
            <a:avLst/>
          </a:prstGeom>
          <a:ln w="6350">
            <a:solidFill>
              <a:schemeClr val="accent2">
                <a:lumMod val="75000"/>
              </a:schemeClr>
            </a:solidFill>
          </a:ln>
        </p:spPr>
      </p:pic>
      <p:sp>
        <p:nvSpPr>
          <p:cNvPr id="8" name="CuadroTexto 7"/>
          <p:cNvSpPr txBox="1"/>
          <p:nvPr/>
        </p:nvSpPr>
        <p:spPr>
          <a:xfrm>
            <a:off x="6622583" y="2667000"/>
            <a:ext cx="954107" cy="215444"/>
          </a:xfrm>
          <a:prstGeom prst="rect">
            <a:avLst/>
          </a:prstGeom>
          <a:noFill/>
        </p:spPr>
        <p:txBody>
          <a:bodyPr wrap="none" rtlCol="0">
            <a:spAutoFit/>
          </a:bodyPr>
          <a:lstStyle/>
          <a:p>
            <a:r>
              <a:rPr lang="es-ES" sz="800" dirty="0" smtClean="0">
                <a:solidFill>
                  <a:schemeClr val="accent1"/>
                </a:solidFill>
                <a:latin typeface="Arial Narrow" panose="020B0606020202030204" pitchFamily="34" charset="0"/>
              </a:rPr>
              <a:t>DIRECTRIZ SOBRE</a:t>
            </a:r>
            <a:endParaRPr lang="es-ES" sz="800" dirty="0">
              <a:solidFill>
                <a:schemeClr val="accent1"/>
              </a:solidFill>
              <a:latin typeface="Arial Narrow" panose="020B0606020202030204" pitchFamily="34" charset="0"/>
            </a:endParaRPr>
          </a:p>
        </p:txBody>
      </p:sp>
      <p:sp>
        <p:nvSpPr>
          <p:cNvPr id="10" name="CuadroTexto 9"/>
          <p:cNvSpPr txBox="1"/>
          <p:nvPr/>
        </p:nvSpPr>
        <p:spPr>
          <a:xfrm>
            <a:off x="6120995" y="3029595"/>
            <a:ext cx="2100469" cy="954107"/>
          </a:xfrm>
          <a:prstGeom prst="rect">
            <a:avLst/>
          </a:prstGeom>
          <a:noFill/>
        </p:spPr>
        <p:txBody>
          <a:bodyPr wrap="square" rtlCol="0">
            <a:spAutoFit/>
          </a:bodyPr>
          <a:lstStyle/>
          <a:p>
            <a:pPr algn="ctr"/>
            <a:r>
              <a:rPr lang="es-ES" sz="800" dirty="0" smtClean="0">
                <a:latin typeface="Arial Narrow" panose="020B0606020202030204" pitchFamily="34" charset="0"/>
              </a:rPr>
              <a:t>SALUD MATERNA, DEL RECIÉN NACIDO, DEL NIÑO Y DEL ADOLESCENTE</a:t>
            </a:r>
          </a:p>
          <a:p>
            <a:pPr algn="ctr"/>
            <a:endParaRPr lang="es-ES" sz="800" dirty="0">
              <a:latin typeface="Arial Narrow" panose="020B0606020202030204" pitchFamily="34" charset="0"/>
            </a:endParaRPr>
          </a:p>
          <a:p>
            <a:pPr algn="ctr"/>
            <a:r>
              <a:rPr lang="es-ES" sz="800" dirty="0" smtClean="0">
                <a:latin typeface="Arial Narrow" panose="020B0606020202030204" pitchFamily="34" charset="0"/>
              </a:rPr>
              <a:t>Aprobado por el</a:t>
            </a:r>
          </a:p>
          <a:p>
            <a:pPr algn="ctr"/>
            <a:endParaRPr lang="es-ES" sz="800" dirty="0">
              <a:latin typeface="Arial Narrow" panose="020B0606020202030204" pitchFamily="34" charset="0"/>
            </a:endParaRPr>
          </a:p>
          <a:p>
            <a:pPr algn="ctr"/>
            <a:r>
              <a:rPr lang="es-ES" sz="800" dirty="0" smtClean="0">
                <a:latin typeface="Arial Narrow" panose="020B0606020202030204" pitchFamily="34" charset="0"/>
              </a:rPr>
              <a:t>COMITÉ DE REVISIÓN DE DIRECTRICES DE LA OMS</a:t>
            </a:r>
            <a:endParaRPr lang="es-ES" sz="800" dirty="0">
              <a:latin typeface="Arial Narrow" panose="020B0606020202030204" pitchFamily="34" charset="0"/>
            </a:endParaRPr>
          </a:p>
        </p:txBody>
      </p:sp>
      <p:sp>
        <p:nvSpPr>
          <p:cNvPr id="11" name="CuadroTexto 10"/>
          <p:cNvSpPr txBox="1"/>
          <p:nvPr/>
        </p:nvSpPr>
        <p:spPr>
          <a:xfrm>
            <a:off x="6120994" y="4114800"/>
            <a:ext cx="2100469" cy="600164"/>
          </a:xfrm>
          <a:prstGeom prst="rect">
            <a:avLst/>
          </a:prstGeom>
          <a:noFill/>
        </p:spPr>
        <p:txBody>
          <a:bodyPr wrap="square" rtlCol="0">
            <a:spAutoFit/>
          </a:bodyPr>
          <a:lstStyle/>
          <a:p>
            <a:pPr algn="ctr"/>
            <a:r>
              <a:rPr lang="es-ES" sz="1100" b="1" dirty="0" smtClean="0">
                <a:solidFill>
                  <a:srgbClr val="CE4552"/>
                </a:solidFill>
              </a:rPr>
              <a:t>RECOMENDACIONES SOBRE SALUD MATERNA Y PERINATAL</a:t>
            </a:r>
            <a:endParaRPr lang="es-ES" sz="1100" b="1" dirty="0">
              <a:solidFill>
                <a:srgbClr val="CE4552"/>
              </a:solidFill>
            </a:endParaRPr>
          </a:p>
        </p:txBody>
      </p:sp>
      <p:sp>
        <p:nvSpPr>
          <p:cNvPr id="12" name="CuadroTexto 11"/>
          <p:cNvSpPr txBox="1"/>
          <p:nvPr/>
        </p:nvSpPr>
        <p:spPr>
          <a:xfrm>
            <a:off x="3490840" y="2475597"/>
            <a:ext cx="2244734" cy="553998"/>
          </a:xfrm>
          <a:prstGeom prst="rect">
            <a:avLst/>
          </a:prstGeom>
          <a:noFill/>
        </p:spPr>
        <p:txBody>
          <a:bodyPr wrap="square" rtlCol="0">
            <a:spAutoFit/>
          </a:bodyPr>
          <a:lstStyle/>
          <a:p>
            <a:r>
              <a:rPr lang="es-ES" sz="1000" dirty="0" smtClean="0"/>
              <a:t>Asegurando los derechos humanos en la provisión de información y servicios de contracepción</a:t>
            </a:r>
            <a:endParaRPr lang="es-ES" sz="1000" dirty="0"/>
          </a:p>
        </p:txBody>
      </p:sp>
      <p:sp>
        <p:nvSpPr>
          <p:cNvPr id="13" name="CuadroTexto 12"/>
          <p:cNvSpPr txBox="1"/>
          <p:nvPr/>
        </p:nvSpPr>
        <p:spPr>
          <a:xfrm>
            <a:off x="3490840" y="3200400"/>
            <a:ext cx="2196164" cy="246221"/>
          </a:xfrm>
          <a:prstGeom prst="rect">
            <a:avLst/>
          </a:prstGeom>
          <a:noFill/>
        </p:spPr>
        <p:txBody>
          <a:bodyPr wrap="square" rtlCol="0">
            <a:spAutoFit/>
          </a:bodyPr>
          <a:lstStyle/>
          <a:p>
            <a:pPr algn="ctr"/>
            <a:r>
              <a:rPr lang="es-ES" sz="1000" b="1" dirty="0" smtClean="0">
                <a:solidFill>
                  <a:srgbClr val="2375BB"/>
                </a:solidFill>
              </a:rPr>
              <a:t>Directrices y recomendaciones</a:t>
            </a:r>
            <a:endParaRPr lang="es-ES" sz="1000" b="1" dirty="0">
              <a:solidFill>
                <a:srgbClr val="2375BB"/>
              </a:solidFill>
            </a:endParaRPr>
          </a:p>
        </p:txBody>
      </p:sp>
      <p:sp>
        <p:nvSpPr>
          <p:cNvPr id="14" name="CuadroTexto 13"/>
          <p:cNvSpPr txBox="1"/>
          <p:nvPr/>
        </p:nvSpPr>
        <p:spPr>
          <a:xfrm>
            <a:off x="1555671" y="2412127"/>
            <a:ext cx="1188146" cy="215444"/>
          </a:xfrm>
          <a:prstGeom prst="rect">
            <a:avLst/>
          </a:prstGeom>
          <a:noFill/>
        </p:spPr>
        <p:txBody>
          <a:bodyPr wrap="none" rtlCol="0">
            <a:spAutoFit/>
          </a:bodyPr>
          <a:lstStyle/>
          <a:p>
            <a:r>
              <a:rPr lang="es-ES" sz="800" b="1" dirty="0" smtClean="0">
                <a:solidFill>
                  <a:schemeClr val="accent1"/>
                </a:solidFill>
              </a:rPr>
              <a:t>Quinta edición, 2015</a:t>
            </a:r>
            <a:endParaRPr lang="es-ES" sz="800" b="1" dirty="0">
              <a:solidFill>
                <a:schemeClr val="accent1"/>
              </a:solidFill>
            </a:endParaRPr>
          </a:p>
        </p:txBody>
      </p:sp>
      <p:sp>
        <p:nvSpPr>
          <p:cNvPr id="15" name="CuadroTexto 14"/>
          <p:cNvSpPr txBox="1"/>
          <p:nvPr/>
        </p:nvSpPr>
        <p:spPr>
          <a:xfrm>
            <a:off x="1828800" y="2752596"/>
            <a:ext cx="1526278" cy="507831"/>
          </a:xfrm>
          <a:prstGeom prst="rect">
            <a:avLst/>
          </a:prstGeom>
          <a:noFill/>
        </p:spPr>
        <p:txBody>
          <a:bodyPr wrap="square" rtlCol="0">
            <a:spAutoFit/>
          </a:bodyPr>
          <a:lstStyle/>
          <a:p>
            <a:r>
              <a:rPr lang="es-ES" sz="900" b="1" dirty="0" smtClean="0">
                <a:solidFill>
                  <a:srgbClr val="FFFF00"/>
                </a:solidFill>
              </a:rPr>
              <a:t>Criterios de elegibilidad médica para el uso de anticonceptivos</a:t>
            </a:r>
            <a:endParaRPr lang="es-ES" sz="900" b="1" dirty="0">
              <a:solidFill>
                <a:srgbClr val="FFFB03"/>
              </a:solidFill>
            </a:endParaRPr>
          </a:p>
        </p:txBody>
      </p:sp>
      <p:sp>
        <p:nvSpPr>
          <p:cNvPr id="16" name="CuadroTexto 15"/>
          <p:cNvSpPr txBox="1"/>
          <p:nvPr/>
        </p:nvSpPr>
        <p:spPr>
          <a:xfrm>
            <a:off x="1809750" y="3811488"/>
            <a:ext cx="1828800" cy="184666"/>
          </a:xfrm>
          <a:prstGeom prst="rect">
            <a:avLst/>
          </a:prstGeom>
          <a:noFill/>
        </p:spPr>
        <p:txBody>
          <a:bodyPr wrap="square" rtlCol="0">
            <a:spAutoFit/>
          </a:bodyPr>
          <a:lstStyle/>
          <a:p>
            <a:r>
              <a:rPr lang="es-ES" sz="600" b="1" dirty="0" smtClean="0">
                <a:solidFill>
                  <a:srgbClr val="FFC000"/>
                </a:solidFill>
                <a:latin typeface="Agency FB" panose="020B0503020202020204" pitchFamily="34" charset="0"/>
              </a:rPr>
              <a:t>Fundamento para la planificación familiar de la OMS</a:t>
            </a:r>
            <a:endParaRPr lang="es-ES" sz="600" b="1" dirty="0">
              <a:solidFill>
                <a:srgbClr val="FFC000"/>
              </a:solidFill>
              <a:latin typeface="Agency FB" panose="020B0503020202020204" pitchFamily="34" charset="0"/>
            </a:endParaRPr>
          </a:p>
        </p:txBody>
      </p:sp>
    </p:spTree>
    <p:extLst>
      <p:ext uri="{BB962C8B-B14F-4D97-AF65-F5344CB8AC3E}">
        <p14:creationId xmlns:p14="http://schemas.microsoft.com/office/powerpoint/2010/main" val="24228391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8229600" cy="533400"/>
          </a:xfrm>
        </p:spPr>
        <p:txBody>
          <a:bodyPr/>
          <a:lstStyle/>
          <a:p>
            <a:r>
              <a:rPr lang="es-ES_tradnl" noProof="0" dirty="0" smtClean="0"/>
              <a:t>Evaluación de la implementación de políticas</a:t>
            </a:r>
            <a:endParaRPr lang="es-ES_tradnl" noProof="0" dirty="0"/>
          </a:p>
        </p:txBody>
      </p:sp>
      <p:sp>
        <p:nvSpPr>
          <p:cNvPr id="3" name="Content Placeholder 2"/>
          <p:cNvSpPr>
            <a:spLocks noGrp="1"/>
          </p:cNvSpPr>
          <p:nvPr>
            <p:ph idx="1"/>
          </p:nvPr>
        </p:nvSpPr>
        <p:spPr>
          <a:xfrm>
            <a:off x="838200" y="1676400"/>
            <a:ext cx="7729537" cy="4800600"/>
          </a:xfrm>
        </p:spPr>
        <p:txBody>
          <a:bodyPr/>
          <a:lstStyle/>
          <a:p>
            <a:pPr>
              <a:spcBef>
                <a:spcPts val="0"/>
              </a:spcBef>
              <a:spcAft>
                <a:spcPts val="2400"/>
              </a:spcAft>
            </a:pPr>
            <a:r>
              <a:rPr lang="es-ES_tradnl" sz="2600" noProof="0" dirty="0" smtClean="0"/>
              <a:t>Indicadores actuales</a:t>
            </a:r>
          </a:p>
          <a:p>
            <a:pPr>
              <a:spcBef>
                <a:spcPts val="0"/>
              </a:spcBef>
              <a:spcAft>
                <a:spcPts val="2400"/>
              </a:spcAft>
            </a:pPr>
            <a:r>
              <a:rPr lang="es-ES_tradnl" sz="2600" noProof="0" dirty="0" smtClean="0"/>
              <a:t>Investigación sobre ciencias de la implementación y rendición de cuentas </a:t>
            </a:r>
          </a:p>
          <a:p>
            <a:pPr>
              <a:spcBef>
                <a:spcPts val="0"/>
              </a:spcBef>
              <a:spcAft>
                <a:spcPts val="1200"/>
              </a:spcAft>
            </a:pPr>
            <a:r>
              <a:rPr lang="es-ES_tradnl" sz="2600" noProof="0" dirty="0" smtClean="0"/>
              <a:t>Informantes claves:</a:t>
            </a:r>
          </a:p>
          <a:p>
            <a:pPr lvl="1">
              <a:spcBef>
                <a:spcPts val="0"/>
              </a:spcBef>
              <a:spcAft>
                <a:spcPts val="1200"/>
              </a:spcAft>
              <a:buSzPct val="120000"/>
              <a:buFont typeface="Courier New" panose="02070309020205020404" pitchFamily="49" charset="0"/>
              <a:buChar char="o"/>
            </a:pPr>
            <a:r>
              <a:rPr lang="es-ES_tradnl" sz="2400" noProof="0" dirty="0" smtClean="0"/>
              <a:t>Formuladores de políticas</a:t>
            </a:r>
          </a:p>
          <a:p>
            <a:pPr lvl="1">
              <a:spcBef>
                <a:spcPts val="0"/>
              </a:spcBef>
              <a:spcAft>
                <a:spcPts val="1200"/>
              </a:spcAft>
              <a:buSzPct val="120000"/>
              <a:buFont typeface="Courier New" panose="02070309020205020404" pitchFamily="49" charset="0"/>
              <a:buChar char="o"/>
            </a:pPr>
            <a:r>
              <a:rPr lang="es-ES_tradnl" sz="2400" noProof="0" dirty="0" smtClean="0"/>
              <a:t>Profesionales de la salud</a:t>
            </a:r>
          </a:p>
          <a:p>
            <a:pPr lvl="1">
              <a:spcBef>
                <a:spcPts val="0"/>
              </a:spcBef>
              <a:spcAft>
                <a:spcPts val="1200"/>
              </a:spcAft>
              <a:buSzPct val="120000"/>
              <a:buFont typeface="Courier New" panose="02070309020205020404" pitchFamily="49" charset="0"/>
              <a:buChar char="o"/>
            </a:pPr>
            <a:r>
              <a:rPr lang="es-ES_tradnl" sz="2400" noProof="0" dirty="0" smtClean="0"/>
              <a:t>Sociedad civil</a:t>
            </a:r>
          </a:p>
          <a:p>
            <a:pPr lvl="1">
              <a:spcBef>
                <a:spcPts val="0"/>
              </a:spcBef>
              <a:spcAft>
                <a:spcPts val="1200"/>
              </a:spcAft>
              <a:buSzPct val="120000"/>
              <a:buFont typeface="Courier New" panose="02070309020205020404" pitchFamily="49" charset="0"/>
              <a:buChar char="o"/>
            </a:pPr>
            <a:r>
              <a:rPr lang="es-ES_tradnl" sz="2400" noProof="0" dirty="0" smtClean="0"/>
              <a:t>Expertos</a:t>
            </a:r>
          </a:p>
          <a:p>
            <a:pPr lvl="1">
              <a:spcBef>
                <a:spcPts val="0"/>
              </a:spcBef>
              <a:spcAft>
                <a:spcPts val="2400"/>
              </a:spcAft>
              <a:buSzPct val="120000"/>
              <a:buFont typeface="Courier New" panose="02070309020205020404" pitchFamily="49" charset="0"/>
              <a:buChar char="o"/>
            </a:pPr>
            <a:r>
              <a:rPr lang="es-ES_tradnl" sz="2400" noProof="0" dirty="0" smtClean="0"/>
              <a:t>Beneficiarios</a:t>
            </a:r>
            <a:endParaRPr lang="es-ES_tradnl" sz="2400" noProof="0" dirty="0"/>
          </a:p>
        </p:txBody>
      </p:sp>
    </p:spTree>
    <p:extLst>
      <p:ext uri="{BB962C8B-B14F-4D97-AF65-F5344CB8AC3E}">
        <p14:creationId xmlns:p14="http://schemas.microsoft.com/office/powerpoint/2010/main" val="40193320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s-ES_tradnl" altLang="en-US" noProof="0" dirty="0" smtClean="0">
                <a:ea typeface="ＭＳ Ｐゴシック" panose="020B0600070205080204" pitchFamily="34" charset="-128"/>
              </a:rPr>
              <a:t> </a:t>
            </a:r>
            <a:endParaRPr lang="es-ES_tradnl" altLang="en-US" noProof="0" dirty="0">
              <a:ea typeface="ＭＳ Ｐゴシック" panose="020B0600070205080204" pitchFamily="34" charset="-128"/>
            </a:endParaRPr>
          </a:p>
        </p:txBody>
      </p:sp>
      <p:pic>
        <p:nvPicPr>
          <p:cNvPr id="7171" name="Picture 2" descr="http://upload.wikimedia.org/wikipedia/commons/2/2d/50th_Anniversary_African_Union_Summit_in_Addis_Ababa,_Ethiopia.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914400" y="838200"/>
            <a:ext cx="7551737" cy="4648200"/>
          </a:xfr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
            <a:ext cx="7739062" cy="685800"/>
          </a:xfrm>
        </p:spPr>
        <p:txBody>
          <a:bodyPr/>
          <a:lstStyle/>
          <a:p>
            <a:r>
              <a:rPr lang="es-ES_tradnl" noProof="0" dirty="0" smtClean="0"/>
              <a:t>Evaluación formal de políticas</a:t>
            </a:r>
            <a:endParaRPr lang="es-ES_tradnl" noProof="0" dirty="0"/>
          </a:p>
        </p:txBody>
      </p:sp>
      <p:sp>
        <p:nvSpPr>
          <p:cNvPr id="3" name="Content Placeholder 2"/>
          <p:cNvSpPr>
            <a:spLocks noGrp="1"/>
          </p:cNvSpPr>
          <p:nvPr>
            <p:ph idx="1"/>
          </p:nvPr>
        </p:nvSpPr>
        <p:spPr>
          <a:xfrm>
            <a:off x="914400" y="868680"/>
            <a:ext cx="8153400" cy="4800600"/>
          </a:xfrm>
        </p:spPr>
        <p:txBody>
          <a:bodyPr/>
          <a:lstStyle/>
          <a:p>
            <a:pPr algn="just">
              <a:spcBef>
                <a:spcPts val="0"/>
              </a:spcBef>
              <a:spcAft>
                <a:spcPts val="1800"/>
              </a:spcAft>
            </a:pPr>
            <a:r>
              <a:rPr lang="es-ES_tradnl" sz="2600" noProof="0" dirty="0" smtClean="0"/>
              <a:t>Herramienta de evaluación alrededor de la implementación de políticas</a:t>
            </a:r>
          </a:p>
          <a:p>
            <a:pPr algn="just">
              <a:spcBef>
                <a:spcPts val="0"/>
              </a:spcBef>
              <a:spcAft>
                <a:spcPts val="1200"/>
              </a:spcAft>
            </a:pPr>
            <a:r>
              <a:rPr lang="es-ES_tradnl" sz="2600" noProof="0" dirty="0" smtClean="0"/>
              <a:t>Informe de evaluación sobre la implementación de la Política de Salud Reproductiva y Desarrollo para Adolescentes en </a:t>
            </a:r>
            <a:r>
              <a:rPr lang="es-ES_tradnl" sz="2600" i="1" noProof="0" dirty="0" smtClean="0"/>
              <a:t>Kenia de PRB (</a:t>
            </a:r>
            <a:r>
              <a:rPr lang="es-ES_tradnl" sz="2600" i="1" noProof="0" dirty="0" smtClean="0"/>
              <a:t>Population</a:t>
            </a:r>
            <a:r>
              <a:rPr lang="es-ES_tradnl" sz="2600" i="1" noProof="0" dirty="0" smtClean="0"/>
              <a:t> Reference Bureau).</a:t>
            </a:r>
            <a:endParaRPr lang="es-ES_tradnl" sz="2600" i="1" noProof="0" dirty="0"/>
          </a:p>
        </p:txBody>
      </p:sp>
      <p:pic>
        <p:nvPicPr>
          <p:cNvPr id="4" name="Picture 3"/>
          <p:cNvPicPr>
            <a:picLocks noChangeAspect="1"/>
          </p:cNvPicPr>
          <p:nvPr/>
        </p:nvPicPr>
        <p:blipFill rotWithShape="1">
          <a:blip r:embed="rId3"/>
          <a:srcRect l="28099" t="11900" r="28925" b="27273"/>
          <a:stretch/>
        </p:blipFill>
        <p:spPr>
          <a:xfrm>
            <a:off x="1388703" y="3703320"/>
            <a:ext cx="2997642" cy="2651760"/>
          </a:xfrm>
          <a:prstGeom prst="rect">
            <a:avLst/>
          </a:prstGeom>
          <a:ln w="6350">
            <a:solidFill>
              <a:schemeClr val="tx1"/>
            </a:solidFill>
          </a:ln>
        </p:spPr>
      </p:pic>
      <p:pic>
        <p:nvPicPr>
          <p:cNvPr id="5" name="Picture 4"/>
          <p:cNvPicPr>
            <a:picLocks noChangeAspect="1"/>
          </p:cNvPicPr>
          <p:nvPr/>
        </p:nvPicPr>
        <p:blipFill rotWithShape="1">
          <a:blip r:embed="rId4"/>
          <a:srcRect l="31034" t="24779" r="41379" b="26839"/>
          <a:stretch/>
        </p:blipFill>
        <p:spPr>
          <a:xfrm>
            <a:off x="5517513" y="3703320"/>
            <a:ext cx="2419119" cy="2651760"/>
          </a:xfrm>
          <a:prstGeom prst="rect">
            <a:avLst/>
          </a:prstGeom>
          <a:ln w="6350">
            <a:solidFill>
              <a:schemeClr val="tx1"/>
            </a:solidFill>
          </a:ln>
        </p:spPr>
      </p:pic>
    </p:spTree>
    <p:extLst>
      <p:ext uri="{BB962C8B-B14F-4D97-AF65-F5344CB8AC3E}">
        <p14:creationId xmlns:p14="http://schemas.microsoft.com/office/powerpoint/2010/main" val="15309435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39062" cy="685800"/>
          </a:xfrm>
        </p:spPr>
        <p:txBody>
          <a:bodyPr/>
          <a:lstStyle/>
          <a:p>
            <a:r>
              <a:rPr lang="es-ES_tradnl" sz="3200" noProof="0" dirty="0" smtClean="0"/>
              <a:t>Género y evaluación de políticas</a:t>
            </a:r>
            <a:endParaRPr lang="es-ES_tradnl" sz="3200" noProof="0" dirty="0"/>
          </a:p>
        </p:txBody>
      </p:sp>
      <p:sp>
        <p:nvSpPr>
          <p:cNvPr id="3" name="Content Placeholder 2"/>
          <p:cNvSpPr>
            <a:spLocks noGrp="1"/>
          </p:cNvSpPr>
          <p:nvPr>
            <p:ph idx="1"/>
          </p:nvPr>
        </p:nvSpPr>
        <p:spPr>
          <a:xfrm>
            <a:off x="914400" y="1600200"/>
            <a:ext cx="7729537" cy="609600"/>
          </a:xfrm>
        </p:spPr>
        <p:txBody>
          <a:bodyPr/>
          <a:lstStyle/>
          <a:p>
            <a:r>
              <a:rPr lang="es-ES_tradnl" sz="2600" noProof="0" dirty="0" smtClean="0"/>
              <a:t>¿Qué se entiende por género? </a:t>
            </a:r>
            <a:endParaRPr lang="es-ES_tradnl" sz="2600" noProof="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2514600"/>
            <a:ext cx="7162800" cy="2844744"/>
          </a:xfrm>
          <a:prstGeom prst="rect">
            <a:avLst/>
          </a:prstGeom>
        </p:spPr>
      </p:pic>
    </p:spTree>
    <p:extLst>
      <p:ext uri="{BB962C8B-B14F-4D97-AF65-F5344CB8AC3E}">
        <p14:creationId xmlns:p14="http://schemas.microsoft.com/office/powerpoint/2010/main" val="22161221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39062" cy="533400"/>
          </a:xfrm>
        </p:spPr>
        <p:txBody>
          <a:bodyPr/>
          <a:lstStyle/>
          <a:p>
            <a:r>
              <a:rPr lang="es-ES_tradnl" noProof="0" dirty="0" smtClean="0"/>
              <a:t>Género</a:t>
            </a:r>
            <a:endParaRPr lang="es-ES_tradnl" noProof="0" dirty="0"/>
          </a:p>
        </p:txBody>
      </p:sp>
      <p:sp>
        <p:nvSpPr>
          <p:cNvPr id="3" name="Content Placeholder 2"/>
          <p:cNvSpPr>
            <a:spLocks noGrp="1"/>
          </p:cNvSpPr>
          <p:nvPr>
            <p:ph idx="1"/>
          </p:nvPr>
        </p:nvSpPr>
        <p:spPr>
          <a:xfrm>
            <a:off x="821531" y="1143000"/>
            <a:ext cx="7772400" cy="4724400"/>
          </a:xfrm>
        </p:spPr>
        <p:txBody>
          <a:bodyPr/>
          <a:lstStyle/>
          <a:p>
            <a:pPr>
              <a:spcBef>
                <a:spcPts val="0"/>
              </a:spcBef>
              <a:spcAft>
                <a:spcPts val="3000"/>
              </a:spcAft>
            </a:pPr>
            <a:r>
              <a:rPr lang="es-ES_tradnl" sz="2600" noProof="0" dirty="0" smtClean="0"/>
              <a:t>Conjunto de roles económicos, sociales y políticos, responsabilidades, derechos naturales y adquiridos, y obligaciones culturalmente definidas, asociados con la pertinencia al sexo femenino o masculino, así como las relaciones de poder entre los mismos. </a:t>
            </a:r>
          </a:p>
          <a:p>
            <a:pPr>
              <a:spcBef>
                <a:spcPts val="0"/>
              </a:spcBef>
              <a:spcAft>
                <a:spcPts val="1200"/>
              </a:spcAft>
            </a:pPr>
            <a:r>
              <a:rPr lang="es-ES_tradnl" sz="2600" noProof="0" dirty="0" smtClean="0"/>
              <a:t>La definición y las expectativas de lo que significa ser una mujer o una niña, y ser un hombre o un niño varían según las culturas y a lo largo del tiempo</a:t>
            </a:r>
          </a:p>
          <a:p>
            <a:pPr lvl="1">
              <a:spcBef>
                <a:spcPts val="0"/>
              </a:spcBef>
              <a:spcAft>
                <a:spcPts val="1200"/>
              </a:spcAft>
              <a:buSzPct val="120000"/>
              <a:buFont typeface="Courier New" panose="02070309020205020404" pitchFamily="49" charset="0"/>
              <a:buChar char="o"/>
            </a:pPr>
            <a:r>
              <a:rPr lang="es-ES_tradnl" sz="2400" noProof="0" dirty="0" smtClean="0"/>
              <a:t>A menudo se cruzan con otros factores como raza, clase, edad y orientación sexual </a:t>
            </a:r>
            <a:endParaRPr lang="es-ES_tradnl" sz="2400" noProof="0" dirty="0"/>
          </a:p>
        </p:txBody>
      </p:sp>
    </p:spTree>
    <p:extLst>
      <p:ext uri="{BB962C8B-B14F-4D97-AF65-F5344CB8AC3E}">
        <p14:creationId xmlns:p14="http://schemas.microsoft.com/office/powerpoint/2010/main" val="29038094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39062" cy="533400"/>
          </a:xfrm>
        </p:spPr>
        <p:txBody>
          <a:bodyPr/>
          <a:lstStyle/>
          <a:p>
            <a:r>
              <a:rPr lang="es-ES_tradnl" noProof="0" dirty="0" smtClean="0"/>
              <a:t>Políticas y género</a:t>
            </a:r>
            <a:endParaRPr lang="es-ES_tradnl" noProof="0" dirty="0"/>
          </a:p>
        </p:txBody>
      </p:sp>
      <p:sp>
        <p:nvSpPr>
          <p:cNvPr id="3" name="Content Placeholder 2"/>
          <p:cNvSpPr>
            <a:spLocks noGrp="1"/>
          </p:cNvSpPr>
          <p:nvPr>
            <p:ph idx="1"/>
          </p:nvPr>
        </p:nvSpPr>
        <p:spPr>
          <a:xfrm>
            <a:off x="914400" y="1524000"/>
            <a:ext cx="7729537" cy="46482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ts val="0"/>
              </a:spcBef>
              <a:spcAft>
                <a:spcPts val="2400"/>
              </a:spcAft>
            </a:pPr>
            <a:r>
              <a:rPr lang="es-ES_tradnl" sz="2600" noProof="0" dirty="0" smtClean="0"/>
              <a:t>Las políticas de salud afectan a mujeres y hombres, niñas y niños, de manera diferente</a:t>
            </a:r>
          </a:p>
          <a:p>
            <a:pPr>
              <a:spcBef>
                <a:spcPts val="0"/>
              </a:spcBef>
              <a:spcAft>
                <a:spcPts val="2400"/>
              </a:spcAft>
            </a:pPr>
            <a:r>
              <a:rPr lang="es-ES_tradnl" sz="2600" noProof="0" dirty="0" smtClean="0"/>
              <a:t>Las mujeres con frecuencia tienen menos control sobre la participación en la actividad sexual y la salud reproductiva</a:t>
            </a:r>
          </a:p>
          <a:p>
            <a:pPr>
              <a:spcBef>
                <a:spcPts val="0"/>
              </a:spcBef>
              <a:spcAft>
                <a:spcPts val="2400"/>
              </a:spcAft>
            </a:pPr>
            <a:r>
              <a:rPr lang="es-ES_tradnl" sz="2600" noProof="0" dirty="0" smtClean="0"/>
              <a:t>Los hombres también enfrentan normas de género que aumentan sus riesgos de salud</a:t>
            </a:r>
          </a:p>
          <a:p>
            <a:pPr>
              <a:spcBef>
                <a:spcPts val="0"/>
              </a:spcBef>
              <a:spcAft>
                <a:spcPts val="2400"/>
              </a:spcAft>
            </a:pPr>
            <a:r>
              <a:rPr lang="es-ES_tradnl" sz="2600" noProof="0" dirty="0" smtClean="0"/>
              <a:t>Las políticas brindan una oportunidad para identificar y eliminar estas desigualdades</a:t>
            </a:r>
          </a:p>
          <a:p>
            <a:endParaRPr lang="es-ES_tradnl" noProof="0" dirty="0"/>
          </a:p>
        </p:txBody>
      </p:sp>
    </p:spTree>
    <p:extLst>
      <p:ext uri="{BB962C8B-B14F-4D97-AF65-F5344CB8AC3E}">
        <p14:creationId xmlns:p14="http://schemas.microsoft.com/office/powerpoint/2010/main" val="37732409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39062" cy="533400"/>
          </a:xfrm>
        </p:spPr>
        <p:txBody>
          <a:bodyPr/>
          <a:lstStyle/>
          <a:p>
            <a:r>
              <a:rPr lang="es-ES_tradnl" noProof="0" dirty="0" smtClean="0"/>
              <a:t>Resumen</a:t>
            </a:r>
            <a:endParaRPr lang="es-ES_tradnl" noProof="0" dirty="0"/>
          </a:p>
        </p:txBody>
      </p:sp>
      <p:sp>
        <p:nvSpPr>
          <p:cNvPr id="3" name="Content Placeholder 2"/>
          <p:cNvSpPr>
            <a:spLocks noGrp="1"/>
          </p:cNvSpPr>
          <p:nvPr>
            <p:ph idx="1"/>
          </p:nvPr>
        </p:nvSpPr>
        <p:spPr>
          <a:xfrm>
            <a:off x="914401" y="1524000"/>
            <a:ext cx="7315200" cy="4648200"/>
          </a:xfrm>
        </p:spPr>
        <p:txBody>
          <a:bodyPr/>
          <a:lstStyle/>
          <a:p>
            <a:pPr>
              <a:spcBef>
                <a:spcPts val="0"/>
              </a:spcBef>
              <a:spcAft>
                <a:spcPts val="1200"/>
              </a:spcAft>
            </a:pPr>
            <a:r>
              <a:rPr lang="es-ES_tradnl" sz="2800" noProof="0" dirty="0" smtClean="0"/>
              <a:t>Políticas:</a:t>
            </a:r>
          </a:p>
          <a:p>
            <a:pPr lvl="1">
              <a:spcBef>
                <a:spcPts val="0"/>
              </a:spcBef>
              <a:spcAft>
                <a:spcPts val="1200"/>
              </a:spcAft>
              <a:buSzPct val="120000"/>
              <a:buFont typeface="Courier New" panose="02070309020205020404" pitchFamily="49" charset="0"/>
              <a:buChar char="o"/>
            </a:pPr>
            <a:r>
              <a:rPr lang="es-ES_tradnl" sz="2400" noProof="0" dirty="0" smtClean="0"/>
              <a:t>Acción de referencia</a:t>
            </a:r>
          </a:p>
          <a:p>
            <a:pPr lvl="1">
              <a:spcBef>
                <a:spcPts val="0"/>
              </a:spcBef>
              <a:spcAft>
                <a:spcPts val="1200"/>
              </a:spcAft>
              <a:buSzPct val="120000"/>
              <a:buFont typeface="Courier New" panose="02070309020205020404" pitchFamily="49" charset="0"/>
              <a:buChar char="o"/>
            </a:pPr>
            <a:r>
              <a:rPr lang="es-ES_tradnl" sz="2400" noProof="0" dirty="0" smtClean="0"/>
              <a:t>Lograr metas</a:t>
            </a:r>
          </a:p>
          <a:p>
            <a:pPr lvl="1">
              <a:spcBef>
                <a:spcPts val="0"/>
              </a:spcBef>
              <a:spcAft>
                <a:spcPts val="3000"/>
              </a:spcAft>
              <a:buSzPct val="120000"/>
              <a:buFont typeface="Courier New" panose="02070309020205020404" pitchFamily="49" charset="0"/>
              <a:buChar char="o"/>
            </a:pPr>
            <a:r>
              <a:rPr lang="es-ES_tradnl" sz="2400" noProof="0" dirty="0" smtClean="0"/>
              <a:t>Diferentes mecanismos en muchos niveles</a:t>
            </a:r>
          </a:p>
          <a:p>
            <a:pPr>
              <a:spcBef>
                <a:spcPts val="0"/>
              </a:spcBef>
              <a:spcAft>
                <a:spcPts val="1200"/>
              </a:spcAft>
            </a:pPr>
            <a:r>
              <a:rPr lang="es-ES_tradnl" sz="2800" noProof="0" dirty="0" smtClean="0"/>
              <a:t>Panorama de Políticas:</a:t>
            </a:r>
          </a:p>
          <a:p>
            <a:pPr lvl="1">
              <a:spcBef>
                <a:spcPts val="0"/>
              </a:spcBef>
              <a:spcAft>
                <a:spcPts val="1200"/>
              </a:spcAft>
              <a:buFont typeface="Courier New" panose="02070309020205020404" pitchFamily="49" charset="0"/>
              <a:buChar char="o"/>
            </a:pPr>
            <a:r>
              <a:rPr lang="es-ES_tradnl" sz="2400" noProof="0" dirty="0" smtClean="0"/>
              <a:t>Actores</a:t>
            </a:r>
          </a:p>
          <a:p>
            <a:pPr lvl="1">
              <a:spcBef>
                <a:spcPts val="0"/>
              </a:spcBef>
              <a:spcAft>
                <a:spcPts val="1200"/>
              </a:spcAft>
              <a:buFont typeface="Courier New" panose="02070309020205020404" pitchFamily="49" charset="0"/>
              <a:buChar char="o"/>
            </a:pPr>
            <a:r>
              <a:rPr lang="es-ES_tradnl" sz="2400" noProof="0" dirty="0" smtClean="0"/>
              <a:t>Documentos de política</a:t>
            </a:r>
          </a:p>
          <a:p>
            <a:pPr lvl="1">
              <a:spcBef>
                <a:spcPts val="0"/>
              </a:spcBef>
              <a:spcAft>
                <a:spcPts val="3000"/>
              </a:spcAft>
              <a:buFont typeface="Courier New" panose="02070309020205020404" pitchFamily="49" charset="0"/>
              <a:buChar char="o"/>
            </a:pPr>
            <a:r>
              <a:rPr lang="es-ES_tradnl" sz="2400" noProof="0" dirty="0" smtClean="0"/>
              <a:t>Implementación</a:t>
            </a:r>
            <a:endParaRPr lang="es-ES_tradnl" sz="2400" noProof="0" dirty="0"/>
          </a:p>
        </p:txBody>
      </p:sp>
    </p:spTree>
    <p:extLst>
      <p:ext uri="{BB962C8B-B14F-4D97-AF65-F5344CB8AC3E}">
        <p14:creationId xmlns:p14="http://schemas.microsoft.com/office/powerpoint/2010/main" val="35087638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idx="4294967295"/>
          </p:nvPr>
        </p:nvSpPr>
        <p:spPr>
          <a:xfrm>
            <a:off x="838200" y="381000"/>
            <a:ext cx="7739062" cy="609600"/>
          </a:xfrm>
        </p:spPr>
        <p:txBody>
          <a:bodyPr anchor="ctr"/>
          <a:lstStyle/>
          <a:p>
            <a:r>
              <a:rPr lang="es-ES_tradnl" altLang="en-US" sz="3200" b="1" noProof="0" dirty="0" smtClean="0">
                <a:ea typeface="ＭＳ Ｐゴシック" panose="020B0600070205080204" pitchFamily="34" charset="-128"/>
              </a:rPr>
              <a:t>Aprende </a:t>
            </a:r>
            <a:r>
              <a:rPr lang="es-ES_tradnl" altLang="en-US" sz="3200" noProof="0" dirty="0" smtClean="0">
                <a:ea typeface="ＭＳ Ｐゴシック" panose="020B0600070205080204" pitchFamily="34" charset="-128"/>
              </a:rPr>
              <a:t>m</a:t>
            </a:r>
            <a:r>
              <a:rPr lang="es-ES_tradnl" altLang="en-US" sz="3200" b="1" noProof="0" dirty="0" smtClean="0">
                <a:ea typeface="ＭＳ Ｐゴシック" panose="020B0600070205080204" pitchFamily="34" charset="-128"/>
              </a:rPr>
              <a:t>ás</a:t>
            </a:r>
            <a:endParaRPr lang="es-ES_tradnl" altLang="en-US" sz="3200" b="1" noProof="0" dirty="0">
              <a:ea typeface="ＭＳ Ｐゴシック" panose="020B0600070205080204" pitchFamily="34" charset="-128"/>
            </a:endParaRPr>
          </a:p>
        </p:txBody>
      </p:sp>
      <p:sp>
        <p:nvSpPr>
          <p:cNvPr id="27651" name="Content Placeholder 2"/>
          <p:cNvSpPr>
            <a:spLocks noGrp="1"/>
          </p:cNvSpPr>
          <p:nvPr>
            <p:ph idx="4294967295"/>
          </p:nvPr>
        </p:nvSpPr>
        <p:spPr>
          <a:xfrm>
            <a:off x="847725" y="1219200"/>
            <a:ext cx="7729537" cy="5029200"/>
          </a:xfrm>
        </p:spPr>
        <p:txBody>
          <a:bodyPr/>
          <a:lstStyle/>
          <a:p>
            <a:pPr marL="274320" indent="-274320">
              <a:spcBef>
                <a:spcPts val="0"/>
              </a:spcBef>
              <a:spcAft>
                <a:spcPts val="1800"/>
              </a:spcAft>
            </a:pPr>
            <a:r>
              <a:rPr lang="es-ES_tradnl" altLang="en-US" sz="1600" noProof="0" dirty="0" smtClean="0">
                <a:ea typeface="ＭＳ Ｐゴシック" panose="020B0600070205080204" pitchFamily="34" charset="-128"/>
              </a:rPr>
              <a:t>"</a:t>
            </a:r>
            <a:r>
              <a:rPr lang="en-US" altLang="en-US" sz="1600" dirty="0" smtClean="0">
                <a:ea typeface="ＭＳ Ｐゴシック" panose="020B0600070205080204" pitchFamily="34" charset="-128"/>
              </a:rPr>
              <a:t>Política</a:t>
            </a:r>
            <a:r>
              <a:rPr lang="en-US" altLang="en-US" sz="1600" dirty="0" smtClean="0">
                <a:ea typeface="ＭＳ Ｐゴシック" panose="020B0600070205080204" pitchFamily="34" charset="-128"/>
              </a:rPr>
              <a:t>", </a:t>
            </a:r>
            <a:r>
              <a:rPr lang="en-US" altLang="en-US" sz="1600" dirty="0" smtClean="0">
                <a:ea typeface="ＭＳ Ｐゴシック" panose="020B0600070205080204" pitchFamily="34" charset="-128"/>
              </a:rPr>
              <a:t>www.wikipedia.org</a:t>
            </a:r>
            <a:r>
              <a:rPr lang="en-US" altLang="en-US" sz="1600" b="1" dirty="0" smtClean="0">
                <a:solidFill>
                  <a:srgbClr val="2375BB"/>
                </a:solidFill>
                <a:ea typeface="ＭＳ Ｐゴシック" panose="020B0600070205080204" pitchFamily="34" charset="-128"/>
              </a:rPr>
              <a:t>.</a:t>
            </a:r>
          </a:p>
          <a:p>
            <a:pPr marL="274320" indent="-274320">
              <a:spcBef>
                <a:spcPts val="0"/>
              </a:spcBef>
              <a:spcAft>
                <a:spcPts val="1800"/>
              </a:spcAft>
            </a:pPr>
            <a:r>
              <a:rPr lang="en-US" altLang="en-US" sz="1600" dirty="0" smtClean="0">
                <a:ea typeface="ＭＳ Ｐゴシック" panose="020B0600070205080204" pitchFamily="34" charset="-128"/>
              </a:rPr>
              <a:t>Harry Cross, Karen Hardee, &amp; </a:t>
            </a:r>
            <a:r>
              <a:rPr lang="en-US" altLang="en-US" sz="1600" dirty="0" smtClean="0">
                <a:ea typeface="ＭＳ Ｐゴシック" panose="020B0600070205080204" pitchFamily="34" charset="-128"/>
              </a:rPr>
              <a:t>Norine</a:t>
            </a:r>
            <a:r>
              <a:rPr lang="en-US" altLang="en-US" sz="1600" dirty="0" smtClean="0">
                <a:ea typeface="ＭＳ Ｐゴシック" panose="020B0600070205080204" pitchFamily="34" charset="-128"/>
              </a:rPr>
              <a:t> Jewell, </a:t>
            </a:r>
            <a:r>
              <a:rPr lang="en-US" altLang="en-US" sz="1600" i="1" dirty="0" smtClean="0">
                <a:ea typeface="ＭＳ Ｐゴシック" panose="020B0600070205080204" pitchFamily="34" charset="-128"/>
              </a:rPr>
              <a:t>Reforming Operational Policies: A Pathway to Improving Reproductive Health Programs,</a:t>
            </a:r>
            <a:r>
              <a:rPr lang="en-US" altLang="en-US" sz="1600" dirty="0" smtClean="0">
                <a:ea typeface="ＭＳ Ｐゴシック" panose="020B0600070205080204" pitchFamily="34" charset="-128"/>
              </a:rPr>
              <a:t> Occasional Paper #7, Futures Group: The Policy Project, 2001. </a:t>
            </a:r>
          </a:p>
          <a:p>
            <a:pPr marL="274320" indent="-274320">
              <a:spcBef>
                <a:spcPts val="0"/>
              </a:spcBef>
              <a:spcAft>
                <a:spcPts val="1800"/>
              </a:spcAft>
            </a:pPr>
            <a:r>
              <a:rPr lang="en-US" altLang="en-US" sz="1600" dirty="0" smtClean="0">
                <a:ea typeface="ＭＳ Ｐゴシック" panose="020B0600070205080204" pitchFamily="34" charset="-128"/>
              </a:rPr>
              <a:t>Andy Sumner et al., “What Shapes Research Impact on Policy? Understanding Research Uptake in Sexual and Reproductive Health Policy Processes in Resource Poor Contexts,” </a:t>
            </a:r>
            <a:r>
              <a:rPr lang="en-US" altLang="en-US" sz="1600" i="1" dirty="0" smtClean="0">
                <a:ea typeface="ＭＳ Ｐゴシック" panose="020B0600070205080204" pitchFamily="34" charset="-128"/>
              </a:rPr>
              <a:t>Health Research Policy and Systems</a:t>
            </a:r>
            <a:r>
              <a:rPr lang="en-US" altLang="en-US" sz="1600" dirty="0" smtClean="0">
                <a:ea typeface="ＭＳ Ｐゴシック" panose="020B0600070205080204" pitchFamily="34" charset="-128"/>
              </a:rPr>
              <a:t> 9 , </a:t>
            </a:r>
            <a:r>
              <a:rPr lang="en-US" altLang="en-US" sz="1600" dirty="0" smtClean="0">
                <a:ea typeface="ＭＳ Ｐゴシック" panose="020B0600070205080204" pitchFamily="34" charset="-128"/>
              </a:rPr>
              <a:t>supplm</a:t>
            </a:r>
            <a:r>
              <a:rPr lang="en-US" altLang="en-US" sz="1600" dirty="0" smtClean="0">
                <a:ea typeface="ＭＳ Ｐゴシック" panose="020B0600070205080204" pitchFamily="34" charset="-128"/>
              </a:rPr>
              <a:t> 1 (2011):S3. </a:t>
            </a:r>
          </a:p>
          <a:p>
            <a:pPr marL="274320" indent="-274320">
              <a:spcBef>
                <a:spcPts val="0"/>
              </a:spcBef>
              <a:spcAft>
                <a:spcPts val="1800"/>
              </a:spcAft>
            </a:pPr>
            <a:r>
              <a:rPr lang="en-US" sz="1600" dirty="0" smtClean="0"/>
              <a:t>Jennifer </a:t>
            </a:r>
            <a:r>
              <a:rPr lang="en-US" sz="1600" dirty="0" smtClean="0"/>
              <a:t>Rietbergen</a:t>
            </a:r>
            <a:r>
              <a:rPr lang="en-US" sz="1600" dirty="0" smtClean="0"/>
              <a:t>-McCracken and Deepa Narayan, ed. </a:t>
            </a:r>
            <a:r>
              <a:rPr lang="en-US" sz="1600" i="1" dirty="0" smtClean="0"/>
              <a:t>Participation and Social Assessment: Tools and Techniques </a:t>
            </a:r>
            <a:r>
              <a:rPr lang="en-US" sz="1600" dirty="0" smtClean="0"/>
              <a:t>(Washington, DC: World Bank, 1998). </a:t>
            </a:r>
            <a:r>
              <a:rPr lang="en-US" sz="1600" i="1" dirty="0" smtClean="0"/>
              <a:t> </a:t>
            </a:r>
            <a:endParaRPr lang="en-US" sz="1600" dirty="0" smtClean="0"/>
          </a:p>
          <a:p>
            <a:pPr marL="274320" indent="-274320">
              <a:spcBef>
                <a:spcPts val="0"/>
              </a:spcBef>
              <a:spcAft>
                <a:spcPts val="1800"/>
              </a:spcAft>
            </a:pPr>
            <a:r>
              <a:rPr lang="en-US" altLang="en-US" sz="1600" dirty="0" smtClean="0">
                <a:ea typeface="ＭＳ Ｐゴシック" panose="020B0600070205080204" pitchFamily="34" charset="-128"/>
              </a:rPr>
              <a:t>Health Policy Initiative, Policy Implementation Assessment Tool. </a:t>
            </a:r>
          </a:p>
          <a:p>
            <a:pPr marL="274320" indent="-274320">
              <a:spcBef>
                <a:spcPts val="0"/>
              </a:spcBef>
              <a:spcAft>
                <a:spcPts val="1800"/>
              </a:spcAft>
            </a:pPr>
            <a:r>
              <a:rPr lang="en-US" altLang="en-US" sz="1600" dirty="0" smtClean="0">
                <a:ea typeface="ＭＳ Ｐゴシック" panose="020B0600070205080204" pitchFamily="34" charset="-128"/>
              </a:rPr>
              <a:t>National Council for Population and Development and PRB, </a:t>
            </a:r>
            <a:r>
              <a:rPr lang="en-US" altLang="en-US" sz="1600" i="1" dirty="0" smtClean="0">
                <a:ea typeface="ＭＳ Ｐゴシック" panose="020B0600070205080204" pitchFamily="34" charset="-128"/>
              </a:rPr>
              <a:t>Kenya Adolescent Reproductive Health and Development Policy:  Implementation Assessment Report,</a:t>
            </a:r>
            <a:r>
              <a:rPr lang="en-US" altLang="en-US" sz="1600" dirty="0" smtClean="0">
                <a:ea typeface="ＭＳ Ｐゴシック" panose="020B0600070205080204" pitchFamily="34" charset="-128"/>
              </a:rPr>
              <a:t> 2013. </a:t>
            </a:r>
            <a:endParaRPr lang="en-US" altLang="en-US" sz="1600" dirty="0">
              <a:ea typeface="ＭＳ Ｐゴシック" panose="020B0600070205080204" pitchFamily="34" charset="-12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idx="4294967295"/>
          </p:nvPr>
        </p:nvSpPr>
        <p:spPr>
          <a:xfrm>
            <a:off x="838200" y="304800"/>
            <a:ext cx="7739062" cy="838200"/>
          </a:xfrm>
        </p:spPr>
        <p:txBody>
          <a:bodyPr anchor="ctr"/>
          <a:lstStyle/>
          <a:p>
            <a:r>
              <a:rPr lang="es-ES_tradnl" altLang="en-US" b="1" noProof="0" dirty="0" smtClean="0">
                <a:ea typeface="ＭＳ Ｐゴシック" panose="020B0600070205080204" pitchFamily="34" charset="-128"/>
              </a:rPr>
              <a:t>¿Qué es una política?</a:t>
            </a:r>
            <a:endParaRPr lang="es-ES_tradnl" altLang="en-US" b="1" noProof="0" dirty="0">
              <a:ea typeface="ＭＳ Ｐゴシック" panose="020B0600070205080204" pitchFamily="34" charset="-128"/>
            </a:endParaRPr>
          </a:p>
        </p:txBody>
      </p:sp>
      <p:sp>
        <p:nvSpPr>
          <p:cNvPr id="4099" name="Content Placeholder 2"/>
          <p:cNvSpPr>
            <a:spLocks noGrp="1"/>
          </p:cNvSpPr>
          <p:nvPr>
            <p:ph idx="4294967295"/>
          </p:nvPr>
        </p:nvSpPr>
        <p:spPr>
          <a:xfrm>
            <a:off x="914400" y="1524000"/>
            <a:ext cx="7391399" cy="4648200"/>
          </a:xfrm>
        </p:spPr>
        <p:txBody>
          <a:bodyPr/>
          <a:lstStyle/>
          <a:p>
            <a:pPr>
              <a:spcBef>
                <a:spcPts val="0"/>
              </a:spcBef>
              <a:spcAft>
                <a:spcPts val="1800"/>
              </a:spcAft>
              <a:defRPr/>
            </a:pPr>
            <a:r>
              <a:rPr lang="es-ES_tradnl" altLang="en-US" sz="2600" noProof="0" dirty="0" smtClean="0">
                <a:ea typeface="ＭＳ Ｐゴシック" panose="020B0600070205080204" pitchFamily="34" charset="-128"/>
              </a:rPr>
              <a:t>Una línea o principio de acción adoptado o propuesto por un gobierno, partido, empresa o individuo (Oxford English Dictionary) </a:t>
            </a:r>
          </a:p>
          <a:p>
            <a:pPr>
              <a:spcBef>
                <a:spcPts val="0"/>
              </a:spcBef>
              <a:spcAft>
                <a:spcPts val="1800"/>
              </a:spcAft>
              <a:defRPr/>
            </a:pPr>
            <a:r>
              <a:rPr lang="es-ES_tradnl" altLang="en-US" sz="2600" noProof="0" dirty="0" smtClean="0">
                <a:ea typeface="ＭＳ Ｐゴシック" panose="020B0600070205080204" pitchFamily="34" charset="-128"/>
              </a:rPr>
              <a:t>Ley: Norma que obliga o prohíbe comportamientos</a:t>
            </a:r>
          </a:p>
          <a:p>
            <a:pPr>
              <a:spcBef>
                <a:spcPts val="0"/>
              </a:spcBef>
              <a:spcAft>
                <a:spcPts val="1800"/>
              </a:spcAft>
              <a:defRPr/>
            </a:pPr>
            <a:r>
              <a:rPr lang="es-ES_tradnl" altLang="en-US" sz="2600" noProof="0" dirty="0" smtClean="0">
                <a:ea typeface="ＭＳ Ｐゴシック" panose="020B0600070205080204" pitchFamily="34" charset="-128"/>
              </a:rPr>
              <a:t>Política: Acciones y leyes que brindan orientación hacia un fin deseado</a:t>
            </a:r>
            <a:endParaRPr lang="es-ES_tradnl" altLang="en-US" sz="2600" noProof="0" dirty="0">
              <a:ea typeface="ＭＳ Ｐゴシック" panose="020B0600070205080204"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9">
                                            <p:txEl>
                                              <p:pRg st="1" end="1"/>
                                            </p:txEl>
                                          </p:spTgt>
                                        </p:tgtEl>
                                        <p:attrNameLst>
                                          <p:attrName>style.visibility</p:attrName>
                                        </p:attrNameLst>
                                      </p:cBhvr>
                                      <p:to>
                                        <p:strVal val="visible"/>
                                      </p:to>
                                    </p:set>
                                  </p:childTnLst>
                                </p:cTn>
                              </p:par>
                            </p:childTnLst>
                          </p:cTn>
                        </p:par>
                        <p:par>
                          <p:cTn id="11" fill="hold" nodeType="afterGroup">
                            <p:stCondLst>
                              <p:cond delay="0"/>
                            </p:stCondLst>
                            <p:childTnLst>
                              <p:par>
                                <p:cTn id="12" presetID="1" presetClass="entr" presetSubtype="0" fill="hold" nodeType="afterEffect">
                                  <p:stCondLst>
                                    <p:cond delay="0"/>
                                  </p:stCondLst>
                                  <p:childTnLst>
                                    <p:set>
                                      <p:cBhvr>
                                        <p:cTn id="13" dur="1" fill="hold">
                                          <p:stCondLst>
                                            <p:cond delay="0"/>
                                          </p:stCondLst>
                                        </p:cTn>
                                        <p:tgtEl>
                                          <p:spTgt spid="409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2AA0C37-6A51-4B2E-A8F4-F0FA486033F9}"/>
              </a:ext>
            </a:extLst>
          </p:cNvPr>
          <p:cNvSpPr>
            <a:spLocks noGrp="1"/>
          </p:cNvSpPr>
          <p:nvPr>
            <p:ph type="title"/>
          </p:nvPr>
        </p:nvSpPr>
        <p:spPr/>
        <p:txBody>
          <a:bodyPr/>
          <a:lstStyle/>
          <a:p>
            <a:r>
              <a:rPr lang="es-ES_tradnl" noProof="0" dirty="0" smtClean="0"/>
              <a:t>La OMS define la política de salud como:</a:t>
            </a:r>
            <a:endParaRPr lang="es-ES_tradnl" noProof="0" dirty="0"/>
          </a:p>
        </p:txBody>
      </p:sp>
      <p:sp>
        <p:nvSpPr>
          <p:cNvPr id="3" name="Content Placeholder 2">
            <a:extLst>
              <a:ext uri="{FF2B5EF4-FFF2-40B4-BE49-F238E27FC236}">
                <a16:creationId xmlns="" xmlns:a16="http://schemas.microsoft.com/office/drawing/2014/main" id="{14EC30BB-F70B-4E0B-8821-AF3B85FC7C1F}"/>
              </a:ext>
            </a:extLst>
          </p:cNvPr>
          <p:cNvSpPr>
            <a:spLocks noGrp="1"/>
          </p:cNvSpPr>
          <p:nvPr>
            <p:ph idx="1"/>
          </p:nvPr>
        </p:nvSpPr>
        <p:spPr/>
        <p:txBody>
          <a:bodyPr/>
          <a:lstStyle/>
          <a:p>
            <a:pPr marL="0" indent="0" algn="just">
              <a:buNone/>
            </a:pPr>
            <a:r>
              <a:rPr lang="es-ES_tradnl" noProof="0" dirty="0" smtClean="0"/>
              <a:t>"Decisiones, planes y acciones que se llevan a cabo para lograr metas de atención en salud en una sociedad. Una política de salud explícita puede alcanzar diversos logros: define una visión para el futuro, a la vez que ayuda a establecer metas y puntos de referencia a corto y mediano plazo ".</a:t>
            </a:r>
            <a:endParaRPr lang="es-ES_tradnl" noProof="0" dirty="0"/>
          </a:p>
        </p:txBody>
      </p:sp>
    </p:spTree>
    <p:extLst>
      <p:ext uri="{BB962C8B-B14F-4D97-AF65-F5344CB8AC3E}">
        <p14:creationId xmlns:p14="http://schemas.microsoft.com/office/powerpoint/2010/main" val="37610353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idx="4294967295"/>
          </p:nvPr>
        </p:nvSpPr>
        <p:spPr>
          <a:xfrm>
            <a:off x="838200" y="381000"/>
            <a:ext cx="7739062" cy="990600"/>
          </a:xfrm>
        </p:spPr>
        <p:txBody>
          <a:bodyPr anchor="ctr"/>
          <a:lstStyle/>
          <a:p>
            <a:r>
              <a:rPr lang="es-ES_tradnl" altLang="en-US" b="1" noProof="0" dirty="0" smtClean="0">
                <a:ea typeface="ＭＳ Ｐゴシック" panose="020B0600070205080204" pitchFamily="34" charset="-128"/>
              </a:rPr>
              <a:t>Las políticas son formuladas de diversas maneras</a:t>
            </a:r>
            <a:endParaRPr lang="es-ES_tradnl" altLang="en-US" b="1" noProof="0" dirty="0">
              <a:ea typeface="ＭＳ Ｐゴシック" panose="020B0600070205080204" pitchFamily="34" charset="-128"/>
            </a:endParaRPr>
          </a:p>
        </p:txBody>
      </p:sp>
      <p:sp>
        <p:nvSpPr>
          <p:cNvPr id="6147" name="Content Placeholder 2"/>
          <p:cNvSpPr>
            <a:spLocks noGrp="1"/>
          </p:cNvSpPr>
          <p:nvPr>
            <p:ph idx="4294967295"/>
          </p:nvPr>
        </p:nvSpPr>
        <p:spPr>
          <a:xfrm>
            <a:off x="914400" y="1676400"/>
            <a:ext cx="7729537" cy="4724400"/>
          </a:xfrm>
        </p:spPr>
        <p:txBody>
          <a:bodyPr/>
          <a:lstStyle/>
          <a:p>
            <a:pPr>
              <a:lnSpc>
                <a:spcPct val="150000"/>
              </a:lnSpc>
              <a:spcBef>
                <a:spcPts val="0"/>
              </a:spcBef>
              <a:spcAft>
                <a:spcPts val="1200"/>
              </a:spcAft>
            </a:pPr>
            <a:r>
              <a:rPr lang="es-ES_tradnl" altLang="en-US" sz="2800" noProof="0" dirty="0" smtClean="0">
                <a:solidFill>
                  <a:srgbClr val="151515"/>
                </a:solidFill>
                <a:ea typeface="ＭＳ Ｐゴシック" panose="020B0600070205080204" pitchFamily="34" charset="-128"/>
              </a:rPr>
              <a:t>Documentos de política</a:t>
            </a:r>
          </a:p>
          <a:p>
            <a:pPr>
              <a:lnSpc>
                <a:spcPct val="150000"/>
              </a:lnSpc>
              <a:spcBef>
                <a:spcPts val="0"/>
              </a:spcBef>
              <a:spcAft>
                <a:spcPts val="1200"/>
              </a:spcAft>
            </a:pPr>
            <a:r>
              <a:rPr lang="es-ES_tradnl" altLang="en-US" sz="2800" noProof="0" dirty="0" smtClean="0">
                <a:solidFill>
                  <a:srgbClr val="151515"/>
                </a:solidFill>
                <a:ea typeface="ＭＳ Ｐゴシック" panose="020B0600070205080204" pitchFamily="34" charset="-128"/>
              </a:rPr>
              <a:t>Leyes</a:t>
            </a:r>
          </a:p>
          <a:p>
            <a:pPr>
              <a:lnSpc>
                <a:spcPct val="150000"/>
              </a:lnSpc>
              <a:spcBef>
                <a:spcPts val="0"/>
              </a:spcBef>
              <a:spcAft>
                <a:spcPts val="1200"/>
              </a:spcAft>
            </a:pPr>
            <a:r>
              <a:rPr lang="es-ES_tradnl" altLang="en-US" sz="2800" noProof="0" dirty="0" smtClean="0">
                <a:solidFill>
                  <a:srgbClr val="151515"/>
                </a:solidFill>
                <a:ea typeface="ＭＳ Ｐゴシック" panose="020B0600070205080204" pitchFamily="34" charset="-128"/>
              </a:rPr>
              <a:t>Contratos</a:t>
            </a:r>
          </a:p>
          <a:p>
            <a:pPr>
              <a:lnSpc>
                <a:spcPct val="150000"/>
              </a:lnSpc>
              <a:spcBef>
                <a:spcPts val="0"/>
              </a:spcBef>
              <a:spcAft>
                <a:spcPts val="1200"/>
              </a:spcAft>
            </a:pPr>
            <a:r>
              <a:rPr lang="es-ES_tradnl" altLang="en-US" sz="2800" noProof="0" dirty="0" smtClean="0">
                <a:solidFill>
                  <a:srgbClr val="151515"/>
                </a:solidFill>
                <a:ea typeface="ＭＳ Ｐゴシック" panose="020B0600070205080204" pitchFamily="34" charset="-128"/>
              </a:rPr>
              <a:t>Alianzas</a:t>
            </a:r>
          </a:p>
          <a:p>
            <a:pPr>
              <a:lnSpc>
                <a:spcPct val="150000"/>
              </a:lnSpc>
              <a:spcBef>
                <a:spcPts val="0"/>
              </a:spcBef>
              <a:spcAft>
                <a:spcPts val="1200"/>
              </a:spcAft>
            </a:pPr>
            <a:r>
              <a:rPr lang="es-ES_tradnl" altLang="en-US" sz="2800" noProof="0" dirty="0" smtClean="0">
                <a:solidFill>
                  <a:srgbClr val="151515"/>
                </a:solidFill>
                <a:ea typeface="ＭＳ Ｐゴシック" panose="020B0600070205080204" pitchFamily="34" charset="-128"/>
              </a:rPr>
              <a:t>Prioridades de financiamiento</a:t>
            </a:r>
            <a:endParaRPr lang="es-ES_tradnl" altLang="en-US" sz="2800" noProof="0" dirty="0">
              <a:solidFill>
                <a:srgbClr val="151515"/>
              </a:solidFill>
              <a:ea typeface="ＭＳ Ｐゴシック" panose="020B0600070205080204"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6147">
                                            <p:txEl>
                                              <p:pRg st="1" end="1"/>
                                            </p:txEl>
                                          </p:spTgt>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6147">
                                            <p:txEl>
                                              <p:pRg st="2" end="2"/>
                                            </p:txEl>
                                          </p:spTgt>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6147">
                                            <p:txEl>
                                              <p:pRg st="3" end="3"/>
                                            </p:txEl>
                                          </p:spTgt>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grpId="0" nodeType="afterEffect">
                                  <p:stCondLst>
                                    <p:cond delay="500"/>
                                  </p:stCondLst>
                                  <p:childTnLst>
                                    <p:set>
                                      <p:cBhvr>
                                        <p:cTn id="18"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idx="4294967295"/>
          </p:nvPr>
        </p:nvSpPr>
        <p:spPr>
          <a:xfrm>
            <a:off x="838200" y="381000"/>
            <a:ext cx="7739062" cy="685800"/>
          </a:xfrm>
        </p:spPr>
        <p:txBody>
          <a:bodyPr anchor="ctr"/>
          <a:lstStyle/>
          <a:p>
            <a:r>
              <a:rPr lang="es-ES_tradnl" altLang="en-US" b="1" noProof="0" dirty="0" smtClean="0">
                <a:ea typeface="ＭＳ Ｐゴシック" panose="020B0600070205080204" pitchFamily="34" charset="-128"/>
              </a:rPr>
              <a:t>¿Por qué crear políticas?</a:t>
            </a:r>
            <a:endParaRPr lang="es-ES_tradnl" altLang="en-US" b="1" noProof="0" dirty="0">
              <a:ea typeface="ＭＳ Ｐゴシック" panose="020B0600070205080204" pitchFamily="34" charset="-128"/>
            </a:endParaRPr>
          </a:p>
        </p:txBody>
      </p:sp>
      <p:sp>
        <p:nvSpPr>
          <p:cNvPr id="7171" name="Content Placeholder 2"/>
          <p:cNvSpPr>
            <a:spLocks noGrp="1"/>
          </p:cNvSpPr>
          <p:nvPr>
            <p:ph idx="4294967295"/>
          </p:nvPr>
        </p:nvSpPr>
        <p:spPr>
          <a:xfrm>
            <a:off x="914401" y="1524000"/>
            <a:ext cx="7315200" cy="4572000"/>
          </a:xfrm>
        </p:spPr>
        <p:txBody>
          <a:bodyPr/>
          <a:lstStyle/>
          <a:p>
            <a:pPr>
              <a:spcBef>
                <a:spcPts val="0"/>
              </a:spcBef>
              <a:spcAft>
                <a:spcPts val="3000"/>
              </a:spcAft>
            </a:pPr>
            <a:r>
              <a:rPr lang="es-ES_tradnl" altLang="en-US" sz="2600" noProof="0" dirty="0" smtClean="0">
                <a:ea typeface="ＭＳ Ｐゴシック" panose="020B0600070205080204" pitchFamily="34" charset="-128"/>
              </a:rPr>
              <a:t>Para orientar las acciones sobre temas particulares</a:t>
            </a:r>
          </a:p>
          <a:p>
            <a:pPr>
              <a:spcBef>
                <a:spcPts val="0"/>
              </a:spcBef>
              <a:spcAft>
                <a:spcPts val="3000"/>
              </a:spcAft>
            </a:pPr>
            <a:r>
              <a:rPr lang="es-ES_tradnl" altLang="en-US" sz="2600" noProof="0" dirty="0" smtClean="0">
                <a:ea typeface="ＭＳ Ｐゴシック" panose="020B0600070205080204" pitchFamily="34" charset="-128"/>
              </a:rPr>
              <a:t>Para asegurar que algo se lleve a cabo</a:t>
            </a:r>
          </a:p>
          <a:p>
            <a:pPr>
              <a:spcBef>
                <a:spcPts val="0"/>
              </a:spcBef>
              <a:spcAft>
                <a:spcPts val="3000"/>
              </a:spcAft>
            </a:pPr>
            <a:r>
              <a:rPr lang="es-ES_tradnl" altLang="en-US" sz="2600" noProof="0" dirty="0" smtClean="0">
                <a:ea typeface="ＭＳ Ｐゴシック" panose="020B0600070205080204" pitchFamily="34" charset="-128"/>
              </a:rPr>
              <a:t>Para cambiar algo que sucede en la actualidad</a:t>
            </a:r>
          </a:p>
          <a:p>
            <a:pPr>
              <a:spcBef>
                <a:spcPts val="0"/>
              </a:spcBef>
              <a:spcAft>
                <a:spcPts val="3000"/>
              </a:spcAft>
            </a:pPr>
            <a:r>
              <a:rPr lang="es-ES_tradnl" altLang="en-US" sz="2600" noProof="0" dirty="0" smtClean="0">
                <a:ea typeface="ＭＳ Ｐゴシック" panose="020B0600070205080204" pitchFamily="34" charset="-128"/>
              </a:rPr>
              <a:t>Para priorizar temas y asignar recursos</a:t>
            </a:r>
            <a:endParaRPr lang="es-ES_tradnl" altLang="en-US" sz="2600" noProof="0" dirty="0">
              <a:ea typeface="ＭＳ Ｐゴシック" panose="020B0600070205080204"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7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7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idx="4294967295"/>
          </p:nvPr>
        </p:nvSpPr>
        <p:spPr>
          <a:xfrm>
            <a:off x="838200" y="533400"/>
            <a:ext cx="7739062" cy="838200"/>
          </a:xfrm>
        </p:spPr>
        <p:txBody>
          <a:bodyPr anchor="ctr"/>
          <a:lstStyle/>
          <a:p>
            <a:r>
              <a:rPr lang="es-ES_tradnl" altLang="en-US" b="1" noProof="0" dirty="0" smtClean="0">
                <a:ea typeface="ＭＳ Ｐゴシック" panose="020B0600070205080204" pitchFamily="34" charset="-128"/>
              </a:rPr>
              <a:t>Una política puede conducir a muchas otras</a:t>
            </a:r>
            <a:endParaRPr lang="es-ES_tradnl" altLang="en-US" b="1" noProof="0" dirty="0">
              <a:ea typeface="ＭＳ Ｐゴシック" panose="020B0600070205080204" pitchFamily="34" charset="-128"/>
            </a:endParaRPr>
          </a:p>
        </p:txBody>
      </p:sp>
      <p:sp>
        <p:nvSpPr>
          <p:cNvPr id="9219" name="Content Placeholder 2"/>
          <p:cNvSpPr>
            <a:spLocks noGrp="1"/>
          </p:cNvSpPr>
          <p:nvPr>
            <p:ph idx="4294967295"/>
          </p:nvPr>
        </p:nvSpPr>
        <p:spPr>
          <a:xfrm>
            <a:off x="914400" y="1600200"/>
            <a:ext cx="7729537" cy="4648200"/>
          </a:xfrm>
        </p:spPr>
        <p:txBody>
          <a:bodyPr/>
          <a:lstStyle/>
          <a:p>
            <a:pPr>
              <a:spcBef>
                <a:spcPts val="0"/>
              </a:spcBef>
              <a:spcAft>
                <a:spcPts val="1800"/>
              </a:spcAft>
              <a:defRPr/>
            </a:pPr>
            <a:r>
              <a:rPr lang="es-ES_tradnl" altLang="en-US" noProof="0" dirty="0" smtClean="0">
                <a:ea typeface="ＭＳ Ｐゴシック" panose="020B0600070205080204" pitchFamily="34" charset="-128"/>
              </a:rPr>
              <a:t>Implementación: políticas operacionales</a:t>
            </a:r>
          </a:p>
          <a:p>
            <a:pPr lvl="1">
              <a:spcBef>
                <a:spcPts val="0"/>
              </a:spcBef>
              <a:spcAft>
                <a:spcPts val="1800"/>
              </a:spcAft>
              <a:defRPr/>
            </a:pPr>
            <a:r>
              <a:rPr lang="es-ES_tradnl" altLang="en-US" noProof="0" dirty="0" smtClean="0">
                <a:ea typeface="ＭＳ Ｐゴシック" panose="020B0600070205080204" pitchFamily="34" charset="-128"/>
              </a:rPr>
              <a:t>Las reglas, regulaciones, códigos, directrices, planes de implementación, presupuestos y normas administrativas que usan los gobiernos para traducir las leyes y políticas nacionales en programas y servicios. </a:t>
            </a:r>
          </a:p>
          <a:p>
            <a:pPr>
              <a:defRPr/>
            </a:pPr>
            <a:r>
              <a:rPr lang="es-ES_tradnl" altLang="en-US" noProof="0" dirty="0" smtClean="0">
                <a:ea typeface="ＭＳ Ｐゴシック" panose="020B0600070205080204" pitchFamily="34" charset="-128"/>
              </a:rPr>
              <a:t>Implicaciones multisectoriales</a:t>
            </a:r>
            <a:endParaRPr lang="es-ES_tradnl" altLang="en-US" noProof="0" dirty="0">
              <a:ea typeface="ＭＳ Ｐゴシック" panose="020B0600070205080204"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1500"/>
                                  </p:stCondLst>
                                  <p:childTnLst>
                                    <p:set>
                                      <p:cBhvr>
                                        <p:cTn id="6"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type="body" sz="quarter" idx="10"/>
          </p:nvPr>
        </p:nvSpPr>
        <p:spPr>
          <a:xfrm>
            <a:off x="1295400" y="2209800"/>
            <a:ext cx="7138543" cy="818930"/>
          </a:xfrm>
        </p:spPr>
        <p:txBody>
          <a:bodyPr/>
          <a:lstStyle/>
          <a:p>
            <a:pPr lvl="1">
              <a:spcBef>
                <a:spcPts val="0"/>
              </a:spcBef>
              <a:spcAft>
                <a:spcPts val="1800"/>
              </a:spcAft>
              <a:buClr>
                <a:schemeClr val="bg1"/>
              </a:buClr>
              <a:buSzPct val="150000"/>
              <a:buFont typeface="Wingdings" charset="2"/>
              <a:buChar char="§"/>
            </a:pPr>
            <a:r>
              <a:rPr lang="es-ES_tradnl" altLang="en-US" noProof="0" dirty="0" smtClean="0">
                <a:solidFill>
                  <a:schemeClr val="accent5"/>
                </a:solidFill>
                <a:ea typeface="ＭＳ Ｐゴシック" panose="020B0600070205080204" pitchFamily="34" charset="-128"/>
              </a:rPr>
              <a:t>Político</a:t>
            </a:r>
          </a:p>
          <a:p>
            <a:pPr lvl="1">
              <a:spcBef>
                <a:spcPts val="0"/>
              </a:spcBef>
              <a:spcAft>
                <a:spcPts val="1800"/>
              </a:spcAft>
              <a:buClr>
                <a:schemeClr val="bg1"/>
              </a:buClr>
              <a:buSzPct val="150000"/>
              <a:buFont typeface="Wingdings" charset="2"/>
              <a:buChar char="§"/>
            </a:pPr>
            <a:r>
              <a:rPr lang="es-ES_tradnl" altLang="en-US" noProof="0" dirty="0" smtClean="0">
                <a:solidFill>
                  <a:schemeClr val="accent5"/>
                </a:solidFill>
                <a:ea typeface="ＭＳ Ｐゴシック" panose="020B0600070205080204" pitchFamily="34" charset="-128"/>
              </a:rPr>
              <a:t>Gerencial</a:t>
            </a:r>
          </a:p>
          <a:p>
            <a:pPr lvl="1">
              <a:spcBef>
                <a:spcPts val="0"/>
              </a:spcBef>
              <a:spcAft>
                <a:spcPts val="1800"/>
              </a:spcAft>
              <a:buClr>
                <a:schemeClr val="bg1"/>
              </a:buClr>
              <a:buSzPct val="150000"/>
              <a:buFont typeface="Wingdings" charset="2"/>
              <a:buChar char="§"/>
            </a:pPr>
            <a:r>
              <a:rPr lang="es-ES_tradnl" altLang="en-US" noProof="0" dirty="0" smtClean="0">
                <a:solidFill>
                  <a:schemeClr val="accent5"/>
                </a:solidFill>
                <a:ea typeface="ＭＳ Ｐゴシック" panose="020B0600070205080204" pitchFamily="34" charset="-128"/>
              </a:rPr>
              <a:t>Financiero</a:t>
            </a:r>
          </a:p>
          <a:p>
            <a:pPr lvl="1">
              <a:spcBef>
                <a:spcPts val="0"/>
              </a:spcBef>
              <a:spcAft>
                <a:spcPts val="1800"/>
              </a:spcAft>
              <a:buClr>
                <a:schemeClr val="bg1"/>
              </a:buClr>
              <a:buSzPct val="150000"/>
              <a:buFont typeface="Wingdings" charset="2"/>
              <a:buChar char="§"/>
            </a:pPr>
            <a:r>
              <a:rPr lang="es-ES_tradnl" altLang="en-US" noProof="0" dirty="0" smtClean="0">
                <a:solidFill>
                  <a:schemeClr val="accent5"/>
                </a:solidFill>
                <a:ea typeface="ＭＳ Ｐゴシック" panose="020B0600070205080204" pitchFamily="34" charset="-128"/>
              </a:rPr>
              <a:t>Administrativo </a:t>
            </a:r>
            <a:endParaRPr lang="es-ES_tradnl" altLang="en-US" noProof="0" dirty="0">
              <a:solidFill>
                <a:schemeClr val="accent5"/>
              </a:solidFill>
              <a:ea typeface="ＭＳ Ｐゴシック" panose="020B0600070205080204" pitchFamily="34" charset="-128"/>
            </a:endParaRPr>
          </a:p>
        </p:txBody>
      </p:sp>
      <p:sp>
        <p:nvSpPr>
          <p:cNvPr id="11266" name="Title 1"/>
          <p:cNvSpPr>
            <a:spLocks noGrp="1"/>
          </p:cNvSpPr>
          <p:nvPr>
            <p:ph type="title" idx="4294967295"/>
          </p:nvPr>
        </p:nvSpPr>
        <p:spPr>
          <a:xfrm>
            <a:off x="741056" y="533400"/>
            <a:ext cx="7696200" cy="685800"/>
          </a:xfrm>
        </p:spPr>
        <p:txBody>
          <a:bodyPr anchor="ctr"/>
          <a:lstStyle/>
          <a:p>
            <a:r>
              <a:rPr lang="es-ES_tradnl" altLang="en-US" b="1" noProof="0" dirty="0" smtClean="0">
                <a:solidFill>
                  <a:schemeClr val="accent5"/>
                </a:solidFill>
                <a:ea typeface="ＭＳ Ｐゴシック" panose="020B0600070205080204" pitchFamily="34" charset="-128"/>
              </a:rPr>
              <a:t>Una política puede ser de carácter:</a:t>
            </a:r>
            <a:endParaRPr lang="es-ES_tradnl" altLang="en-US" b="1" noProof="0" dirty="0">
              <a:solidFill>
                <a:schemeClr val="accent5"/>
              </a:solidFill>
              <a:ea typeface="ＭＳ Ｐゴシック" panose="020B0600070205080204" pitchFamily="34" charset="-12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556B197-A17D-44F8-80E6-164535C82559}"/>
              </a:ext>
            </a:extLst>
          </p:cNvPr>
          <p:cNvSpPr>
            <a:spLocks noGrp="1"/>
          </p:cNvSpPr>
          <p:nvPr>
            <p:ph type="title"/>
          </p:nvPr>
        </p:nvSpPr>
        <p:spPr/>
        <p:txBody>
          <a:bodyPr/>
          <a:lstStyle/>
          <a:p>
            <a:r>
              <a:rPr lang="es-ES_tradnl" noProof="0" dirty="0" smtClean="0"/>
              <a:t>¿Puede ser la ausencia de decisiones una política?</a:t>
            </a:r>
            <a:endParaRPr lang="es-ES_tradnl" noProof="0" dirty="0"/>
          </a:p>
        </p:txBody>
      </p:sp>
      <p:sp>
        <p:nvSpPr>
          <p:cNvPr id="3" name="Content Placeholder 2">
            <a:extLst>
              <a:ext uri="{FF2B5EF4-FFF2-40B4-BE49-F238E27FC236}">
                <a16:creationId xmlns="" xmlns:a16="http://schemas.microsoft.com/office/drawing/2014/main" id="{8E857549-66E3-494E-A988-468AF8862A23}"/>
              </a:ext>
            </a:extLst>
          </p:cNvPr>
          <p:cNvSpPr>
            <a:spLocks noGrp="1"/>
          </p:cNvSpPr>
          <p:nvPr>
            <p:ph idx="1"/>
          </p:nvPr>
        </p:nvSpPr>
        <p:spPr>
          <a:xfrm>
            <a:off x="804863" y="1676400"/>
            <a:ext cx="7272337" cy="4648200"/>
          </a:xfrm>
        </p:spPr>
        <p:txBody>
          <a:bodyPr/>
          <a:lstStyle/>
          <a:p>
            <a:r>
              <a:rPr lang="es-ES_tradnl" noProof="0" dirty="0" smtClean="0"/>
              <a:t>A veces los gobiernos y organizaciones eligen no actuar alrededor de un tema sujeto a políticas</a:t>
            </a:r>
            <a:endParaRPr lang="es-ES_tradnl" noProof="0" dirty="0"/>
          </a:p>
        </p:txBody>
      </p:sp>
    </p:spTree>
    <p:extLst>
      <p:ext uri="{BB962C8B-B14F-4D97-AF65-F5344CB8AC3E}">
        <p14:creationId xmlns:p14="http://schemas.microsoft.com/office/powerpoint/2010/main" val="253862998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cc6757696427e2ba8708bf86aeb97fce2a85b0"/>
</p:tagLst>
</file>

<file path=ppt/theme/theme1.xml><?xml version="1.0" encoding="utf-8"?>
<a:theme xmlns:a="http://schemas.openxmlformats.org/drawingml/2006/main" name="Bold Stripes">
  <a:themeElements>
    <a:clrScheme name="Bold Stripes 6">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2E73C6"/>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3">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55A12F"/>
        </a:hlink>
        <a:folHlink>
          <a:srgbClr val="D05124"/>
        </a:folHlink>
      </a:clrScheme>
      <a:clrMap bg1="dk2" tx1="lt1" bg2="dk1" tx2="lt2" accent1="accent1" accent2="accent2" accent3="accent3" accent4="accent4" accent5="accent5" accent6="accent6" hlink="hlink" folHlink="folHlink"/>
    </a:extraClrScheme>
    <a:extraClrScheme>
      <a:clrScheme name="Bold Stripes 4">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D05124"/>
        </a:folHlink>
      </a:clrScheme>
      <a:clrMap bg1="lt1" tx1="dk1" bg2="lt2" tx2="dk2" accent1="accent1" accent2="accent2" accent3="accent3" accent4="accent4" accent5="accent5" accent6="accent6" hlink="hlink" folHlink="folHlink"/>
    </a:extraClrScheme>
    <a:extraClrScheme>
      <a:clrScheme name="Bold Stripes 5">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368E45"/>
        </a:hlink>
        <a:folHlink>
          <a:srgbClr val="D05124"/>
        </a:folHlink>
      </a:clrScheme>
      <a:clrMap bg1="dk2" tx1="lt1" bg2="dk1" tx2="lt2" accent1="accent1" accent2="accent2" accent3="accent3" accent4="accent4" accent5="accent5" accent6="accent6" hlink="hlink" folHlink="folHlink"/>
    </a:extraClrScheme>
    <a:extraClrScheme>
      <a:clrScheme name="Bold Stripes 6">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2E73C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B Powerpoint Template-Jan2016.potx" id="{528D6FA2-2F9C-4CEF-B67A-28624A4A9F34}" vid="{945E555C-1F66-4FA7-A3D1-CF2D931008E8}"/>
    </a:ext>
  </a:ext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1_Bold Stripes 5">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368E45"/>
    </a:hlink>
    <a:folHlink>
      <a:srgbClr val="D05124"/>
    </a:folHlink>
  </a:clrScheme>
</a:themeOverride>
</file>

<file path=docProps/app.xml><?xml version="1.0" encoding="utf-8"?>
<Properties xmlns="http://schemas.openxmlformats.org/officeDocument/2006/extended-properties" xmlns:vt="http://schemas.openxmlformats.org/officeDocument/2006/docPropsVTypes">
  <Template>Theresa's HD:Applications:Microsoft Office 2004:Templates:Presentations:Designs:Corrugated</Template>
  <TotalTime>5212</TotalTime>
  <Words>5014</Words>
  <Application>Microsoft Macintosh PowerPoint</Application>
  <PresentationFormat>On-screen Show (4:3)</PresentationFormat>
  <Paragraphs>297</Paragraphs>
  <Slides>25</Slides>
  <Notes>25</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25</vt:i4>
      </vt:variant>
    </vt:vector>
  </HeadingPairs>
  <TitlesOfParts>
    <vt:vector size="39" baseType="lpstr">
      <vt:lpstr>Agency FB</vt:lpstr>
      <vt:lpstr>Arial Black</vt:lpstr>
      <vt:lpstr>Arial Narrow</vt:lpstr>
      <vt:lpstr>Arial Rounded MT Bold</vt:lpstr>
      <vt:lpstr>Calibri</vt:lpstr>
      <vt:lpstr>Courier New</vt:lpstr>
      <vt:lpstr>ＭＳ Ｐゴシック</vt:lpstr>
      <vt:lpstr>Old English Text MT</vt:lpstr>
      <vt:lpstr>Times New Roman</vt:lpstr>
      <vt:lpstr>Verdana</vt:lpstr>
      <vt:lpstr>Wingdings</vt:lpstr>
      <vt:lpstr>Arial</vt:lpstr>
      <vt:lpstr>Bold Stripes</vt:lpstr>
      <vt:lpstr>1_Bold Stripes</vt:lpstr>
      <vt:lpstr>Entendiendo el panorama de las políticas</vt:lpstr>
      <vt:lpstr> </vt:lpstr>
      <vt:lpstr>¿Qué es una política?</vt:lpstr>
      <vt:lpstr>La OMS define la política de salud como:</vt:lpstr>
      <vt:lpstr>Las políticas son formuladas de diversas maneras</vt:lpstr>
      <vt:lpstr>¿Por qué crear políticas?</vt:lpstr>
      <vt:lpstr>Una política puede conducir a muchas otras</vt:lpstr>
      <vt:lpstr>Una política puede ser de carácter:</vt:lpstr>
      <vt:lpstr>¿Puede ser la ausencia de decisiones una política?</vt:lpstr>
      <vt:lpstr>Políticas y salud reproductiva</vt:lpstr>
      <vt:lpstr>Nombrar esta política</vt:lpstr>
      <vt:lpstr>PowerPoint Presentation</vt:lpstr>
      <vt:lpstr>Entendiendo el panorama de las políticas</vt:lpstr>
      <vt:lpstr>PowerPoint Presentation</vt:lpstr>
      <vt:lpstr>Identificación de los actores</vt:lpstr>
      <vt:lpstr>Mapa de actores</vt:lpstr>
      <vt:lpstr>¿Cuáles son las políticas existentes?</vt:lpstr>
      <vt:lpstr>Análisis de políticas</vt:lpstr>
      <vt:lpstr>Evaluación de la implementación de políticas</vt:lpstr>
      <vt:lpstr>Evaluación formal de políticas</vt:lpstr>
      <vt:lpstr>Género y evaluación de políticas</vt:lpstr>
      <vt:lpstr>Género</vt:lpstr>
      <vt:lpstr>Políticas y género</vt:lpstr>
      <vt:lpstr>Resumen</vt:lpstr>
      <vt:lpstr>Aprende más</vt:lpstr>
    </vt:vector>
  </TitlesOfParts>
  <Company>Paul Geary User</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Geary User</dc:creator>
  <cp:lastModifiedBy>Gabriela Sanchez-Soto</cp:lastModifiedBy>
  <cp:revision>223</cp:revision>
  <cp:lastPrinted>2016-07-11T14:32:59Z</cp:lastPrinted>
  <dcterms:created xsi:type="dcterms:W3CDTF">2011-03-01T20:01:46Z</dcterms:created>
  <dcterms:modified xsi:type="dcterms:W3CDTF">2019-01-21T09:36:39Z</dcterms:modified>
</cp:coreProperties>
</file>