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Lst>
  <p:notesMasterIdLst>
    <p:notesMasterId r:id="rId26"/>
  </p:notesMasterIdLst>
  <p:handoutMasterIdLst>
    <p:handoutMasterId r:id="rId27"/>
  </p:handoutMasterIdLst>
  <p:sldIdLst>
    <p:sldId id="374" r:id="rId2"/>
    <p:sldId id="347" r:id="rId3"/>
    <p:sldId id="428" r:id="rId4"/>
    <p:sldId id="432" r:id="rId5"/>
    <p:sldId id="430" r:id="rId6"/>
    <p:sldId id="431" r:id="rId7"/>
    <p:sldId id="427" r:id="rId8"/>
    <p:sldId id="378" r:id="rId9"/>
    <p:sldId id="376" r:id="rId10"/>
    <p:sldId id="379" r:id="rId11"/>
    <p:sldId id="377" r:id="rId12"/>
    <p:sldId id="380" r:id="rId13"/>
    <p:sldId id="382" r:id="rId14"/>
    <p:sldId id="381" r:id="rId15"/>
    <p:sldId id="425" r:id="rId16"/>
    <p:sldId id="391" r:id="rId17"/>
    <p:sldId id="410" r:id="rId18"/>
    <p:sldId id="411" r:id="rId19"/>
    <p:sldId id="413" r:id="rId20"/>
    <p:sldId id="415" r:id="rId21"/>
    <p:sldId id="426" r:id="rId22"/>
    <p:sldId id="375" r:id="rId23"/>
    <p:sldId id="416" r:id="rId24"/>
    <p:sldId id="429" r:id="rId25"/>
  </p:sldIdLst>
  <p:sldSz cx="9144000" cy="6858000" type="screen4x3"/>
  <p:notesSz cx="7023100" cy="93091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44" userDrawn="1">
          <p15:clr>
            <a:srgbClr val="A4A3A4"/>
          </p15:clr>
        </p15:guide>
        <p15:guide id="2" pos="2880">
          <p15:clr>
            <a:srgbClr val="A4A3A4"/>
          </p15:clr>
        </p15:guide>
        <p15:guide id="3" orient="horz" pos="336" userDrawn="1">
          <p15:clr>
            <a:srgbClr val="A4A3A4"/>
          </p15:clr>
        </p15:guide>
        <p15:guide id="4" orient="horz" pos="1008" userDrawn="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abeth Gay" initials="EG" lastIdx="5" clrIdx="0"/>
  <p:cmAuthor id="2" name="Heidi Worley" initials="HW" lastIdx="5" clrIdx="1">
    <p:extLst/>
  </p:cmAuthor>
  <p:cmAuthor id="3" name="Shelley Megquier" initials="SM" lastIdx="7" clrIdx="2">
    <p:extLst>
      <p:ext uri="{19B8F6BF-5375-455C-9EA6-DF929625EA0E}">
        <p15:presenceInfo xmlns:p15="http://schemas.microsoft.com/office/powerpoint/2012/main" userId="S-1-5-21-94512158-1502817275-145704350-4522" providerId="AD"/>
      </p:ext>
    </p:extLst>
  </p:cmAuthor>
  <p:cmAuthor id="4" name="Nancy Matuszak" initials="NM" lastIdx="2" clrIdx="3">
    <p:extLst>
      <p:ext uri="{19B8F6BF-5375-455C-9EA6-DF929625EA0E}">
        <p15:presenceInfo xmlns:p15="http://schemas.microsoft.com/office/powerpoint/2012/main" userId="S-1-5-21-94512158-1502817275-145704350-5491" providerId="AD"/>
      </p:ext>
    </p:extLst>
  </p:cmAuthor>
  <p:cmAuthor id="5" name="Arkiatou Boissaye" initials="AB" lastIdx="39" clrIdx="4">
    <p:extLst>
      <p:ext uri="{19B8F6BF-5375-455C-9EA6-DF929625EA0E}">
        <p15:presenceInfo xmlns:p15="http://schemas.microsoft.com/office/powerpoint/2012/main" userId="S::ABoissaye@prb.org::53c82694-fcb2-4a75-bc9d-676c9081bd8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57DC0"/>
    <a:srgbClr val="008EBF"/>
    <a:srgbClr val="2375BB"/>
    <a:srgbClr val="E96D1F"/>
    <a:srgbClr val="717073"/>
    <a:srgbClr val="33C9D1"/>
    <a:srgbClr val="D6492A"/>
    <a:srgbClr val="7BC143"/>
    <a:srgbClr val="FF00FF"/>
    <a:srgbClr val="E818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9970" autoAdjust="0"/>
    <p:restoredTop sz="58648" autoAdjust="0"/>
  </p:normalViewPr>
  <p:slideViewPr>
    <p:cSldViewPr>
      <p:cViewPr varScale="1">
        <p:scale>
          <a:sx n="74" d="100"/>
          <a:sy n="74" d="100"/>
        </p:scale>
        <p:origin x="2418" y="0"/>
      </p:cViewPr>
      <p:guideLst>
        <p:guide orient="horz" pos="1344"/>
        <p:guide pos="2880"/>
        <p:guide orient="horz" pos="336"/>
        <p:guide orient="horz" pos="100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5172"/>
    </p:cViewPr>
  </p:sorterViewPr>
  <p:notesViewPr>
    <p:cSldViewPr>
      <p:cViewPr varScale="1">
        <p:scale>
          <a:sx n="165" d="100"/>
          <a:sy n="165" d="100"/>
        </p:scale>
        <p:origin x="2616" y="208"/>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979757"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979757"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lgn="r">
              <a:defRPr sz="1200">
                <a:ea typeface="MS PGothic" panose="020B0600070205080204" pitchFamily="34" charset="-128"/>
              </a:defRPr>
            </a:lvl1pPr>
          </a:lstStyle>
          <a:p>
            <a:pPr>
              <a:defRPr/>
            </a:pPr>
            <a:fld id="{D097013A-BC1C-443D-813C-981B7493E13C}" type="slidenum">
              <a:rPr lang="en-US" altLang="en-US"/>
              <a:pPr>
                <a:defRPr/>
              </a:pPr>
              <a:t>‹#›</a:t>
            </a:fld>
            <a:endParaRPr lang="en-US" altLang="en-US"/>
          </a:p>
        </p:txBody>
      </p:sp>
    </p:spTree>
    <p:extLst>
      <p:ext uri="{BB962C8B-B14F-4D97-AF65-F5344CB8AC3E}">
        <p14:creationId xmlns:p14="http://schemas.microsoft.com/office/powerpoint/2010/main" val="12067977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979757"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Lst>
        </p:spPr>
      </p:sp>
      <p:sp>
        <p:nvSpPr>
          <p:cNvPr id="79877" name="Rectangle 5"/>
          <p:cNvSpPr>
            <a:spLocks noGrp="1" noChangeArrowheads="1"/>
          </p:cNvSpPr>
          <p:nvPr>
            <p:ph type="body" sz="quarter" idx="3"/>
          </p:nvPr>
        </p:nvSpPr>
        <p:spPr bwMode="auto">
          <a:xfrm>
            <a:off x="390174" y="4421823"/>
            <a:ext cx="6242756" cy="418909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979757"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lgn="r">
              <a:defRPr sz="1200">
                <a:ea typeface="MS PGothic" panose="020B0600070205080204" pitchFamily="34" charset="-128"/>
              </a:defRPr>
            </a:lvl1pPr>
          </a:lstStyle>
          <a:p>
            <a:pPr>
              <a:defRPr/>
            </a:pPr>
            <a:fld id="{E39F3125-622A-4D3B-A8FC-6788DCE26F47}" type="slidenum">
              <a:rPr lang="en-US" altLang="en-US"/>
              <a:pPr>
                <a:defRPr/>
              </a:pPr>
              <a:t>‹#›</a:t>
            </a:fld>
            <a:endParaRPr lang="en-US" altLang="en-US"/>
          </a:p>
        </p:txBody>
      </p:sp>
    </p:spTree>
    <p:extLst>
      <p:ext uri="{BB962C8B-B14F-4D97-AF65-F5344CB8AC3E}">
        <p14:creationId xmlns:p14="http://schemas.microsoft.com/office/powerpoint/2010/main" val="2236824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ＭＳ Ｐゴシック" charset="-128"/>
      </a:defRPr>
    </a:lvl1pPr>
    <a:lvl2pPr marL="4572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2pPr>
    <a:lvl3pPr marL="9144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3pPr>
    <a:lvl4pPr marL="13716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4pPr>
    <a:lvl5pPr marL="18288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7172" name="Slide Number Placeholder 3"/>
          <p:cNvSpPr>
            <a:spLocks noGrp="1"/>
          </p:cNvSpPr>
          <p:nvPr>
            <p:ph type="sldNum" sz="quarter" idx="5"/>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8160" indent="-291600">
              <a:defRPr sz="2400">
                <a:solidFill>
                  <a:schemeClr val="tx1"/>
                </a:solidFill>
                <a:latin typeface="Arial" panose="020B0604020202020204" pitchFamily="34" charset="0"/>
                <a:ea typeface="ＭＳ Ｐゴシック" panose="020B0600070205080204" pitchFamily="34" charset="-128"/>
              </a:defRPr>
            </a:lvl2pPr>
            <a:lvl3pPr marL="1166400" indent="-233279">
              <a:defRPr sz="2400">
                <a:solidFill>
                  <a:schemeClr val="tx1"/>
                </a:solidFill>
                <a:latin typeface="Arial" panose="020B0604020202020204" pitchFamily="34" charset="0"/>
                <a:ea typeface="ＭＳ Ｐゴシック" panose="020B0600070205080204" pitchFamily="34" charset="-128"/>
              </a:defRPr>
            </a:lvl3pPr>
            <a:lvl4pPr marL="1632960" indent="-233279">
              <a:defRPr sz="2400">
                <a:solidFill>
                  <a:schemeClr val="tx1"/>
                </a:solidFill>
                <a:latin typeface="Arial" panose="020B0604020202020204" pitchFamily="34" charset="0"/>
                <a:ea typeface="ＭＳ Ｐゴシック" panose="020B0600070205080204" pitchFamily="34" charset="-128"/>
              </a:defRPr>
            </a:lvl4pPr>
            <a:lvl5pPr marL="2099520" indent="-233279">
              <a:defRPr sz="2400">
                <a:solidFill>
                  <a:schemeClr val="tx1"/>
                </a:solidFill>
                <a:latin typeface="Arial" panose="020B0604020202020204" pitchFamily="34" charset="0"/>
                <a:ea typeface="ＭＳ Ｐゴシック" panose="020B0600070205080204" pitchFamily="34" charset="-128"/>
              </a:defRPr>
            </a:lvl5pPr>
            <a:lvl6pPr marL="2566079"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32638"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99198"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65759"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19F73F5-507A-4404-8B14-2070C354BAE4}" type="slidenum">
              <a:rPr lang="en-US" altLang="en-US" sz="1200"/>
              <a:pPr/>
              <a:t>1</a:t>
            </a:fld>
            <a:endParaRPr lang="en-US" altLang="en-US" sz="1200"/>
          </a:p>
        </p:txBody>
      </p:sp>
    </p:spTree>
    <p:extLst>
      <p:ext uri="{BB962C8B-B14F-4D97-AF65-F5344CB8AC3E}">
        <p14:creationId xmlns:p14="http://schemas.microsoft.com/office/powerpoint/2010/main" val="19611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2312" y="3434347"/>
            <a:ext cx="5774549" cy="5564449"/>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lnSpc>
                <a:spcPct val="90000"/>
              </a:lnSpc>
              <a:spcBef>
                <a:spcPts val="601"/>
              </a:spcBef>
              <a:spcAft>
                <a:spcPts val="1202"/>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82688" y="704850"/>
            <a:ext cx="3536950" cy="2652713"/>
          </a:xfrm>
          <a:ln cap="flat"/>
        </p:spPr>
      </p:sp>
    </p:spTree>
    <p:extLst>
      <p:ext uri="{BB962C8B-B14F-4D97-AF65-F5344CB8AC3E}">
        <p14:creationId xmlns:p14="http://schemas.microsoft.com/office/powerpoint/2010/main" val="39957235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ChangeArrowheads="1"/>
          </p:cNvSpPr>
          <p:nvPr>
            <p:ph type="body" idx="1"/>
          </p:nvPr>
        </p:nvSpPr>
        <p:spPr>
          <a:xfrm>
            <a:off x="702310" y="3646064"/>
            <a:ext cx="5618480"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À présent, à l’étape 2, vous devez penser à vous et définir vos objectifs.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Par exemple, votre objectif pourrait être :</a:t>
            </a:r>
          </a:p>
          <a:p>
            <a:pPr>
              <a:spcBef>
                <a:spcPct val="0"/>
              </a:spcBef>
              <a:spcAft>
                <a:spcPts val="1225"/>
              </a:spcAft>
            </a:pPr>
            <a:r>
              <a:rPr lang="fr-FR" altLang="en-US" dirty="0">
                <a:latin typeface="Arial" panose="020B0604020202020204" pitchFamily="34" charset="0"/>
              </a:rPr>
              <a:t>Introduire une nouvelle stratégie, présenter des informations controversées ou développer des relations avec les décideurs intéressés par votre domaine.</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À l’Étape 1 « Public » et à l’Étape 2 « objectifs », vous prendrez des décisions cruciales qui vous aideront à focaliser vos informations et à élaborer des messages clairs.</a:t>
            </a:r>
          </a:p>
        </p:txBody>
      </p:sp>
      <p:sp>
        <p:nvSpPr>
          <p:cNvPr id="17411" name="Rectangle 3"/>
          <p:cNvSpPr>
            <a:spLocks noGrp="1" noRot="1" noChangeAspect="1" noChangeArrowheads="1" noTextEdit="1"/>
          </p:cNvSpPr>
          <p:nvPr>
            <p:ph type="sldImg"/>
          </p:nvPr>
        </p:nvSpPr>
        <p:spPr>
          <a:xfrm>
            <a:off x="1377950" y="698500"/>
            <a:ext cx="3722688" cy="2792413"/>
          </a:xfrm>
          <a:ln cap="flat"/>
        </p:spPr>
      </p:sp>
    </p:spTree>
    <p:extLst>
      <p:ext uri="{BB962C8B-B14F-4D97-AF65-F5344CB8AC3E}">
        <p14:creationId xmlns:p14="http://schemas.microsoft.com/office/powerpoint/2010/main" val="34915069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Rot="1" noChangeAspect="1" noChangeArrowheads="1" noTextEdit="1"/>
          </p:cNvSpPr>
          <p:nvPr>
            <p:ph type="sldImg"/>
          </p:nvPr>
        </p:nvSpPr>
        <p:spPr>
          <a:ln/>
        </p:spPr>
      </p:sp>
      <p:sp>
        <p:nvSpPr>
          <p:cNvPr id="19459" name="Rectangle 3"/>
          <p:cNvSpPr>
            <a:spLocks noGrp="1" noChangeArrowheads="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fr-FR" altLang="en-US" dirty="0">
                <a:latin typeface="Arial" panose="020B0604020202020204" pitchFamily="34" charset="0"/>
              </a:rPr>
              <a:t>Si vous avez une idée claire de ce que vous voulez que le public fasse à la suite de votre plaidoyer, cela guidera le contenu de votre activité, de votre présentation ou de votre engagement.</a:t>
            </a:r>
          </a:p>
          <a:p>
            <a:endParaRPr lang="fr-FR" altLang="en-US" dirty="0">
              <a:latin typeface="Arial" panose="020B0604020202020204" pitchFamily="34" charset="0"/>
            </a:endParaRPr>
          </a:p>
          <a:p>
            <a:r>
              <a:rPr lang="fr-FR" altLang="en-US" b="1" dirty="0">
                <a:latin typeface="Arial" panose="020B0604020202020204" pitchFamily="34" charset="0"/>
              </a:rPr>
              <a:t>[Lisez la diapositive]</a:t>
            </a:r>
          </a:p>
          <a:p>
            <a:endParaRPr lang="fr-FR" altLang="en-US" dirty="0">
              <a:latin typeface="Arial" panose="020B0604020202020204" pitchFamily="34" charset="0"/>
            </a:endParaRPr>
          </a:p>
          <a:p>
            <a:r>
              <a:rPr lang="fr-FR" altLang="en-US" dirty="0">
                <a:latin typeface="Arial" panose="020B0604020202020204" pitchFamily="34" charset="0"/>
              </a:rPr>
              <a:t>Encore une fois, cela signifie que vous devez penser à votre but dès le départ. </a:t>
            </a:r>
          </a:p>
          <a:p>
            <a:endParaRPr lang="fr-FR" altLang="en-US" dirty="0">
              <a:latin typeface="Arial" panose="020B0604020202020204" pitchFamily="34" charset="0"/>
            </a:endParaRPr>
          </a:p>
        </p:txBody>
      </p:sp>
    </p:spTree>
    <p:extLst>
      <p:ext uri="{BB962C8B-B14F-4D97-AF65-F5344CB8AC3E}">
        <p14:creationId xmlns:p14="http://schemas.microsoft.com/office/powerpoint/2010/main" val="4285448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2312" y="3434347"/>
            <a:ext cx="5774549" cy="5564449"/>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lnSpc>
                <a:spcPct val="90000"/>
              </a:lnSpc>
              <a:spcBef>
                <a:spcPts val="601"/>
              </a:spcBef>
              <a:spcAft>
                <a:spcPts val="1202"/>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82688" y="704850"/>
            <a:ext cx="3536950" cy="2652713"/>
          </a:xfrm>
          <a:ln cap="flat"/>
        </p:spPr>
      </p:sp>
    </p:spTree>
    <p:extLst>
      <p:ext uri="{BB962C8B-B14F-4D97-AF65-F5344CB8AC3E}">
        <p14:creationId xmlns:p14="http://schemas.microsoft.com/office/powerpoint/2010/main" val="41740545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dirty="0">
                <a:ea typeface="MS PGothic" pitchFamily="34" charset="-128"/>
              </a:rPr>
              <a:t>L'étape 3 aide à déterminer ce que vous allez couvrir pendant votre activité de plaidoyer, votre présentation ou votre engagement. Rappelez-vous, le plaidoyer est souvent un processus continu et complexe</a:t>
            </a:r>
            <a:r>
              <a:rPr lang="fr-FR" sz="1200" baseline="0" dirty="0">
                <a:ea typeface="MS PGothic" pitchFamily="34" charset="-128"/>
              </a:rPr>
              <a:t> :</a:t>
            </a:r>
            <a:r>
              <a:rPr lang="fr-FR" sz="1200" dirty="0">
                <a:ea typeface="MS PGothic" pitchFamily="34" charset="-128"/>
              </a:rPr>
              <a:t> en fonction de l’amplitude du but de votre plaidoyer, vous devrez peut-être utiliser plusieurs stratégies différentes pour réaliser le changement que vous souhaitez atteindre.  </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Des recherches indiquent qu'une présentation concise permet au public de se concentrer sur les éléments clés et de les organiser de manière logique. Cela signifie que le public apprend réellement PLUS quand on lui présente PEU d’éléments – trop d’informations les submerge et ils n’apprennent rien. Mais faites attention à ne pas trop simplifier ou à ne pas manquer de logique en excluant des informations nécessaires. </a:t>
            </a:r>
          </a:p>
          <a:p>
            <a:pPr>
              <a:spcBef>
                <a:spcPts val="0"/>
              </a:spcBef>
              <a:spcAft>
                <a:spcPts val="1225"/>
              </a:spcAft>
              <a:defRPr/>
            </a:pPr>
            <a:endParaRPr lang="fr-FR" sz="1200" dirty="0">
              <a:ea typeface="MS PGothic" pitchFamily="34" charset="-128"/>
            </a:endParaRPr>
          </a:p>
          <a:p>
            <a:pPr lvl="0">
              <a:spcBef>
                <a:spcPts val="0"/>
              </a:spcBef>
              <a:spcAft>
                <a:spcPts val="1225"/>
              </a:spcAft>
              <a:defRPr/>
            </a:pPr>
            <a:r>
              <a:rPr lang="fr-FR" sz="1200" dirty="0">
                <a:ea typeface="MS PGothic" pitchFamily="34" charset="-128"/>
              </a:rPr>
              <a:t>Lorsque vous concentrez votre contenu sur un maximum de trois points clés, assurez-vous que chaque point est soutenu par des données et des preuves et / ou par une expérience personnelle. En tant que jeune leader, les adultes s'intéressent souvent à votre vie. Vous pouvez donc intégrer votre propre perspective et les expériences que vous avez vécues avec des preuves soutenant votre cause</a:t>
            </a:r>
            <a:r>
              <a:rPr lang="fr-FR" sz="1200" b="0" dirty="0">
                <a:ea typeface="MS PGothic" pitchFamily="34" charset="-128"/>
              </a:rPr>
              <a:t>.</a:t>
            </a:r>
            <a:r>
              <a:rPr lang="fr-FR" sz="1200" b="1" dirty="0">
                <a:ea typeface="MS PGothic" pitchFamily="34" charset="-128"/>
              </a:rPr>
              <a:t> </a:t>
            </a:r>
            <a:r>
              <a:rPr lang="fr-FR" sz="1200" dirty="0">
                <a:solidFill>
                  <a:srgbClr val="FF0000"/>
                </a:solidFill>
                <a:ea typeface="MS PGothic" pitchFamily="34" charset="-128"/>
              </a:rPr>
              <a:t>Tout ce que vous choisissez de partager à partir de vos expériences personnelles doit être étayé par des faits</a:t>
            </a:r>
            <a:r>
              <a:rPr lang="fr-FR" sz="1200" b="0" dirty="0">
                <a:solidFill>
                  <a:srgbClr val="FF0000"/>
                </a:solidFill>
                <a:ea typeface="MS PGothic" pitchFamily="34" charset="-128"/>
              </a:rPr>
              <a:t>.</a:t>
            </a:r>
            <a:r>
              <a:rPr lang="fr-FR" sz="1200" b="0" dirty="0">
                <a:ea typeface="MS PGothic" pitchFamily="34" charset="-128"/>
              </a:rPr>
              <a:t> </a:t>
            </a:r>
            <a:r>
              <a:rPr lang="fr-FR" sz="1200" dirty="0">
                <a:ea typeface="MS PGothic" pitchFamily="34" charset="-128"/>
              </a:rPr>
              <a:t>Faites juste attention à ne pas submerger votre auditoire en exposant trop de détails sur les preuves.</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Pour illustrer cette stratégie de partage d’éléments de preuve associés à une expérience personnelle, voici deux déclarations faites du point de vue d’un jeune leader du Malawi s’adressant à un agent de santé de district. Après que je les aie lues, je demanderai votre vote sur celle qui vous semble la plus forte.  </a:t>
            </a:r>
          </a:p>
          <a:p>
            <a:pPr>
              <a:spcBef>
                <a:spcPts val="0"/>
              </a:spcBef>
              <a:spcAft>
                <a:spcPts val="1225"/>
              </a:spcAft>
              <a:defRPr/>
            </a:pPr>
            <a:r>
              <a:rPr lang="fr-FR" sz="1200" dirty="0">
                <a:ea typeface="MS PGothic" pitchFamily="34" charset="-128"/>
              </a:rPr>
              <a:t>Exemple 1: "J’ai constaté que lorsque je visite l’hôpital, même si celui-ci est conçu comme étant adapté aux jeunes, le personnel ne communique pas de manière respectueuse avec moi."</a:t>
            </a:r>
          </a:p>
          <a:p>
            <a:pPr>
              <a:spcBef>
                <a:spcPts val="0"/>
              </a:spcBef>
              <a:spcAft>
                <a:spcPts val="1225"/>
              </a:spcAft>
              <a:defRPr/>
            </a:pPr>
            <a:r>
              <a:rPr lang="fr-FR" sz="1200" dirty="0">
                <a:ea typeface="MS PGothic" pitchFamily="34" charset="-128"/>
              </a:rPr>
              <a:t>Exemple 2: «Une évaluation des services de santé adaptés aux jeunes réalisée en 2015 par le projet Evidence to Action au Malawi a révélé que seuls 33% des établissements assuraient une supervision interne du personnel fournissant des services adaptés aux jeunes. En tant que jeune, j’ai vécu l’expérience de prestataires n’ayant pas les compétences nécessaires pour communiquer de manière respectueuse avec les jeunes. Peut-être que si les prestataires de services adaptés aux jeunes bénéficiaient de plus de supervision, la qualité des soins reçus par les jeunes pourrait être améliorée ».</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[Puis dirigez un vote et une discussion sur les raisons pour lesquelles le contenu du deuxième exemple est plus fort que celui du premier]</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Tout au long de votre travail en qualité de jeune leader, utilisez un langage que l’auditoire comprendra. Assurez-vous de pouvoir expliquer chaque point dans un langage simple</a:t>
            </a:r>
            <a:r>
              <a:rPr lang="fr-FR" sz="1200" baseline="0" dirty="0">
                <a:ea typeface="MS PGothic" pitchFamily="34" charset="-128"/>
              </a:rPr>
              <a:t>. V</a:t>
            </a:r>
            <a:r>
              <a:rPr lang="fr-FR" sz="1200" dirty="0">
                <a:ea typeface="MS PGothic" pitchFamily="34" charset="-128"/>
              </a:rPr>
              <a:t>ous pouvez toujours ajouter des détails ou de la complexité si votre audience semble le souhaiter. Ce qui est vraiment difficile, c’est d’expliquer rapidement et clairement des idées complexes. Investissez donc du temps dans cette tâche. L’une des leçons, en particulier en communiquant sur des sujets complexes, est de ne jamais supposer que votre public est familier avec les termes techniques. Il vaut mieux expliquer brièvement un terme technique que de supposer une compréhension commune</a:t>
            </a:r>
            <a:r>
              <a:rPr lang="fr-FR" sz="1200" baseline="0" dirty="0">
                <a:ea typeface="MS PGothic" pitchFamily="34" charset="-128"/>
              </a:rPr>
              <a:t>.  </a:t>
            </a:r>
            <a:endParaRPr lang="fr-FR" sz="1200" dirty="0">
              <a:ea typeface="MS PGothic" pitchFamily="34" charset="-128"/>
            </a:endParaRP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Assurez-vous également que le contenu que vous avez identifié est adapté au temps dont vous disposez. Par exemple, si vous envisagez de tenir une réunion de 30 minutes avec un décideur de politiques régionales</a:t>
            </a:r>
            <a:r>
              <a:rPr lang="fr-FR" sz="1200" baseline="0" dirty="0">
                <a:ea typeface="MS PGothic" pitchFamily="34" charset="-128"/>
              </a:rPr>
              <a:t> </a:t>
            </a:r>
            <a:r>
              <a:rPr lang="fr-FR" sz="1200" dirty="0">
                <a:ea typeface="MS PGothic" pitchFamily="34" charset="-128"/>
              </a:rPr>
              <a:t>pour discuter des besoins de santé des adolescents dans votre pays, vous avez besoin d’un volume de contenu différent de celui d'un atelier d'une demi-journée pour enseigner aux pairs éducateurs les besoins de santé des adolescents dans votre pays. Dans chacun de ces exemples, le sujet est le même, mais le volume de contenu que vous devez préparer est très différent. Un fait important : 15 à 20 minutes, c’est le temps idéal pour retenir l’attention de votre auditoire,</a:t>
            </a:r>
            <a:r>
              <a:rPr lang="fr-FR" sz="1200" baseline="0" dirty="0">
                <a:ea typeface="MS PGothic" pitchFamily="34" charset="-128"/>
              </a:rPr>
              <a:t> et </a:t>
            </a:r>
            <a:r>
              <a:rPr lang="fr-FR" sz="1200" dirty="0">
                <a:ea typeface="MS PGothic" pitchFamily="34" charset="-128"/>
              </a:rPr>
              <a:t>pour les décideurs de politiques, c’est probablement moins ! Donc, ne prévoyez pas de</a:t>
            </a:r>
            <a:r>
              <a:rPr lang="fr-FR" sz="1200" baseline="0" dirty="0">
                <a:ea typeface="MS PGothic" pitchFamily="34" charset="-128"/>
              </a:rPr>
              <a:t> fournir </a:t>
            </a:r>
            <a:r>
              <a:rPr lang="fr-FR" sz="1200" dirty="0">
                <a:ea typeface="MS PGothic" pitchFamily="34" charset="-128"/>
              </a:rPr>
              <a:t>beaucoup</a:t>
            </a:r>
            <a:r>
              <a:rPr lang="fr-FR" sz="1200" baseline="0" dirty="0">
                <a:ea typeface="MS PGothic" pitchFamily="34" charset="-128"/>
              </a:rPr>
              <a:t> </a:t>
            </a:r>
            <a:r>
              <a:rPr lang="fr-FR" sz="1200" dirty="0">
                <a:ea typeface="MS PGothic" pitchFamily="34" charset="-128"/>
              </a:rPr>
              <a:t>de contenu sans pauses ou activités.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178198993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dirty="0">
                <a:ea typeface="MS PGothic" pitchFamily="34" charset="-128"/>
              </a:rPr>
              <a:t>L’un des aspects de l’efficacité</a:t>
            </a:r>
            <a:r>
              <a:rPr lang="fr-FR" sz="1200" baseline="0" dirty="0">
                <a:ea typeface="MS PGothic" pitchFamily="34" charset="-128"/>
              </a:rPr>
              <a:t> d’un </a:t>
            </a:r>
            <a:r>
              <a:rPr lang="fr-FR" sz="1200" dirty="0">
                <a:ea typeface="MS PGothic" pitchFamily="34" charset="-128"/>
              </a:rPr>
              <a:t>jeune leader est la</a:t>
            </a:r>
            <a:r>
              <a:rPr lang="fr-FR" sz="1200" baseline="0" dirty="0">
                <a:ea typeface="MS PGothic" pitchFamily="34" charset="-128"/>
              </a:rPr>
              <a:t> capacité à </a:t>
            </a:r>
            <a:r>
              <a:rPr lang="fr-FR" sz="1200" dirty="0">
                <a:ea typeface="MS PGothic" pitchFamily="34" charset="-128"/>
              </a:rPr>
              <a:t>étudier les environnements nationaux et mondiaux généraux</a:t>
            </a:r>
            <a:r>
              <a:rPr lang="fr-FR" sz="1200" baseline="0" dirty="0">
                <a:ea typeface="MS PGothic" pitchFamily="34" charset="-128"/>
              </a:rPr>
              <a:t> </a:t>
            </a:r>
            <a:r>
              <a:rPr lang="fr-FR" sz="1200" dirty="0">
                <a:ea typeface="MS PGothic" pitchFamily="34" charset="-128"/>
              </a:rPr>
              <a:t>liés aux problèmes sur lesquels vous travaillez. Vous devez bien connaître les politiques les plus étroitement liées à vos objectifs de plaidoyer, </a:t>
            </a:r>
            <a:r>
              <a:rPr lang="fr-FR" dirty="0"/>
              <a:t>et montrer à votre auditoire que vous comprenez le contexte dans lequel elles interviennent</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dirty="0"/>
              <a:t>N'oubliez pas que les décideurs peuvent être plus critiques à l'égard de vos contributions, en tant que jeune leader. Vous devrez donc peut-être travailler plus dur que les autres pour démontrer que vous êtes informé du contexte des politiques ET des perspectives des jeunes</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sz="1200" dirty="0">
                <a:ea typeface="MS PGothic" pitchFamily="34" charset="-128"/>
              </a:rPr>
              <a:t>Par exemple, si vous plaidez pour un accès accru à des méthodes contraceptives réversibles et à longue durée d’action pour les jeunes de votre communauté, assurez-vous de comprendre les politiques nationales ayant une incidence sur quelles méthodes sont disponibles pour qui, telles que la politique nationale de santé de la reproduction ou la politique de santé sexuelle et reproductive des jeunes. </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Autre exemple : si vous plaidez pour un budget auprès des membres de l'Assemblée nationale, vous devriez bien comprendre le calendrier de leur processus de création, d’examen et d'approbation des budgets, ainsi que les rôles et les responsabilités des différents décideurs dans le processus de budgétisation.</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Vous devez identifier et vous familiariser avec plusieurs politiques nationales et leur lien avec des cadres de développement régionaux ou mondiaux plus vastes, tels que les objectifs de développement durable. </a:t>
            </a:r>
          </a:p>
          <a:p>
            <a:pPr>
              <a:spcBef>
                <a:spcPts val="0"/>
              </a:spcBef>
              <a:spcAft>
                <a:spcPts val="1225"/>
              </a:spcAft>
              <a:defRPr/>
            </a:pPr>
            <a:endParaRPr lang="fr-FR" sz="1200" dirty="0">
              <a:ea typeface="MS PGothic" pitchFamily="34" charset="-128"/>
            </a:endParaRPr>
          </a:p>
          <a:p>
            <a:pPr>
              <a:spcBef>
                <a:spcPts val="0"/>
              </a:spcBef>
              <a:spcAft>
                <a:spcPts val="1225"/>
              </a:spcAft>
              <a:defRPr/>
            </a:pPr>
            <a:r>
              <a:rPr lang="fr-FR" sz="1200" dirty="0">
                <a:ea typeface="MS PGothic" pitchFamily="34" charset="-128"/>
              </a:rPr>
              <a:t>En règle générale, ne demandez rien de spécifique à moins de bien comprendre le contexte et l'impact potentiel.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178198993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Slide Image Placeholder 1"/>
          <p:cNvSpPr>
            <a:spLocks noGrp="1" noRot="1" noChangeAspect="1" noTextEdit="1"/>
          </p:cNvSpPr>
          <p:nvPr>
            <p:ph type="sldImg"/>
          </p:nvPr>
        </p:nvSpPr>
        <p:spPr>
          <a:ln/>
        </p:spPr>
      </p:sp>
      <p:sp>
        <p:nvSpPr>
          <p:cNvPr id="37891" name="Notes Placeholder 2"/>
          <p:cNvSpPr>
            <a:spLocks noGrp="1"/>
          </p:cNvSpPr>
          <p:nvPr>
            <p:ph type="body" idx="1"/>
          </p:nvPr>
        </p:nvSpPr>
        <p:spPr>
          <a:xfrm>
            <a:off x="312140" y="4421823"/>
            <a:ext cx="6398824" cy="4189095"/>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fr-FR" altLang="en-US" dirty="0">
                <a:latin typeface="Arial" panose="020B0604020202020204" pitchFamily="34" charset="0"/>
              </a:rPr>
              <a:t>Si votre activité de plaidoyer implique une sorte de présentation, pensez à vous préparer aux questions &amp; réponses – vous ferez peut-être en sorte que vos notes pour le présentateur contiennent des esquisses de réponses aux questions anticipées.</a:t>
            </a:r>
          </a:p>
          <a:p>
            <a:endParaRPr lang="fr-FR" altLang="en-US" dirty="0">
              <a:latin typeface="Arial" panose="020B0604020202020204" pitchFamily="34" charset="0"/>
            </a:endParaRPr>
          </a:p>
          <a:p>
            <a:r>
              <a:rPr lang="fr-FR" altLang="en-US" dirty="0">
                <a:latin typeface="Arial" panose="020B0604020202020204" pitchFamily="34" charset="0"/>
              </a:rPr>
              <a:t>Si vous faites une présentation à un groupe et qu'une question difficile ou hostile vous est posée, dites à la personne que vous lui parlerez personnellement après la présentation afin de lui fournir une réponse plus détaillée. Si vous interagissez avec un individu ou un petit groupe, vous devrez trouver comment répondre sur le moment à une question conflictuelle</a:t>
            </a:r>
            <a:r>
              <a:rPr lang="fr-FR" altLang="en-US" baseline="0" dirty="0">
                <a:latin typeface="Arial" panose="020B0604020202020204" pitchFamily="34" charset="0"/>
              </a:rPr>
              <a:t>. </a:t>
            </a:r>
            <a:r>
              <a:rPr lang="fr-FR" altLang="en-US" dirty="0">
                <a:latin typeface="Arial" panose="020B0604020202020204" pitchFamily="34" charset="0"/>
              </a:rPr>
              <a:t>Essayez de comprendre votre auditoire et, quoi qu'il en soit, restez calme. </a:t>
            </a:r>
          </a:p>
          <a:p>
            <a:endParaRPr lang="fr-FR" altLang="en-US" dirty="0">
              <a:latin typeface="Arial" panose="020B0604020202020204" pitchFamily="34" charset="0"/>
            </a:endParaRPr>
          </a:p>
          <a:p>
            <a:r>
              <a:rPr lang="fr-FR" altLang="en-US" dirty="0">
                <a:latin typeface="Arial" panose="020B0604020202020204" pitchFamily="34" charset="0"/>
              </a:rPr>
              <a:t>S’il vous est posé une question dont vous ne connaissez pas la réponse, n'inventez rien ! Reconnaissez honnêtement que vous ne savez pas ou que vous n’avez pas le chiffre exact, mais que vous serez ravi d’étudier la question et de revenir vers la personne qui vous a posé</a:t>
            </a:r>
            <a:r>
              <a:rPr lang="fr-FR" altLang="en-US" baseline="0" dirty="0">
                <a:latin typeface="Arial" panose="020B0604020202020204" pitchFamily="34" charset="0"/>
              </a:rPr>
              <a:t> la question</a:t>
            </a:r>
            <a:r>
              <a:rPr lang="fr-FR" altLang="en-US" dirty="0">
                <a:latin typeface="Arial" panose="020B0604020202020204" pitchFamily="34" charset="0"/>
              </a:rPr>
              <a:t> plus tard. Et faites-le !</a:t>
            </a:r>
          </a:p>
          <a:p>
            <a:endParaRPr lang="fr-FR" altLang="en-US" dirty="0">
              <a:latin typeface="Arial" panose="020B0604020202020204" pitchFamily="34" charset="0"/>
            </a:endParaRPr>
          </a:p>
          <a:p>
            <a:r>
              <a:rPr lang="fr-FR" altLang="en-US" dirty="0">
                <a:latin typeface="Arial" panose="020B0604020202020204" pitchFamily="34" charset="0"/>
              </a:rPr>
              <a:t>Quel que soit le déroulement de la session de questions &amp; réponses, vous souhaitez terminer la présentation sur une note positive, ou au moins sur le sujet de votre présentation et non sur une digression introduite par un membre douteux de l'auditoire. Préparez une déclaration finale résumant votre message principal et livrez-la à l’audience après la séance de questions &amp; réponses, avant de dire votre dernier « Merci ». Mémorisez cette déclaration finale afin que vous puissiez la livrer en toute confiance en regardant l’auditoire, et non vos notes.</a:t>
            </a:r>
          </a:p>
          <a:p>
            <a:endParaRPr lang="fr-FR" altLang="en-US" dirty="0">
              <a:latin typeface="Arial" panose="020B0604020202020204" pitchFamily="34" charset="0"/>
            </a:endParaRPr>
          </a:p>
          <a:p>
            <a:r>
              <a:rPr lang="fr-FR" altLang="en-US" dirty="0">
                <a:latin typeface="Arial" panose="020B0604020202020204" pitchFamily="34" charset="0"/>
              </a:rPr>
              <a:t>Mais si personne ne pose de questions ? Cela pourrait être déplacé, mais vous pouvez renforcer votre message et paraître confiant en tant que présentateur si vous êtes prêt à poser quelques questions à votre auditoire pour susciter la discussion. Vous pourriez prendre l’une de vos recommandations et demander à l’auditoire ou à des membres spécifiques comment ils pourraient l’appliquer. Pensent-ils que leurs collègues soutiendraient ce type d’action ? Quelles difficultés pourraient-ils rencontrer en mettant en place les recommandations ? La clé est de faire parler votre auditoire. </a:t>
            </a:r>
          </a:p>
          <a:p>
            <a:endParaRPr lang="fr-FR" altLang="en-US" dirty="0">
              <a:latin typeface="Arial" panose="020B0604020202020204" pitchFamily="34" charset="0"/>
            </a:endParaRPr>
          </a:p>
          <a:p>
            <a:r>
              <a:rPr lang="fr-FR" altLang="en-US" dirty="0">
                <a:latin typeface="Arial" panose="020B0604020202020204" pitchFamily="34" charset="0"/>
              </a:rPr>
              <a:t>Même dans ce cas, votre auditoire pourrait poser des questions difficiles, des questions auxquelles vous ne pouvez pas répondre, ou il pourrait remettre en question votre message final. C’est pourquoi il est très important d’avoir le dernier mot. Préparez une déclaration finale, et même incluez-la comme diapositive finale. APRÈS votre résumé et APRÈS la séance de questions et réponses, passez à la dernière diapositive et résumez positivement votre message principal en une ou deux phrases. Quittez l’audience sur une note positive et assurez-vous que la dernière chose que vous dites renforce votre message. </a:t>
            </a:r>
          </a:p>
          <a:p>
            <a:endParaRPr lang="fr-FR" altLang="en-US" dirty="0">
              <a:latin typeface="Arial" panose="020B0604020202020204" pitchFamily="34" charset="0"/>
            </a:endParaRPr>
          </a:p>
          <a:p>
            <a:r>
              <a:rPr lang="fr-FR" altLang="en-US" dirty="0">
                <a:latin typeface="Arial" panose="020B0604020202020204" pitchFamily="34" charset="0"/>
              </a:rPr>
              <a:t>Les gens s'attendent à ce que vous les regardiez à la fin de la présentation, alors mémorisez cette dernière ou ces deux dernières phrases et regardez directement et avec assurance votre auditoire. </a:t>
            </a:r>
          </a:p>
          <a:p>
            <a:endParaRPr lang="fr-FR" altLang="en-US" dirty="0">
              <a:latin typeface="Arial" panose="020B0604020202020204" pitchFamily="34" charset="0"/>
            </a:endParaRPr>
          </a:p>
        </p:txBody>
      </p:sp>
    </p:spTree>
    <p:extLst>
      <p:ext uri="{BB962C8B-B14F-4D97-AF65-F5344CB8AC3E}">
        <p14:creationId xmlns:p14="http://schemas.microsoft.com/office/powerpoint/2010/main" val="103003279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2312" y="3434347"/>
            <a:ext cx="5774549" cy="5564449"/>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lnSpc>
                <a:spcPct val="90000"/>
              </a:lnSpc>
              <a:spcBef>
                <a:spcPts val="601"/>
              </a:spcBef>
              <a:spcAft>
                <a:spcPts val="1202"/>
              </a:spcAft>
            </a:pPr>
            <a:r>
              <a:rPr lang="fr-FR" altLang="en-US" dirty="0">
                <a:latin typeface="Arial" panose="020B0604020202020204" pitchFamily="34" charset="0"/>
              </a:rPr>
              <a:t>Cette section est axée sur les présentations, bien que les mêmes règles s’appliquent à d’autres activités auxquelles des champions de la jeunesse seraient susceptibles de participer.</a:t>
            </a:r>
          </a:p>
        </p:txBody>
      </p:sp>
      <p:sp>
        <p:nvSpPr>
          <p:cNvPr id="39939" name="Rectangle 3"/>
          <p:cNvSpPr>
            <a:spLocks noGrp="1" noRot="1" noChangeAspect="1" noChangeArrowheads="1" noTextEdit="1"/>
          </p:cNvSpPr>
          <p:nvPr>
            <p:ph type="sldImg"/>
          </p:nvPr>
        </p:nvSpPr>
        <p:spPr>
          <a:xfrm>
            <a:off x="1182688" y="704850"/>
            <a:ext cx="3536950" cy="2652713"/>
          </a:xfrm>
          <a:ln cap="flat"/>
        </p:spPr>
      </p:sp>
    </p:spTree>
    <p:extLst>
      <p:ext uri="{BB962C8B-B14F-4D97-AF65-F5344CB8AC3E}">
        <p14:creationId xmlns:p14="http://schemas.microsoft.com/office/powerpoint/2010/main" val="400451737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nSpc>
                <a:spcPct val="90000"/>
              </a:lnSpc>
              <a:spcBef>
                <a:spcPct val="0"/>
              </a:spcBef>
              <a:spcAft>
                <a:spcPts val="1225"/>
              </a:spcAft>
            </a:pPr>
            <a:r>
              <a:rPr lang="fr-FR" altLang="en-US" dirty="0">
                <a:latin typeface="Arial" panose="020B0604020202020204" pitchFamily="34" charset="0"/>
              </a:rPr>
              <a:t>Alors que vous vous lancez dans des activités en tant que jeune leader, vous devriez peut-être pratiquer et vous concentrer sur votre prestation physique et orale. Votre style et votre prestation constituent des éléments clés de votre capacité à toucher votre public. </a:t>
            </a:r>
          </a:p>
          <a:p>
            <a:pPr>
              <a:lnSpc>
                <a:spcPct val="90000"/>
              </a:lnSpc>
              <a:spcBef>
                <a:spcPct val="0"/>
              </a:spcBef>
              <a:spcAft>
                <a:spcPts val="1225"/>
              </a:spcAft>
            </a:pPr>
            <a:endParaRPr lang="fr-FR" altLang="en-US" dirty="0">
              <a:latin typeface="Arial" panose="020B0604020202020204" pitchFamily="34" charset="0"/>
            </a:endParaRPr>
          </a:p>
          <a:p>
            <a:pPr>
              <a:lnSpc>
                <a:spcPct val="90000"/>
              </a:lnSpc>
              <a:spcBef>
                <a:spcPct val="0"/>
              </a:spcBef>
              <a:spcAft>
                <a:spcPts val="1225"/>
              </a:spcAft>
            </a:pPr>
            <a:r>
              <a:rPr lang="fr-FR" altLang="en-US" dirty="0">
                <a:latin typeface="Arial" panose="020B0604020202020204" pitchFamily="34" charset="0"/>
              </a:rPr>
              <a:t>Concentrez-vous sur la clarté</a:t>
            </a:r>
            <a:r>
              <a:rPr lang="fr-FR" altLang="en-US" baseline="0" dirty="0">
                <a:latin typeface="Arial" panose="020B0604020202020204" pitchFamily="34" charset="0"/>
              </a:rPr>
              <a:t> :</a:t>
            </a:r>
            <a:r>
              <a:rPr lang="fr-FR" altLang="en-US" dirty="0">
                <a:latin typeface="Arial" panose="020B0604020202020204" pitchFamily="34" charset="0"/>
              </a:rPr>
              <a:t> utilisez des mots courts et simples, et évitez les répétitions. </a:t>
            </a:r>
          </a:p>
          <a:p>
            <a:pPr>
              <a:lnSpc>
                <a:spcPct val="90000"/>
              </a:lnSpc>
              <a:spcBef>
                <a:spcPct val="0"/>
              </a:spcBef>
              <a:spcAft>
                <a:spcPts val="1225"/>
              </a:spcAft>
            </a:pPr>
            <a:endParaRPr lang="fr-FR" altLang="en-US" dirty="0">
              <a:latin typeface="Arial" panose="020B0604020202020204" pitchFamily="34" charset="0"/>
            </a:endParaRPr>
          </a:p>
          <a:p>
            <a:pPr>
              <a:lnSpc>
                <a:spcPct val="90000"/>
              </a:lnSpc>
              <a:spcBef>
                <a:spcPct val="0"/>
              </a:spcBef>
              <a:spcAft>
                <a:spcPts val="1225"/>
              </a:spcAft>
            </a:pPr>
            <a:r>
              <a:rPr lang="fr-FR" altLang="en-US" dirty="0">
                <a:latin typeface="Arial" panose="020B0604020202020204" pitchFamily="34" charset="0"/>
              </a:rPr>
              <a:t>Faites l’effort de mémoriser les notes ou les éléments importants de votre présentation ou de votre plaidoyer, comme le début et la fin, afin de pouvoir transmettre le message en toute confiance tout en regardant l’audience. Dans de nombreuses cultures, le contact visuel est un moyen important d'améliorer votre crédibilité et de permettre au public de connecter avec vous et, par conséquent, avec votre message. Vous pouvez essayer de parcourir le visage de chaque personne pendant la présentation. </a:t>
            </a:r>
          </a:p>
          <a:p>
            <a:pPr>
              <a:lnSpc>
                <a:spcPct val="90000"/>
              </a:lnSpc>
              <a:spcBef>
                <a:spcPct val="0"/>
              </a:spcBef>
              <a:spcAft>
                <a:spcPts val="1225"/>
              </a:spcAft>
            </a:pPr>
            <a:endParaRPr lang="fr-FR" altLang="en-US" dirty="0">
              <a:latin typeface="Arial" panose="020B0604020202020204" pitchFamily="34" charset="0"/>
            </a:endParaRPr>
          </a:p>
          <a:p>
            <a:pPr>
              <a:lnSpc>
                <a:spcPct val="90000"/>
              </a:lnSpc>
              <a:spcBef>
                <a:spcPct val="0"/>
              </a:spcBef>
              <a:spcAft>
                <a:spcPts val="1225"/>
              </a:spcAft>
            </a:pPr>
            <a:r>
              <a:rPr lang="fr-FR" altLang="en-US" dirty="0">
                <a:latin typeface="Arial" panose="020B0604020202020204" pitchFamily="34" charset="0"/>
              </a:rPr>
              <a:t>Enfin, si vous faites une présentation PowerPoint, assurez-vous de décrire en détail tous les graphiques, tableaux ou figures inclus dans votre présentation</a:t>
            </a:r>
            <a:r>
              <a:rPr lang="fr-FR" altLang="en-US" baseline="0" dirty="0">
                <a:latin typeface="Arial" panose="020B0604020202020204" pitchFamily="34" charset="0"/>
              </a:rPr>
              <a:t>. </a:t>
            </a:r>
            <a:r>
              <a:rPr lang="fr-FR" altLang="en-US" dirty="0">
                <a:latin typeface="Arial" panose="020B0604020202020204" pitchFamily="34" charset="0"/>
              </a:rPr>
              <a:t>Ne dites jamais simplement « comme vous pouvez le voir sur ce graphique ». Vous ne pouvez pas garantir que tout le monde dans l'auditoire puisse voir le graphique ou savoir</a:t>
            </a:r>
            <a:r>
              <a:rPr lang="fr-FR" altLang="en-US" baseline="0" dirty="0">
                <a:latin typeface="Arial" panose="020B0604020202020204" pitchFamily="34" charset="0"/>
              </a:rPr>
              <a:t> </a:t>
            </a:r>
            <a:r>
              <a:rPr lang="fr-FR" altLang="en-US" dirty="0">
                <a:latin typeface="Arial" panose="020B0604020202020204" pitchFamily="34" charset="0"/>
              </a:rPr>
              <a:t>comment l'interpréter</a:t>
            </a:r>
            <a:r>
              <a:rPr lang="fr-FR" altLang="en-US" baseline="0" dirty="0">
                <a:latin typeface="Arial" panose="020B0604020202020204" pitchFamily="34" charset="0"/>
              </a:rPr>
              <a:t>. </a:t>
            </a:r>
            <a:r>
              <a:rPr lang="fr-FR" altLang="en-US" dirty="0">
                <a:latin typeface="Arial" panose="020B0604020202020204" pitchFamily="34" charset="0"/>
              </a:rPr>
              <a:t>Prenez le temps d’expliquer les axes, ce que les barres ou les lignes montrent, puis le point à retenir</a:t>
            </a:r>
            <a:r>
              <a:rPr lang="fr-FR" altLang="en-US" baseline="0" dirty="0">
                <a:latin typeface="Arial" panose="020B0604020202020204" pitchFamily="34" charset="0"/>
              </a:rPr>
              <a:t>. </a:t>
            </a:r>
            <a:endParaRPr lang="fr-FR" altLang="en-US" dirty="0">
              <a:latin typeface="Arial" panose="020B0604020202020204" pitchFamily="34" charset="0"/>
            </a:endParaRPr>
          </a:p>
          <a:p>
            <a:endParaRPr lang="fr-FR" dirty="0"/>
          </a:p>
        </p:txBody>
      </p:sp>
      <p:sp>
        <p:nvSpPr>
          <p:cNvPr id="4" name="Slide Number Placeholder 3"/>
          <p:cNvSpPr>
            <a:spLocks noGrp="1"/>
          </p:cNvSpPr>
          <p:nvPr>
            <p:ph type="sldNum" sz="quarter" idx="10"/>
          </p:nvPr>
        </p:nvSpPr>
        <p:spPr/>
        <p:txBody>
          <a:bodyPr/>
          <a:lstStyle/>
          <a:p>
            <a:pPr defTabSz="925311">
              <a:defRPr/>
            </a:pPr>
            <a:fld id="{96FBA243-26B8-481D-8325-B438EAAEE84C}" type="slidenum">
              <a:rPr lang="fr-FR" smtClean="0">
                <a:solidFill>
                  <a:srgbClr val="000000"/>
                </a:solidFill>
                <a:latin typeface="Arial" charset="0"/>
                <a:ea typeface="ＭＳ Ｐゴシック" charset="-128"/>
              </a:rPr>
              <a:pPr defTabSz="925311">
                <a:defRPr/>
              </a:pPr>
              <a:t>18</a:t>
            </a:fld>
            <a:endParaRPr lang="fr-FR">
              <a:solidFill>
                <a:srgbClr val="000000"/>
              </a:solidFill>
              <a:latin typeface="Arial" charset="0"/>
              <a:ea typeface="ＭＳ Ｐゴシック" charset="-128"/>
            </a:endParaRPr>
          </a:p>
        </p:txBody>
      </p:sp>
    </p:spTree>
    <p:extLst>
      <p:ext uri="{BB962C8B-B14F-4D97-AF65-F5344CB8AC3E}">
        <p14:creationId xmlns:p14="http://schemas.microsoft.com/office/powerpoint/2010/main" val="30160199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Rectangle 2"/>
          <p:cNvSpPr>
            <a:spLocks noGrp="1" noRot="1" noChangeAspect="1" noChangeArrowheads="1" noTextEdit="1"/>
          </p:cNvSpPr>
          <p:nvPr>
            <p:ph type="sldImg"/>
          </p:nvPr>
        </p:nvSpPr>
        <p:spPr>
          <a:ln/>
        </p:spPr>
      </p:sp>
      <p:sp>
        <p:nvSpPr>
          <p:cNvPr id="46083" name="Rectangle 3"/>
          <p:cNvSpPr>
            <a:spLocks noGrp="1" noChangeArrowheads="1"/>
          </p:cNvSpPr>
          <p:nvPr>
            <p:ph type="body" idx="1"/>
          </p:nvPr>
        </p:nvSpPr>
        <p:spPr>
          <a:xfrm>
            <a:off x="702310" y="4421823"/>
            <a:ext cx="5618480" cy="4189095"/>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fr-FR" altLang="en-US" dirty="0">
                <a:latin typeface="Arial" panose="020B0604020202020204" pitchFamily="34" charset="0"/>
              </a:rPr>
              <a:t>En ce qui concerne la tenue vestimentaire, la règle de base est que si vous n'êtes pas sûr, vous devriez toujours vous habiller un peu mieux que votre auditoire. Évitez les vêtements voyants ou révélateurs. Il est également bon d’éviter de porter une chemise ou une robe avec des inscriptions</a:t>
            </a:r>
            <a:r>
              <a:rPr lang="fr-FR" altLang="en-US" baseline="0" dirty="0">
                <a:latin typeface="Arial" panose="020B0604020202020204" pitchFamily="34" charset="0"/>
              </a:rPr>
              <a:t>… </a:t>
            </a:r>
            <a:r>
              <a:rPr lang="fr-FR" altLang="en-US" dirty="0">
                <a:latin typeface="Arial" panose="020B0604020202020204" pitchFamily="34" charset="0"/>
              </a:rPr>
              <a:t>à moins que l’inscription soit totalement hors de toute controverse</a:t>
            </a:r>
            <a:r>
              <a:rPr lang="fr-FR" altLang="en-US" baseline="0" dirty="0">
                <a:latin typeface="Arial" panose="020B0604020202020204" pitchFamily="34" charset="0"/>
              </a:rPr>
              <a:t>. </a:t>
            </a:r>
            <a:r>
              <a:rPr lang="fr-FR" altLang="en-US" dirty="0">
                <a:latin typeface="Arial" panose="020B0604020202020204" pitchFamily="34" charset="0"/>
              </a:rPr>
              <a:t>Votre tenue révèle à votre public que, même si vous êtes jeune, vous êtes un professionnel, vous avez des idées originales et vous devez être pris au sérieux</a:t>
            </a:r>
            <a:r>
              <a:rPr lang="fr-FR" altLang="en-US" baseline="0" dirty="0">
                <a:latin typeface="Arial" panose="020B0604020202020204" pitchFamily="34" charset="0"/>
              </a:rPr>
              <a:t>. </a:t>
            </a:r>
            <a:r>
              <a:rPr lang="fr-FR" altLang="en-US" dirty="0">
                <a:latin typeface="Arial" panose="020B0604020202020204" pitchFamily="34" charset="0"/>
              </a:rPr>
              <a:t>Ne sous-estimez pas l’importance du fait de paraître professionnel !</a:t>
            </a:r>
            <a:r>
              <a:rPr lang="fr-FR" altLang="en-US" baseline="0" dirty="0">
                <a:latin typeface="Arial" panose="020B0604020202020204" pitchFamily="34" charset="0"/>
              </a:rPr>
              <a:t>  </a:t>
            </a:r>
            <a:endParaRPr lang="fr-FR" altLang="en-US" dirty="0">
              <a:latin typeface="Arial" panose="020B0604020202020204" pitchFamily="34" charset="0"/>
            </a:endParaRPr>
          </a:p>
          <a:p>
            <a:endParaRPr lang="fr-FR" altLang="en-US" dirty="0">
              <a:latin typeface="Arial" panose="020B0604020202020204" pitchFamily="34" charset="0"/>
            </a:endParaRPr>
          </a:p>
          <a:p>
            <a:r>
              <a:rPr lang="fr-FR" altLang="en-US" dirty="0">
                <a:latin typeface="Arial" panose="020B0604020202020204" pitchFamily="34" charset="0"/>
              </a:rPr>
              <a:t>Cela devrait aller de soi, mais faites face à l’audience, pas à vos papiers ou à l'écran.</a:t>
            </a:r>
          </a:p>
          <a:p>
            <a:endParaRPr lang="fr-FR" altLang="en-US" dirty="0">
              <a:latin typeface="Arial" panose="020B0604020202020204" pitchFamily="34" charset="0"/>
            </a:endParaRPr>
          </a:p>
          <a:p>
            <a:r>
              <a:rPr lang="fr-FR" altLang="en-US" dirty="0">
                <a:latin typeface="Arial" panose="020B0604020202020204" pitchFamily="34" charset="0"/>
              </a:rPr>
              <a:t>Évitez les gestes qui distraient. Encore une fois, vous entraîner</a:t>
            </a:r>
            <a:r>
              <a:rPr lang="fr-FR" altLang="en-US" baseline="0" dirty="0">
                <a:latin typeface="Arial" panose="020B0604020202020204" pitchFamily="34" charset="0"/>
              </a:rPr>
              <a:t> </a:t>
            </a:r>
            <a:r>
              <a:rPr lang="fr-FR" altLang="en-US" dirty="0">
                <a:latin typeface="Arial" panose="020B0604020202020204" pitchFamily="34" charset="0"/>
              </a:rPr>
              <a:t>avec un auditoire favorable peut vous aider à apprendre. [Note au facilitateur : Essayez de faire participer l’auditoire ici. Demandez aux participants les gestes qu’ils trouvent distrayants ou commencez à utiliser certains gestes quand VOUS leur parlez pour leur montrer à quel point cela peut être distrayant.]</a:t>
            </a:r>
          </a:p>
          <a:p>
            <a:endParaRPr lang="fr-FR" altLang="en-US" dirty="0">
              <a:latin typeface="Arial" panose="020B0604020202020204" pitchFamily="34" charset="0"/>
            </a:endParaRPr>
          </a:p>
          <a:p>
            <a:r>
              <a:rPr lang="fr-FR" altLang="en-US" dirty="0">
                <a:latin typeface="Arial" panose="020B0604020202020204" pitchFamily="34" charset="0"/>
              </a:rPr>
              <a:t>Et utilisez votre voix et vos expressions faciales pour communiquer votre sincérité sur le sujet, ainsi que les autres émotions que vous essayez de transmettre.</a:t>
            </a:r>
          </a:p>
          <a:p>
            <a:endParaRPr lang="fr-FR" altLang="en-US" dirty="0">
              <a:latin typeface="Arial" panose="020B0604020202020204" pitchFamily="34" charset="0"/>
            </a:endParaRPr>
          </a:p>
          <a:p>
            <a:r>
              <a:rPr lang="fr-FR" altLang="en-US" dirty="0">
                <a:latin typeface="Arial" panose="020B0604020202020204" pitchFamily="34" charset="0"/>
              </a:rPr>
              <a:t>[Demandez aux participants de donner des exemples de situations où il serait important de fournir un contenu avec un ton sérieux au lieu d’un ton enthousiaste]</a:t>
            </a:r>
          </a:p>
          <a:p>
            <a:endParaRPr lang="fr-FR" altLang="en-US" dirty="0">
              <a:latin typeface="Arial" panose="020B0604020202020204" pitchFamily="34" charset="0"/>
            </a:endParaRPr>
          </a:p>
          <a:p>
            <a:r>
              <a:rPr lang="fr-FR" dirty="0"/>
              <a:t>Si vous présentez des résultats excitants liés à l'amélioration de l'engagement des jeunes, vous pourriez changer de ton pour qu'il corresponde à cette histoire de succès.</a:t>
            </a:r>
            <a:endParaRPr lang="fr-FR" altLang="en-US" dirty="0">
              <a:latin typeface="Arial" panose="020B0604020202020204" pitchFamily="34" charset="0"/>
            </a:endParaRPr>
          </a:p>
          <a:p>
            <a:endParaRPr lang="fr-FR" altLang="en-US" dirty="0">
              <a:latin typeface="Arial" panose="020B0604020202020204" pitchFamily="34" charset="0"/>
            </a:endParaRPr>
          </a:p>
        </p:txBody>
      </p:sp>
    </p:spTree>
    <p:extLst>
      <p:ext uri="{BB962C8B-B14F-4D97-AF65-F5344CB8AC3E}">
        <p14:creationId xmlns:p14="http://schemas.microsoft.com/office/powerpoint/2010/main" val="21705088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7150" y="698500"/>
            <a:ext cx="3825875" cy="2870200"/>
          </a:xfrm>
          <a:ln/>
        </p:spPr>
      </p:sp>
      <p:sp>
        <p:nvSpPr>
          <p:cNvPr id="13315" name="Rectangle 3"/>
          <p:cNvSpPr>
            <a:spLocks noGrp="1" noChangeArrowheads="1"/>
          </p:cNvSpPr>
          <p:nvPr>
            <p:ph type="body" idx="1"/>
          </p:nvPr>
        </p:nvSpPr>
        <p:spPr>
          <a:xfrm>
            <a:off x="468207" y="3723640"/>
            <a:ext cx="6086687"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Cette session vous fournira des conseils et des outils visant à accroître votre efficacité afin que vous puissiez créer le changement que vous souhaitez voir se produire dans votre communauté et maximiser votre épanouissement </a:t>
            </a:r>
            <a:r>
              <a:rPr lang="fr-FR" altLang="en-US" noProof="0" dirty="0">
                <a:latin typeface="Arial" panose="020B0604020202020204" pitchFamily="34" charset="0"/>
              </a:rPr>
              <a:t>professionnel</a:t>
            </a:r>
            <a:r>
              <a:rPr lang="fr-FR" altLang="en-US" dirty="0">
                <a:latin typeface="Arial" panose="020B0604020202020204" pitchFamily="34" charset="0"/>
              </a:rPr>
              <a:t>. Un grand nombre des conseils et outils qui seront partagés au cours de cette session s’appliquent à tout professionnel, jeune ou âgé, qui s’engage dans un plaidoyer éclairé par des données probantes. Malheureusement, à cause des préjugés, les jeunes doivent parfois travailler beaucoup plus que les personnes plus âgées pour être respectés en tant que professionnels.</a:t>
            </a:r>
          </a:p>
          <a:p>
            <a:pPr>
              <a:spcBef>
                <a:spcPct val="0"/>
              </a:spcBef>
              <a:spcAft>
                <a:spcPts val="1225"/>
              </a:spcAft>
            </a:pPr>
            <a:r>
              <a:rPr lang="fr-FR" altLang="en-US" dirty="0">
                <a:latin typeface="Arial" panose="020B0604020202020204" pitchFamily="34" charset="0"/>
              </a:rPr>
              <a:t>[Susciter une discussion sur les difficultés qu’ils ont rencontrées en tant que jeune leader ou comme</a:t>
            </a:r>
            <a:r>
              <a:rPr lang="fr-FR" altLang="en-US" baseline="0" dirty="0">
                <a:latin typeface="Arial" panose="020B0604020202020204" pitchFamily="34" charset="0"/>
              </a:rPr>
              <a:t> </a:t>
            </a:r>
            <a:r>
              <a:rPr lang="fr-FR" altLang="en-US" dirty="0">
                <a:latin typeface="Arial" panose="020B0604020202020204" pitchFamily="34" charset="0"/>
              </a:rPr>
              <a:t>participants, contributions rejetées ou non prises au sérieux : </a:t>
            </a:r>
          </a:p>
          <a:p>
            <a:pPr marL="171450" indent="-171450">
              <a:spcBef>
                <a:spcPct val="0"/>
              </a:spcBef>
              <a:spcAft>
                <a:spcPts val="1225"/>
              </a:spcAft>
              <a:buFont typeface="Arial" panose="020B0604020202020204" pitchFamily="34" charset="0"/>
              <a:buChar char="•"/>
            </a:pPr>
            <a:r>
              <a:rPr lang="fr-FR" altLang="en-US" dirty="0">
                <a:latin typeface="Arial" panose="020B0604020202020204" pitchFamily="34" charset="0"/>
              </a:rPr>
              <a:t>Avez-vous déjà vécu une situation où vous vous sentiez soumis à des normes plus exigeantes que si vous aviez été plus âgé(e) ? </a:t>
            </a:r>
          </a:p>
          <a:p>
            <a:pPr marL="171450" indent="-171450">
              <a:spcBef>
                <a:spcPct val="0"/>
              </a:spcBef>
              <a:spcAft>
                <a:spcPts val="1225"/>
              </a:spcAft>
              <a:buFont typeface="Arial" panose="020B0604020202020204" pitchFamily="34" charset="0"/>
              <a:buChar char="•"/>
            </a:pPr>
            <a:r>
              <a:rPr lang="fr-FR" altLang="en-US" dirty="0">
                <a:latin typeface="Arial" panose="020B0604020202020204" pitchFamily="34" charset="0"/>
              </a:rPr>
              <a:t>Vous a-t-on dit que vos idées étaient</a:t>
            </a:r>
            <a:r>
              <a:rPr lang="fr-FR" altLang="en-US" baseline="0" dirty="0">
                <a:latin typeface="Arial" panose="020B0604020202020204" pitchFamily="34" charset="0"/>
              </a:rPr>
              <a:t> </a:t>
            </a:r>
            <a:r>
              <a:rPr lang="fr-FR" altLang="en-US" dirty="0">
                <a:latin typeface="Arial" panose="020B0604020202020204" pitchFamily="34" charset="0"/>
              </a:rPr>
              <a:t>idéalistes ou irréalisables ?  </a:t>
            </a:r>
          </a:p>
          <a:p>
            <a:pPr marL="171450" indent="-171450">
              <a:spcBef>
                <a:spcPct val="0"/>
              </a:spcBef>
              <a:spcAft>
                <a:spcPts val="1225"/>
              </a:spcAft>
              <a:buFont typeface="Arial" panose="020B0604020202020204" pitchFamily="34" charset="0"/>
              <a:buChar char="•"/>
            </a:pPr>
            <a:r>
              <a:rPr lang="fr-FR" altLang="en-US" dirty="0">
                <a:latin typeface="Arial" panose="020B0604020202020204" pitchFamily="34" charset="0"/>
              </a:rPr>
              <a:t>Selon vous, quelles sont les raisons pour lesquelles les contributions des jeunes ne sont pas prises au sérieux ?]</a:t>
            </a:r>
          </a:p>
          <a:p>
            <a:pPr marL="171450" indent="-171450">
              <a:spcBef>
                <a:spcPct val="0"/>
              </a:spcBef>
              <a:spcAft>
                <a:spcPts val="1225"/>
              </a:spcAft>
              <a:buFont typeface="Arial" panose="020B0604020202020204" pitchFamily="34" charset="0"/>
              <a:buChar char="•"/>
            </a:pPr>
            <a:endParaRPr lang="fr-FR" altLang="en-US" dirty="0">
              <a:latin typeface="Arial" panose="020B0604020202020204" pitchFamily="34" charset="0"/>
            </a:endParaRPr>
          </a:p>
          <a:p>
            <a:pPr marL="0" indent="0">
              <a:spcBef>
                <a:spcPct val="0"/>
              </a:spcBef>
              <a:spcAft>
                <a:spcPts val="1225"/>
              </a:spcAft>
              <a:buFont typeface="Arial" panose="020B0604020202020204" pitchFamily="34" charset="0"/>
              <a:buNone/>
            </a:pPr>
            <a:r>
              <a:rPr lang="fr-FR" altLang="en-US" dirty="0">
                <a:latin typeface="Arial" panose="020B0604020202020204" pitchFamily="34" charset="0"/>
              </a:rPr>
              <a:t>Dans de nombreux pays, les idées des jeunes ne sont pas aussi valorisées que celles des personnes plus âgées. Parfois, les contributions des jeunes sont rejetées car jugées naïves ou irréalisables. D’autres fois, les décideurs peuvent résister au changement et, par conséquent, repousser les nouvelles idées émanant des jeunes par souci de maintenir le statu quo. À certains endroits, les normes culturelles qui associent l'âge à la sagesse renforcent ces difficultés auxquelles sont confrontés les jeune leaders.</a:t>
            </a:r>
          </a:p>
          <a:p>
            <a:pPr marL="0" indent="0">
              <a:spcBef>
                <a:spcPct val="0"/>
              </a:spcBef>
              <a:spcAft>
                <a:spcPts val="1225"/>
              </a:spcAft>
              <a:buFont typeface="Arial" panose="020B0604020202020204" pitchFamily="34" charset="0"/>
              <a:buNone/>
            </a:pPr>
            <a:r>
              <a:rPr lang="fr-FR" altLang="en-US" dirty="0">
                <a:latin typeface="Arial" panose="020B0604020202020204" pitchFamily="34" charset="0"/>
              </a:rPr>
              <a:t> </a:t>
            </a:r>
          </a:p>
          <a:p>
            <a:pPr marL="0" indent="0">
              <a:spcBef>
                <a:spcPct val="0"/>
              </a:spcBef>
              <a:spcAft>
                <a:spcPts val="1225"/>
              </a:spcAft>
              <a:buFont typeface="Arial" panose="020B0604020202020204" pitchFamily="34" charset="0"/>
              <a:buNone/>
            </a:pPr>
            <a:r>
              <a:rPr lang="fr-FR" altLang="en-US" dirty="0">
                <a:latin typeface="Arial" panose="020B0604020202020204" pitchFamily="34" charset="0"/>
              </a:rPr>
              <a:t>Vous pouvez faire un effort pour surmonter ces obstacles en utilisant les stratégies dont nous parlerons dans cette présentation. Lorsque vous travaillez dur pour être un représentant efficace, vous pouvez plus facilement convaincre les autres de se joindre à votre cause et de travailler avec vous, et il est ainsi plus facile d’être pris au sérieux. </a:t>
            </a:r>
          </a:p>
        </p:txBody>
      </p:sp>
    </p:spTree>
    <p:extLst>
      <p:ext uri="{BB962C8B-B14F-4D97-AF65-F5344CB8AC3E}">
        <p14:creationId xmlns:p14="http://schemas.microsoft.com/office/powerpoint/2010/main" val="228335868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2"/>
          <p:cNvSpPr>
            <a:spLocks noGrp="1" noChangeArrowheads="1"/>
          </p:cNvSpPr>
          <p:nvPr>
            <p:ph type="body" idx="1"/>
          </p:nvPr>
        </p:nvSpPr>
        <p:spPr>
          <a:xfrm>
            <a:off x="624277" y="3956367"/>
            <a:ext cx="5696514" cy="4809702"/>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r>
              <a:rPr lang="fr-FR" dirty="0"/>
              <a:t>Et même avec tous ces excellents conseils, vous pourriez toujours être nerveux</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dirty="0"/>
              <a:t>Si vous vous sentez nerveux avant de rencontrer des décideurs ou de vous présenter à eux, c’est normal et c’est très courant. Voici quelques idées pour vous aider à combattre votre nervosité</a:t>
            </a:r>
            <a:r>
              <a:rPr lang="fr-FR" sz="1000" kern="1200" dirty="0">
                <a:solidFill>
                  <a:schemeClr val="tx1"/>
                </a:solidFill>
                <a:effectLst/>
                <a:latin typeface="Arial" charset="0"/>
                <a:ea typeface="ＭＳ Ｐゴシック" panose="020B0600070205080204" pitchFamily="34" charset="-128"/>
                <a:cs typeface="ＭＳ Ｐゴシック" charset="-128"/>
              </a:rPr>
              <a:t>. </a:t>
            </a:r>
          </a:p>
          <a:p>
            <a:pPr>
              <a:spcBef>
                <a:spcPct val="0"/>
              </a:spcBef>
              <a:spcAft>
                <a:spcPts val="1225"/>
              </a:spcAft>
            </a:pPr>
            <a:endParaRPr lang="fr-FR" altLang="en-US" b="1" dirty="0">
              <a:latin typeface="Arial" panose="020B0604020202020204" pitchFamily="34" charset="0"/>
            </a:endParaRPr>
          </a:p>
          <a:p>
            <a:pPr>
              <a:spcBef>
                <a:spcPct val="0"/>
              </a:spcBef>
              <a:spcAft>
                <a:spcPts val="1225"/>
              </a:spcAft>
            </a:pPr>
            <a:r>
              <a:rPr lang="fr-FR" altLang="en-US" b="1" dirty="0">
                <a:latin typeface="Arial" panose="020B0604020202020204" pitchFamily="34" charset="0"/>
              </a:rPr>
              <a:t>La Préparation</a:t>
            </a:r>
            <a:r>
              <a:rPr lang="fr-FR" altLang="en-US" dirty="0">
                <a:latin typeface="Arial" panose="020B0604020202020204" pitchFamily="34" charset="0"/>
              </a:rPr>
              <a:t> est très importante. Essayer de</a:t>
            </a:r>
            <a:r>
              <a:rPr lang="fr-FR" altLang="en-US" baseline="0" dirty="0">
                <a:latin typeface="Arial" panose="020B0604020202020204" pitchFamily="34" charset="0"/>
              </a:rPr>
              <a:t> découvrir </a:t>
            </a:r>
            <a:r>
              <a:rPr lang="fr-FR" altLang="en-US" dirty="0">
                <a:latin typeface="Arial" panose="020B0604020202020204" pitchFamily="34" charset="0"/>
              </a:rPr>
              <a:t>l’espace dans lequel vous interviendrez, le public et le matériel.</a:t>
            </a:r>
          </a:p>
          <a:p>
            <a:pPr>
              <a:spcBef>
                <a:spcPct val="0"/>
              </a:spcBef>
              <a:spcAft>
                <a:spcPts val="1225"/>
              </a:spcAft>
            </a:pPr>
            <a:r>
              <a:rPr lang="fr-FR" altLang="en-US" dirty="0">
                <a:latin typeface="Arial" panose="020B0604020202020204" pitchFamily="34" charset="0"/>
              </a:rPr>
              <a:t>Une façon de faire connaissance avec votre public est d’établir des liens avec lui. Saluez certains d'entre eux à leur arrivée, discutez avec eux, faites de certains vos amis. Alors, vous aurez un visage amical à regarder pendant que vous parlez.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Si vous n'êtes pas familier à votre matériel ou qu'il vous rend mal à l'aise, votre nervosité augmentera. </a:t>
            </a:r>
            <a:r>
              <a:rPr lang="fr-FR" dirty="0"/>
              <a:t>Être préparé autant que possible est un bon moyen de vous assurer que vous réussirez</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b="1" dirty="0">
                <a:latin typeface="Arial" panose="020B0604020202020204" pitchFamily="34" charset="0"/>
              </a:rPr>
              <a:t>Ensuite, prenez des mesures pour vous aider à vous détendre</a:t>
            </a:r>
            <a:r>
              <a:rPr lang="fr-FR" altLang="en-US" b="1" dirty="0">
                <a:latin typeface="Arial" panose="020B0604020202020204" pitchFamily="34" charset="0"/>
              </a:rPr>
              <a:t>.  </a:t>
            </a:r>
          </a:p>
          <a:p>
            <a:pPr>
              <a:spcBef>
                <a:spcPct val="0"/>
              </a:spcBef>
              <a:spcAft>
                <a:spcPts val="1225"/>
              </a:spcAft>
            </a:pPr>
            <a:endParaRPr lang="fr-FR" altLang="en-US" b="1"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[Demandez aux participants ce qu’ils font pour se détendre. Par exemple, respirer profondément, écouter de la musique ou effectuer une petite marche.] </a:t>
            </a:r>
          </a:p>
          <a:p>
            <a:pPr>
              <a:spcBef>
                <a:spcPct val="0"/>
              </a:spcBef>
              <a:spcAft>
                <a:spcPts val="1225"/>
              </a:spcAft>
            </a:pPr>
            <a:endParaRPr lang="fr-FR" altLang="en-US" b="1" dirty="0">
              <a:latin typeface="Arial" panose="020B0604020202020204" pitchFamily="34" charset="0"/>
            </a:endParaRPr>
          </a:p>
          <a:p>
            <a:pPr lvl="0">
              <a:spcBef>
                <a:spcPct val="0"/>
              </a:spcBef>
              <a:spcAft>
                <a:spcPts val="1225"/>
              </a:spcAft>
              <a:defRPr/>
            </a:pPr>
            <a:r>
              <a:rPr lang="fr-FR" dirty="0"/>
              <a:t>Parfois, vous pourrez être la personne la plus jeune dans la pièce, ce qui peut rendre certains d’entre vous timides ou mal à l’aise. Cependant, rappelez-vous qu'en tant que jeune leader, vous avez le droit de contribuer aux politiques qui affectent votre vie</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dirty="0"/>
              <a:t>Vous avez droit à une place à la table</a:t>
            </a:r>
            <a:r>
              <a:rPr lang="fr-FR" sz="1000" kern="1200" dirty="0">
                <a:solidFill>
                  <a:schemeClr val="tx1"/>
                </a:solidFill>
                <a:effectLst/>
                <a:latin typeface="Arial" charset="0"/>
                <a:ea typeface="ＭＳ Ｐゴシック" panose="020B0600070205080204" pitchFamily="34" charset="-128"/>
                <a:cs typeface="ＭＳ Ｐゴシック" charset="-128"/>
              </a:rPr>
              <a:t> de discussion.</a:t>
            </a:r>
            <a:r>
              <a:rPr lang="fr-FR" sz="1000" kern="1200" baseline="0" dirty="0">
                <a:solidFill>
                  <a:schemeClr val="tx1"/>
                </a:solidFill>
                <a:effectLst/>
                <a:latin typeface="Arial" charset="0"/>
                <a:ea typeface="ＭＳ Ｐゴシック" panose="020B0600070205080204" pitchFamily="34" charset="-128"/>
                <a:cs typeface="ＭＳ Ｐゴシック" charset="-128"/>
              </a:rPr>
              <a:t> </a:t>
            </a:r>
            <a:endParaRPr lang="fr-FR" sz="1000" kern="1200" dirty="0">
              <a:solidFill>
                <a:schemeClr val="tx1"/>
              </a:solidFill>
              <a:effectLst/>
              <a:latin typeface="Arial" charset="0"/>
              <a:ea typeface="ＭＳ Ｐゴシック" panose="020B0600070205080204" pitchFamily="34" charset="-128"/>
              <a:cs typeface="ＭＳ Ｐゴシック" charset="-128"/>
            </a:endParaRPr>
          </a:p>
          <a:p>
            <a:pPr>
              <a:spcBef>
                <a:spcPct val="0"/>
              </a:spcBef>
              <a:spcAft>
                <a:spcPts val="1225"/>
              </a:spcAft>
            </a:pPr>
            <a:endParaRPr lang="fr-FR" altLang="en-US" b="1" dirty="0">
              <a:latin typeface="Arial" panose="020B0604020202020204" pitchFamily="34" charset="0"/>
            </a:endParaRPr>
          </a:p>
          <a:p>
            <a:pPr>
              <a:spcBef>
                <a:spcPct val="0"/>
              </a:spcBef>
              <a:spcAft>
                <a:spcPts val="1225"/>
              </a:spcAft>
            </a:pPr>
            <a:endParaRPr lang="fr-FR" altLang="en-US" b="1" dirty="0">
              <a:latin typeface="Arial" panose="020B0604020202020204" pitchFamily="34" charset="0"/>
            </a:endParaRPr>
          </a:p>
          <a:p>
            <a:pPr>
              <a:spcBef>
                <a:spcPct val="0"/>
              </a:spcBef>
              <a:spcAft>
                <a:spcPts val="1225"/>
              </a:spcAft>
            </a:pPr>
            <a:r>
              <a:rPr lang="fr-FR" altLang="en-US" b="1" dirty="0">
                <a:latin typeface="Arial" panose="020B0604020202020204" pitchFamily="34" charset="0"/>
              </a:rPr>
              <a:t>Visualisez-vous.</a:t>
            </a:r>
            <a:r>
              <a:rPr lang="fr-FR" altLang="en-US" dirty="0">
                <a:latin typeface="Arial" panose="020B0604020202020204" pitchFamily="34" charset="0"/>
              </a:rPr>
              <a:t> Imaginez-vous en train de parler, d’une voix forte, claire et assurée. Visualisez-vous comme ayant réussi et vous réussirez.</a:t>
            </a:r>
          </a:p>
          <a:p>
            <a:pPr>
              <a:spcBef>
                <a:spcPct val="0"/>
              </a:spcBef>
              <a:spcAft>
                <a:spcPts val="1225"/>
              </a:spcAft>
            </a:pPr>
            <a:r>
              <a:rPr lang="fr-FR" altLang="en-US" dirty="0">
                <a:latin typeface="Arial" panose="020B0604020202020204" pitchFamily="34" charset="0"/>
              </a:rPr>
              <a:t>Vous devez également reconnaître que l’auditoire souhaite généralement que les présentateurs soient intéressants, stimulants, informatifs et divertissants. Ils veulent que vous réussissiez, pas que vous échouiez. Les gens aiment écouter une bonne présentation.</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b="1" dirty="0">
                <a:latin typeface="Arial" panose="020B0604020202020204" pitchFamily="34" charset="0"/>
              </a:rPr>
              <a:t>Ne vous excusez pas: </a:t>
            </a:r>
            <a:r>
              <a:rPr lang="fr-FR" altLang="en-US" dirty="0">
                <a:latin typeface="Arial" panose="020B0604020202020204" pitchFamily="34" charset="0"/>
              </a:rPr>
              <a:t>la plupart du temps, votre nervosité n’apparaît pas du tout. Si vous ne dites rien à son sujet, personne ne la remarquera. Si vous mentionnez votre nervosité ou vous en excusez, vous ne ferez qu'attirer l'attention sur elle. </a:t>
            </a:r>
            <a:r>
              <a:rPr lang="fr-FR" dirty="0"/>
              <a:t>Parfois, vous serez nerveux quelle que soit l’excellence de votre préparation, mais cela ne signifie pas que vous ne resterez pas un représentant</a:t>
            </a:r>
            <a:r>
              <a:rPr lang="fr-FR" baseline="0" dirty="0"/>
              <a:t> </a:t>
            </a:r>
            <a:r>
              <a:rPr lang="fr-FR" dirty="0"/>
              <a:t>efficace</a:t>
            </a:r>
            <a:r>
              <a:rPr lang="fr-FR" sz="1000" kern="1200" dirty="0">
                <a:solidFill>
                  <a:schemeClr val="tx1"/>
                </a:solidFill>
                <a:effectLst/>
                <a:latin typeface="Arial" charset="0"/>
                <a:ea typeface="ＭＳ Ｐゴシック" panose="020B0600070205080204" pitchFamily="34" charset="-128"/>
                <a:cs typeface="ＭＳ Ｐゴシック" charset="-128"/>
              </a:rPr>
              <a:t>. </a:t>
            </a:r>
            <a:endParaRPr lang="fr-FR" altLang="en-US" dirty="0">
              <a:latin typeface="Arial" panose="020B0604020202020204" pitchFamily="34" charset="0"/>
            </a:endParaRP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[CLIQUEZ]</a:t>
            </a:r>
          </a:p>
          <a:p>
            <a:pPr>
              <a:spcBef>
                <a:spcPct val="0"/>
              </a:spcBef>
              <a:spcAft>
                <a:spcPts val="1225"/>
              </a:spcAft>
            </a:pPr>
            <a:endParaRPr lang="fr-FR" altLang="en-US" b="1" dirty="0">
              <a:latin typeface="Arial" panose="020B0604020202020204" pitchFamily="34" charset="0"/>
            </a:endParaRPr>
          </a:p>
          <a:p>
            <a:pPr>
              <a:spcBef>
                <a:spcPct val="0"/>
              </a:spcBef>
              <a:spcAft>
                <a:spcPts val="1225"/>
              </a:spcAft>
            </a:pPr>
            <a:r>
              <a:rPr lang="fr-FR" altLang="en-US" b="1" dirty="0">
                <a:latin typeface="Arial" panose="020B0604020202020204" pitchFamily="34" charset="0"/>
              </a:rPr>
              <a:t>Exercez-vous, encore et encore :</a:t>
            </a:r>
            <a:r>
              <a:rPr lang="fr-FR" altLang="en-US" dirty="0">
                <a:latin typeface="Arial" panose="020B0604020202020204" pitchFamily="34" charset="0"/>
              </a:rPr>
              <a:t> L’expérience renforce la confiance, ce qui est essentiel pour parler efficacement. Exercez-vous devant un ami ou un collègue, exercez-vous devant un miroir ou enregistrez votre voix sur votre téléphone pour voir si elle sonne bien, si cela peut vous aider</a:t>
            </a:r>
            <a:r>
              <a:rPr lang="fr-FR" sz="1000" kern="1200" dirty="0">
                <a:solidFill>
                  <a:schemeClr val="tx1"/>
                </a:solidFill>
                <a:effectLst/>
                <a:latin typeface="Arial" charset="0"/>
                <a:ea typeface="ＭＳ Ｐゴシック" panose="020B0600070205080204" pitchFamily="34" charset="-128"/>
                <a:cs typeface="ＭＳ Ｐゴシック" charset="-128"/>
              </a:rPr>
              <a:t>. </a:t>
            </a:r>
            <a:endParaRPr lang="fr-FR" altLang="en-US" dirty="0">
              <a:latin typeface="Arial" panose="020B0604020202020204" pitchFamily="34" charset="0"/>
            </a:endParaRPr>
          </a:p>
        </p:txBody>
      </p:sp>
      <p:sp>
        <p:nvSpPr>
          <p:cNvPr id="50179" name="Rectangle 3"/>
          <p:cNvSpPr>
            <a:spLocks noGrp="1" noRot="1" noChangeAspect="1" noChangeArrowheads="1" noTextEdit="1"/>
          </p:cNvSpPr>
          <p:nvPr>
            <p:ph type="sldImg"/>
          </p:nvPr>
        </p:nvSpPr>
        <p:spPr>
          <a:xfrm>
            <a:off x="1130300" y="698500"/>
            <a:ext cx="4137025" cy="3101975"/>
          </a:xfrm>
          <a:ln cap="flat"/>
        </p:spPr>
      </p:sp>
    </p:spTree>
    <p:extLst>
      <p:ext uri="{BB962C8B-B14F-4D97-AF65-F5344CB8AC3E}">
        <p14:creationId xmlns:p14="http://schemas.microsoft.com/office/powerpoint/2010/main" val="210336476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7150" y="698500"/>
            <a:ext cx="3825875" cy="2870200"/>
          </a:xfrm>
          <a:ln/>
        </p:spPr>
      </p:sp>
      <p:sp>
        <p:nvSpPr>
          <p:cNvPr id="13315" name="Rectangle 3"/>
          <p:cNvSpPr>
            <a:spLocks noGrp="1" noChangeArrowheads="1"/>
          </p:cNvSpPr>
          <p:nvPr>
            <p:ph type="body" idx="1"/>
          </p:nvPr>
        </p:nvSpPr>
        <p:spPr>
          <a:xfrm>
            <a:off x="468207" y="3723640"/>
            <a:ext cx="6086687"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Rappelez-vous : un bon plaidoyer nécessite une planification minutieuse et une prestation de qualité.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1. Apprenez</a:t>
            </a:r>
            <a:r>
              <a:rPr lang="fr-FR" altLang="en-US" baseline="0" dirty="0">
                <a:latin typeface="Arial" panose="020B0604020202020204" pitchFamily="34" charset="0"/>
              </a:rPr>
              <a:t> à connaître </a:t>
            </a:r>
            <a:r>
              <a:rPr lang="fr-FR" altLang="en-US" dirty="0">
                <a:latin typeface="Arial" panose="020B0604020202020204" pitchFamily="34" charset="0"/>
              </a:rPr>
              <a:t>votre public, vos</a:t>
            </a:r>
            <a:r>
              <a:rPr lang="fr-FR" altLang="en-US" baseline="0" dirty="0">
                <a:latin typeface="Arial" panose="020B0604020202020204" pitchFamily="34" charset="0"/>
              </a:rPr>
              <a:t> cibles</a:t>
            </a:r>
            <a:r>
              <a:rPr lang="fr-FR" altLang="en-US" dirty="0">
                <a:latin typeface="Arial" panose="020B0604020202020204" pitchFamily="34" charset="0"/>
              </a:rPr>
              <a:t>.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2. Ayez des objectifs clairs et réalisables.</a:t>
            </a:r>
            <a:r>
              <a:rPr lang="fr-FR" altLang="en-US" baseline="0" dirty="0">
                <a:latin typeface="Arial" panose="020B0604020202020204" pitchFamily="34" charset="0"/>
              </a:rPr>
              <a:t> </a:t>
            </a:r>
            <a:endParaRPr lang="fr-FR" altLang="en-US" dirty="0">
              <a:latin typeface="Arial" panose="020B0604020202020204" pitchFamily="34" charset="0"/>
            </a:endParaRP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3. Apprenez votre contenu.</a:t>
            </a:r>
            <a:r>
              <a:rPr lang="fr-FR" altLang="en-US" baseline="0" dirty="0">
                <a:latin typeface="Arial" panose="020B0604020202020204" pitchFamily="34" charset="0"/>
              </a:rPr>
              <a:t> </a:t>
            </a:r>
            <a:r>
              <a:rPr lang="fr-FR" altLang="en-US" dirty="0">
                <a:latin typeface="Arial" panose="020B0604020202020204" pitchFamily="34" charset="0"/>
              </a:rPr>
              <a:t>Rappelez-vous que « moins, c'est plus », familiarisez-vous avec l’environnement plus général des politiques et soyez prêt pour la séance de questions &amp; réponses.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4. Et enfin, exercez-vous et améliorez vos techniques pour une présentation physique et orale professionnelle. Cela peut être aussi important que le contenu véritable de votre plaidoyer.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Chacune de ces étapes représente beaucoup de travail, mais elles feront de vous un jeune leader efficace et de qualité, et elles deviendront plus faciles au fil du temps avec davantage de pratique</a:t>
            </a:r>
            <a:r>
              <a:rPr lang="fr-FR" altLang="en-US" baseline="0" dirty="0">
                <a:latin typeface="Arial" panose="020B0604020202020204" pitchFamily="34" charset="0"/>
              </a:rPr>
              <a:t>.</a:t>
            </a:r>
            <a:endParaRPr lang="fr-FR" altLang="en-US" dirty="0">
              <a:latin typeface="Arial" panose="020B0604020202020204" pitchFamily="34" charset="0"/>
            </a:endParaRPr>
          </a:p>
        </p:txBody>
      </p:sp>
    </p:spTree>
    <p:extLst>
      <p:ext uri="{BB962C8B-B14F-4D97-AF65-F5344CB8AC3E}">
        <p14:creationId xmlns:p14="http://schemas.microsoft.com/office/powerpoint/2010/main" val="22833586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body" idx="1"/>
          </p:nvPr>
        </p:nvSpPr>
        <p:spPr>
          <a:xfrm>
            <a:off x="534366" y="2669055"/>
            <a:ext cx="5725353" cy="4122010"/>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02"/>
              </a:spcAft>
              <a:tabLst>
                <a:tab pos="457886" algn="l"/>
              </a:tabLst>
              <a:defRPr/>
            </a:pPr>
            <a:r>
              <a:rPr lang="fr-FR" sz="1200" dirty="0">
                <a:ea typeface="MS PGothic" pitchFamily="34" charset="-128"/>
              </a:rPr>
              <a:t>Croire en soi est la première étape, mais vous avez également besoin de compétences et d'une stratégie pour être un jeune leader efficace. Les écueils courants à éviter sont : </a:t>
            </a:r>
          </a:p>
          <a:p>
            <a:pPr>
              <a:spcBef>
                <a:spcPts val="0"/>
              </a:spcBef>
              <a:spcAft>
                <a:spcPts val="1202"/>
              </a:spcAft>
              <a:tabLst>
                <a:tab pos="457886" algn="l"/>
              </a:tabLst>
              <a:defRPr/>
            </a:pPr>
            <a:endParaRPr lang="fr-FR" sz="1200" dirty="0">
              <a:ea typeface="MS PGothic" pitchFamily="34" charset="-128"/>
            </a:endParaRPr>
          </a:p>
          <a:p>
            <a:pPr>
              <a:spcBef>
                <a:spcPts val="0"/>
              </a:spcBef>
              <a:spcAft>
                <a:spcPts val="1202"/>
              </a:spcAft>
              <a:tabLst>
                <a:tab pos="457886" algn="l"/>
              </a:tabLst>
              <a:defRPr/>
            </a:pPr>
            <a:r>
              <a:rPr lang="fr-FR" sz="1200" dirty="0">
                <a:ea typeface="MS PGothic" pitchFamily="34" charset="-128"/>
              </a:rPr>
              <a:t>1) </a:t>
            </a:r>
            <a:r>
              <a:rPr lang="fr-FR" sz="1200" b="1" dirty="0">
                <a:ea typeface="MS PGothic" pitchFamily="34" charset="-128"/>
              </a:rPr>
              <a:t>L’échec à motiver l’auditoire. </a:t>
            </a:r>
            <a:r>
              <a:rPr lang="fr-FR" sz="1200" dirty="0">
                <a:ea typeface="MS PGothic" pitchFamily="34" charset="-128"/>
              </a:rPr>
              <a:t>Les gens écoutent plus intelligemment s’ils connaissent à l’avance l’importance des informations qu’ils reçoivent. Pendant votre travail de plaidoyer, expliquez clairement à votre public ce que vous faites et pourquoi. N'oubliez pas que pour motiver votre auditoire, vous devez aussi savoir quelque chose à son sujet. </a:t>
            </a:r>
          </a:p>
          <a:p>
            <a:pPr>
              <a:spcBef>
                <a:spcPts val="0"/>
              </a:spcBef>
              <a:spcAft>
                <a:spcPts val="1202"/>
              </a:spcAft>
              <a:tabLst>
                <a:tab pos="457886" algn="l"/>
              </a:tabLst>
              <a:defRPr/>
            </a:pPr>
            <a:endParaRPr lang="fr-FR" sz="1200" dirty="0">
              <a:ea typeface="MS PGothic" pitchFamily="34" charset="-128"/>
            </a:endParaRPr>
          </a:p>
          <a:p>
            <a:pPr>
              <a:spcBef>
                <a:spcPts val="0"/>
              </a:spcBef>
              <a:spcAft>
                <a:spcPts val="1202"/>
              </a:spcAft>
              <a:tabLst>
                <a:tab pos="457886" algn="l"/>
              </a:tabLst>
              <a:defRPr/>
            </a:pPr>
            <a:r>
              <a:rPr lang="fr-FR" sz="1200" dirty="0">
                <a:ea typeface="MS PGothic" pitchFamily="34" charset="-128"/>
              </a:rPr>
              <a:t>2) </a:t>
            </a:r>
            <a:r>
              <a:rPr lang="fr-FR" sz="1200" b="1" dirty="0">
                <a:ea typeface="MS PGothic" pitchFamily="34" charset="-128"/>
              </a:rPr>
              <a:t>Des</a:t>
            </a:r>
            <a:r>
              <a:rPr lang="fr-FR" sz="1200" b="1" baseline="0" dirty="0">
                <a:ea typeface="MS PGothic" pitchFamily="34" charset="-128"/>
              </a:rPr>
              <a:t> m</a:t>
            </a:r>
            <a:r>
              <a:rPr lang="fr-FR" sz="1200" b="1" dirty="0">
                <a:ea typeface="MS PGothic" pitchFamily="34" charset="-128"/>
              </a:rPr>
              <a:t>essages confus. </a:t>
            </a:r>
            <a:r>
              <a:rPr lang="fr-FR" sz="1200" dirty="0">
                <a:ea typeface="MS PGothic" pitchFamily="34" charset="-128"/>
              </a:rPr>
              <a:t>L’auditoire peut avoir du mal à suivre votre présentation si vos messages ne sont pas clairs. Décidez quels sont vos messages clés en tant que jeune leader, puis pratiquez-les devant des publics sûrs (amis, famille et collègues) jusqu'à ce que vous soyez sûr qu'ils ont un sens. Parfois, les messages doivent également être harmonisés avec ceux des autres jeune leaders de votre cause afin que la communauté de plaidoyer à laquelle vous appartenez parle d'une seule voix plutôt que de priorités divergentes. </a:t>
            </a:r>
          </a:p>
          <a:p>
            <a:pPr>
              <a:spcBef>
                <a:spcPts val="0"/>
              </a:spcBef>
              <a:spcAft>
                <a:spcPts val="1202"/>
              </a:spcAft>
              <a:tabLst>
                <a:tab pos="457886" algn="l"/>
              </a:tabLst>
              <a:defRPr/>
            </a:pPr>
            <a:endParaRPr lang="fr-FR" sz="1200" dirty="0">
              <a:ea typeface="MS PGothic" pitchFamily="34" charset="-128"/>
            </a:endParaRPr>
          </a:p>
          <a:p>
            <a:pPr>
              <a:spcBef>
                <a:spcPts val="0"/>
              </a:spcBef>
              <a:spcAft>
                <a:spcPts val="1202"/>
              </a:spcAft>
              <a:tabLst>
                <a:tab pos="457886" algn="l"/>
              </a:tabLst>
              <a:defRPr/>
            </a:pPr>
            <a:r>
              <a:rPr lang="fr-FR" sz="1200" dirty="0">
                <a:ea typeface="MS PGothic" pitchFamily="34" charset="-128"/>
              </a:rPr>
              <a:t>3) </a:t>
            </a:r>
            <a:r>
              <a:rPr lang="fr-FR" sz="1200" b="1" dirty="0">
                <a:ea typeface="MS PGothic" pitchFamily="34" charset="-128"/>
              </a:rPr>
              <a:t>Trop ou trop peu de détails. </a:t>
            </a:r>
            <a:r>
              <a:rPr lang="fr-FR" sz="1200" dirty="0">
                <a:ea typeface="MS PGothic" pitchFamily="34" charset="-128"/>
              </a:rPr>
              <a:t>Trouver le bon équilibre ici constitue toujours un défi. Certains défenseurs donnent trop de détails et disent tout ce qu'ils savent sur le sujet, plutôt que de juste donner les informations pertinentes pour l'auditoire et l'objectif du plaidoyer. Dans le même temps, n’en omettez pas trop, sinon vous risquez d’avoir des lacunes dans vos messages. </a:t>
            </a:r>
          </a:p>
          <a:p>
            <a:pPr>
              <a:spcBef>
                <a:spcPts val="0"/>
              </a:spcBef>
              <a:spcAft>
                <a:spcPts val="1202"/>
              </a:spcAft>
              <a:tabLst>
                <a:tab pos="457886" algn="l"/>
              </a:tabLst>
              <a:defRPr/>
            </a:pPr>
            <a:endParaRPr lang="fr-FR" sz="1200" dirty="0">
              <a:ea typeface="MS PGothic" pitchFamily="34" charset="-128"/>
            </a:endParaRPr>
          </a:p>
          <a:p>
            <a:pPr>
              <a:spcBef>
                <a:spcPts val="0"/>
              </a:spcBef>
              <a:spcAft>
                <a:spcPts val="1202"/>
              </a:spcAft>
              <a:tabLst>
                <a:tab pos="457886" algn="l"/>
              </a:tabLst>
              <a:defRPr/>
            </a:pPr>
            <a:r>
              <a:rPr lang="fr-FR" sz="1200" dirty="0">
                <a:ea typeface="MS PGothic" pitchFamily="34" charset="-128"/>
              </a:rPr>
              <a:t>4) </a:t>
            </a:r>
            <a:r>
              <a:rPr lang="fr-FR" sz="1200" b="1" dirty="0">
                <a:ea typeface="MS PGothic" pitchFamily="34" charset="-128"/>
              </a:rPr>
              <a:t>Discours</a:t>
            </a:r>
            <a:r>
              <a:rPr lang="fr-FR" sz="1200" b="1" baseline="0" dirty="0">
                <a:ea typeface="MS PGothic" pitchFamily="34" charset="-128"/>
              </a:rPr>
              <a:t> n</a:t>
            </a:r>
            <a:r>
              <a:rPr lang="fr-FR" sz="1200" b="1" dirty="0">
                <a:ea typeface="MS PGothic" pitchFamily="34" charset="-128"/>
              </a:rPr>
              <a:t>on fondé sur des données probantes. </a:t>
            </a:r>
            <a:r>
              <a:rPr lang="fr-FR" sz="1200" dirty="0">
                <a:ea typeface="MS PGothic" pitchFamily="34" charset="-128"/>
              </a:rPr>
              <a:t>Assurez-vous que le contenu de votre présentation est fondé sur des recherches et soutenu par des données. Même si votre public est réceptif à votre demande de plaidoyer, vous devez disposer de données probantes pour soutenir ce que vous demandez. Cela nécessite que vous fassiez vos recherches à l'avance.  </a:t>
            </a:r>
          </a:p>
          <a:p>
            <a:pPr>
              <a:spcBef>
                <a:spcPts val="0"/>
              </a:spcBef>
              <a:spcAft>
                <a:spcPts val="1202"/>
              </a:spcAft>
              <a:tabLst>
                <a:tab pos="457886" algn="l"/>
              </a:tabLst>
              <a:defRPr/>
            </a:pPr>
            <a:endParaRPr lang="fr-FR" sz="1200" dirty="0">
              <a:ea typeface="MS PGothic" pitchFamily="34" charset="-128"/>
            </a:endParaRPr>
          </a:p>
          <a:p>
            <a:pPr>
              <a:spcBef>
                <a:spcPts val="0"/>
              </a:spcBef>
              <a:spcAft>
                <a:spcPts val="1202"/>
              </a:spcAft>
              <a:tabLst>
                <a:tab pos="457886" algn="l"/>
              </a:tabLst>
              <a:defRPr/>
            </a:pPr>
            <a:r>
              <a:rPr lang="fr-FR" sz="1200" dirty="0">
                <a:ea typeface="MS PGothic" pitchFamily="34" charset="-128"/>
              </a:rPr>
              <a:t>5) </a:t>
            </a:r>
            <a:r>
              <a:rPr lang="fr-FR" sz="1200" b="1" dirty="0">
                <a:ea typeface="MS PGothic" pitchFamily="34" charset="-128"/>
              </a:rPr>
              <a:t>Manque de professionnalisme</a:t>
            </a:r>
            <a:r>
              <a:rPr lang="fr-FR" sz="1200" dirty="0">
                <a:ea typeface="MS PGothic" pitchFamily="34" charset="-128"/>
              </a:rPr>
              <a:t>. En tant que défenseur des jeunes, vous êtes soumis à encore plus de pression que les adultes pour paraître et agir de manière professionnelle. Pour être perçu comme un professionnel, habillez-vous élégamment et modestement, utilisez un ton calme et engageant en tout temps, soyez à l'heure et préparez-vous pleinement pour chaque réunion.  </a:t>
            </a:r>
          </a:p>
        </p:txBody>
      </p:sp>
      <p:sp>
        <p:nvSpPr>
          <p:cNvPr id="11267" name="Rectangle 3"/>
          <p:cNvSpPr>
            <a:spLocks noGrp="1" noRot="1" noChangeAspect="1" noChangeArrowheads="1" noTextEdit="1"/>
          </p:cNvSpPr>
          <p:nvPr>
            <p:ph type="sldImg"/>
          </p:nvPr>
        </p:nvSpPr>
        <p:spPr>
          <a:xfrm>
            <a:off x="1993900" y="693738"/>
            <a:ext cx="2433638" cy="1824037"/>
          </a:xfrm>
          <a:ln cap="flat"/>
        </p:spPr>
      </p:sp>
    </p:spTree>
    <p:extLst>
      <p:ext uri="{BB962C8B-B14F-4D97-AF65-F5344CB8AC3E}">
        <p14:creationId xmlns:p14="http://schemas.microsoft.com/office/powerpoint/2010/main" val="196377381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Grâce à vos efforts, vous devriez pouvoir réaliser les résultats escomptés auprès de votre public</a:t>
            </a:r>
            <a:r>
              <a:rPr lang="fr-FR" baseline="0" dirty="0"/>
              <a:t>. </a:t>
            </a:r>
            <a:r>
              <a:rPr lang="fr-FR" dirty="0"/>
              <a:t>Par exemple, votre auditoire devrait être </a:t>
            </a:r>
            <a:r>
              <a:rPr lang="fr-FR" baseline="0" dirty="0"/>
              <a:t>: </a:t>
            </a:r>
          </a:p>
          <a:p>
            <a:pPr marL="171450" indent="-171450">
              <a:buFont typeface="Arial" panose="020B0604020202020204" pitchFamily="34" charset="0"/>
              <a:buChar char="•"/>
            </a:pPr>
            <a:r>
              <a:rPr lang="fr-FR" dirty="0"/>
              <a:t>Mieux informé sur votre problème et motivé pour</a:t>
            </a:r>
            <a:r>
              <a:rPr lang="fr-FR" baseline="0" dirty="0"/>
              <a:t> </a:t>
            </a:r>
            <a:r>
              <a:rPr lang="fr-FR" dirty="0"/>
              <a:t>partager des informations liées à votre cause</a:t>
            </a:r>
            <a:endParaRPr lang="fr-FR" baseline="0" dirty="0"/>
          </a:p>
          <a:p>
            <a:pPr marL="171450" indent="-171450">
              <a:buFont typeface="Arial" panose="020B0604020202020204" pitchFamily="34" charset="0"/>
              <a:buChar char="•"/>
            </a:pPr>
            <a:r>
              <a:rPr lang="fr-FR" dirty="0"/>
              <a:t>Motivé pour agir</a:t>
            </a:r>
            <a:endParaRPr lang="fr-FR" baseline="0" dirty="0"/>
          </a:p>
          <a:p>
            <a:pPr marL="171450" indent="-171450">
              <a:buFont typeface="Arial" panose="020B0604020202020204" pitchFamily="34" charset="0"/>
              <a:buChar char="•"/>
            </a:pPr>
            <a:r>
              <a:rPr lang="fr-FR" dirty="0"/>
              <a:t>Motivé</a:t>
            </a:r>
            <a:r>
              <a:rPr lang="fr-FR" baseline="0" dirty="0"/>
              <a:t> pour</a:t>
            </a:r>
            <a:r>
              <a:rPr lang="fr-FR" dirty="0"/>
              <a:t> prendre un engagement politique ou financier plus fort en faveur de votre question de plaidoyer.</a:t>
            </a:r>
          </a:p>
        </p:txBody>
      </p:sp>
      <p:sp>
        <p:nvSpPr>
          <p:cNvPr id="4" name="Slide Number Placeholder 3"/>
          <p:cNvSpPr>
            <a:spLocks noGrp="1"/>
          </p:cNvSpPr>
          <p:nvPr>
            <p:ph type="sldNum" sz="quarter" idx="10"/>
          </p:nvPr>
        </p:nvSpPr>
        <p:spPr/>
        <p:txBody>
          <a:bodyPr/>
          <a:lstStyle/>
          <a:p>
            <a:pPr defTabSz="925311">
              <a:defRPr/>
            </a:pPr>
            <a:fld id="{E39F3125-622A-4D3B-A8FC-6788DCE26F47}" type="slidenum">
              <a:rPr lang="fr-FR" altLang="en-US" smtClean="0">
                <a:solidFill>
                  <a:srgbClr val="000000"/>
                </a:solidFill>
                <a:latin typeface="Arial" charset="0"/>
                <a:ea typeface="ＭＳ Ｐゴシック" charset="-128"/>
              </a:rPr>
              <a:pPr defTabSz="925311">
                <a:defRPr/>
              </a:pPr>
              <a:t>23</a:t>
            </a:fld>
            <a:endParaRPr lang="fr-FR" altLang="en-US">
              <a:solidFill>
                <a:srgbClr val="000000"/>
              </a:solidFill>
              <a:latin typeface="Arial" charset="0"/>
              <a:ea typeface="ＭＳ Ｐゴシック" charset="-128"/>
            </a:endParaRPr>
          </a:p>
        </p:txBody>
      </p:sp>
    </p:spTree>
    <p:extLst>
      <p:ext uri="{BB962C8B-B14F-4D97-AF65-F5344CB8AC3E}">
        <p14:creationId xmlns:p14="http://schemas.microsoft.com/office/powerpoint/2010/main" val="311844221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pPr defTabSz="925311">
              <a:defRPr/>
            </a:pPr>
            <a:fld id="{E39F3125-622A-4D3B-A8FC-6788DCE26F47}" type="slidenum">
              <a:rPr lang="en-US" altLang="en-US">
                <a:solidFill>
                  <a:srgbClr val="000000"/>
                </a:solidFill>
                <a:latin typeface="Arial" charset="0"/>
                <a:ea typeface="ＭＳ Ｐゴシック" charset="-128"/>
              </a:rPr>
              <a:pPr defTabSz="925311">
                <a:defRPr/>
              </a:pPr>
              <a:t>24</a:t>
            </a:fld>
            <a:endParaRPr lang="en-US" altLang="en-US">
              <a:solidFill>
                <a:srgbClr val="000000"/>
              </a:solidFill>
              <a:latin typeface="Arial" charset="0"/>
              <a:ea typeface="ＭＳ Ｐゴシック" charset="-128"/>
            </a:endParaRPr>
          </a:p>
        </p:txBody>
      </p:sp>
    </p:spTree>
    <p:extLst>
      <p:ext uri="{BB962C8B-B14F-4D97-AF65-F5344CB8AC3E}">
        <p14:creationId xmlns:p14="http://schemas.microsoft.com/office/powerpoint/2010/main" val="38728047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7150" y="698500"/>
            <a:ext cx="3825875" cy="2870200"/>
          </a:xfrm>
          <a:ln/>
        </p:spPr>
      </p:sp>
      <p:sp>
        <p:nvSpPr>
          <p:cNvPr id="13315" name="Rectangle 3"/>
          <p:cNvSpPr>
            <a:spLocks noGrp="1" noChangeArrowheads="1"/>
          </p:cNvSpPr>
          <p:nvPr>
            <p:ph type="body" idx="1"/>
          </p:nvPr>
        </p:nvSpPr>
        <p:spPr>
          <a:xfrm>
            <a:off x="468207" y="3723640"/>
            <a:ext cx="6086687"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 altLang="en-US" dirty="0">
                <a:latin typeface="Arial" panose="020B0604020202020204" pitchFamily="34" charset="0"/>
              </a:rPr>
              <a:t>Les </a:t>
            </a:r>
            <a:r>
              <a:rPr lang="fr-FR" altLang="en-US" dirty="0">
                <a:latin typeface="Arial" panose="020B0604020202020204" pitchFamily="34" charset="0"/>
              </a:rPr>
              <a:t> jeunes leaders </a:t>
            </a:r>
            <a:r>
              <a:rPr lang="fr" altLang="en-US" dirty="0">
                <a:latin typeface="Arial" panose="020B0604020202020204" pitchFamily="34" charset="0"/>
              </a:rPr>
              <a:t>possèdent certaines qualités qui les font briller. En voici quelques-unes auxquelles nous avons pensé :</a:t>
            </a:r>
            <a:endParaRPr lang="en-US"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 fiables</a:t>
            </a:r>
          </a:p>
          <a:p>
            <a:pPr>
              <a:spcBef>
                <a:spcPct val="0"/>
              </a:spcBef>
              <a:spcAft>
                <a:spcPts val="1225"/>
              </a:spcAft>
            </a:pPr>
            <a:r>
              <a:rPr lang="fr-FR" altLang="en-US" dirty="0">
                <a:latin typeface="Arial" panose="020B0604020202020204" pitchFamily="34" charset="0"/>
              </a:rPr>
              <a:t>- bien informés</a:t>
            </a:r>
          </a:p>
          <a:p>
            <a:pPr>
              <a:spcBef>
                <a:spcPct val="0"/>
              </a:spcBef>
              <a:spcAft>
                <a:spcPts val="1225"/>
              </a:spcAft>
            </a:pPr>
            <a:r>
              <a:rPr lang="fr-FR" altLang="en-US" dirty="0">
                <a:latin typeface="Arial" panose="020B0604020202020204" pitchFamily="34" charset="0"/>
              </a:rPr>
              <a:t>- professionnel(le)s</a:t>
            </a:r>
          </a:p>
          <a:p>
            <a:pPr>
              <a:spcBef>
                <a:spcPct val="0"/>
              </a:spcBef>
              <a:spcAft>
                <a:spcPts val="1225"/>
              </a:spcAft>
            </a:pPr>
            <a:r>
              <a:rPr lang="fr-FR" altLang="en-US" dirty="0">
                <a:latin typeface="Arial" panose="020B0604020202020204" pitchFamily="34" charset="0"/>
              </a:rPr>
              <a:t>- humbles.</a:t>
            </a:r>
          </a:p>
          <a:p>
            <a:pPr>
              <a:spcBef>
                <a:spcPct val="0"/>
              </a:spcBef>
              <a:spcAft>
                <a:spcPts val="1225"/>
              </a:spcAft>
            </a:pPr>
            <a:endParaRPr lang="en-US" altLang="en-US" dirty="0">
              <a:latin typeface="Arial" panose="020B0604020202020204" pitchFamily="34" charset="0"/>
            </a:endParaRPr>
          </a:p>
          <a:p>
            <a:pPr>
              <a:spcBef>
                <a:spcPct val="0"/>
              </a:spcBef>
              <a:spcAft>
                <a:spcPts val="1225"/>
              </a:spcAft>
            </a:pPr>
            <a:r>
              <a:rPr lang="fr" altLang="en-US" dirty="0">
                <a:latin typeface="Arial" panose="020B0604020202020204" pitchFamily="34" charset="0"/>
              </a:rPr>
              <a:t>Aucun d’entre nous ne naît avec ces qualités, </a:t>
            </a:r>
            <a:r>
              <a:rPr lang="fr-FR" altLang="en-US" dirty="0">
                <a:latin typeface="Arial" panose="020B0604020202020204" pitchFamily="34" charset="0"/>
              </a:rPr>
              <a:t>ce </a:t>
            </a:r>
            <a:r>
              <a:rPr lang="fr" altLang="en-US" dirty="0">
                <a:latin typeface="Arial" panose="020B0604020202020204" pitchFamily="34" charset="0"/>
              </a:rPr>
              <a:t>sont</a:t>
            </a:r>
            <a:r>
              <a:rPr lang="fr-FR" altLang="en-US" dirty="0">
                <a:latin typeface="Arial" panose="020B0604020202020204" pitchFamily="34" charset="0"/>
              </a:rPr>
              <a:t> des choses</a:t>
            </a:r>
            <a:r>
              <a:rPr lang="fr" altLang="en-US" dirty="0">
                <a:latin typeface="Arial" panose="020B0604020202020204" pitchFamily="34" charset="0"/>
              </a:rPr>
              <a:t> </a:t>
            </a:r>
            <a:r>
              <a:rPr lang="fr-FR" altLang="en-US" dirty="0">
                <a:latin typeface="Arial" panose="020B0604020202020204" pitchFamily="34" charset="0"/>
              </a:rPr>
              <a:t>que l’on apprend</a:t>
            </a:r>
            <a:r>
              <a:rPr lang="fr" altLang="en-US" dirty="0">
                <a:latin typeface="Arial" panose="020B0604020202020204" pitchFamily="34" charset="0"/>
              </a:rPr>
              <a:t> ! Réfléchissons ensemble aux actions qu’un </a:t>
            </a:r>
            <a:r>
              <a:rPr lang="en-US" altLang="en-US" dirty="0" err="1">
                <a:latin typeface="Arial" panose="020B0604020202020204" pitchFamily="34" charset="0"/>
              </a:rPr>
              <a:t>jeune</a:t>
            </a:r>
            <a:r>
              <a:rPr lang="en-US" altLang="en-US" dirty="0">
                <a:latin typeface="Arial" panose="020B0604020202020204" pitchFamily="34" charset="0"/>
              </a:rPr>
              <a:t> leader </a:t>
            </a:r>
            <a:r>
              <a:rPr lang="fr" altLang="en-US" dirty="0">
                <a:latin typeface="Arial" panose="020B0604020202020204" pitchFamily="34" charset="0"/>
              </a:rPr>
              <a:t>peut mener pour montrer aux yeux du monde qu’il (elle) est efficace</a:t>
            </a:r>
            <a:r>
              <a:rPr lang="en-US" altLang="en-US" dirty="0">
                <a:latin typeface="Arial" panose="020B0604020202020204" pitchFamily="34" charset="0"/>
              </a:rPr>
              <a:t>.  </a:t>
            </a:r>
          </a:p>
          <a:p>
            <a:pPr>
              <a:spcBef>
                <a:spcPct val="0"/>
              </a:spcBef>
              <a:spcAft>
                <a:spcPts val="1225"/>
              </a:spcAft>
            </a:pPr>
            <a:endParaRPr lang="en-US" altLang="en-US" dirty="0">
              <a:latin typeface="Arial" panose="020B0604020202020204" pitchFamily="34" charset="0"/>
            </a:endParaRPr>
          </a:p>
          <a:p>
            <a:pPr>
              <a:spcBef>
                <a:spcPct val="0"/>
              </a:spcBef>
              <a:spcAft>
                <a:spcPts val="1225"/>
              </a:spcAft>
            </a:pPr>
            <a:r>
              <a:rPr lang="en-US" altLang="en-US" dirty="0">
                <a:latin typeface="Arial" panose="020B0604020202020204" pitchFamily="34" charset="0"/>
              </a:rPr>
              <a:t>[</a:t>
            </a:r>
            <a:r>
              <a:rPr lang="fr" altLang="en-US" dirty="0">
                <a:latin typeface="Arial" panose="020B0604020202020204" pitchFamily="34" charset="0"/>
              </a:rPr>
              <a:t>Présentez la fiche de travail et invitez les participants à la remplir en groupes</a:t>
            </a:r>
            <a:r>
              <a:rPr lang="en-US" altLang="en-US" dirty="0">
                <a:latin typeface="Arial" panose="020B0604020202020204" pitchFamily="34" charset="0"/>
              </a:rPr>
              <a:t>.]</a:t>
            </a:r>
          </a:p>
        </p:txBody>
      </p:sp>
    </p:spTree>
    <p:extLst>
      <p:ext uri="{BB962C8B-B14F-4D97-AF65-F5344CB8AC3E}">
        <p14:creationId xmlns:p14="http://schemas.microsoft.com/office/powerpoint/2010/main" val="427009489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[Remplissez la fiche de travail]</a:t>
            </a:r>
          </a:p>
        </p:txBody>
      </p:sp>
      <p:sp>
        <p:nvSpPr>
          <p:cNvPr id="4" name="Slide Number Placeholder 3"/>
          <p:cNvSpPr>
            <a:spLocks noGrp="1"/>
          </p:cNvSpPr>
          <p:nvPr>
            <p:ph type="sldNum" sz="quarter" idx="10"/>
          </p:nvPr>
        </p:nvSpPr>
        <p:spPr/>
        <p:txBody>
          <a:bodyPr/>
          <a:lstStyle/>
          <a:p>
            <a:pPr>
              <a:defRPr/>
            </a:pPr>
            <a:fld id="{E39F3125-622A-4D3B-A8FC-6788DCE26F47}" type="slidenum">
              <a:rPr lang="fr-FR" altLang="en-US" smtClean="0"/>
              <a:pPr>
                <a:defRPr/>
              </a:pPr>
              <a:t>4</a:t>
            </a:fld>
            <a:endParaRPr lang="fr-FR" altLang="en-US"/>
          </a:p>
        </p:txBody>
      </p:sp>
    </p:spTree>
    <p:extLst>
      <p:ext uri="{BB962C8B-B14F-4D97-AF65-F5344CB8AC3E}">
        <p14:creationId xmlns:p14="http://schemas.microsoft.com/office/powerpoint/2010/main" val="33244825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7150" y="698500"/>
            <a:ext cx="3825875" cy="2870200"/>
          </a:xfrm>
          <a:ln/>
        </p:spPr>
      </p:sp>
      <p:sp>
        <p:nvSpPr>
          <p:cNvPr id="13315" name="Rectangle 3"/>
          <p:cNvSpPr>
            <a:spLocks noGrp="1" noChangeArrowheads="1"/>
          </p:cNvSpPr>
          <p:nvPr>
            <p:ph type="body" idx="1"/>
          </p:nvPr>
        </p:nvSpPr>
        <p:spPr>
          <a:xfrm>
            <a:off x="468207" y="3723640"/>
            <a:ext cx="6086687"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Pendant que vous développez vos compétences de jeune leader, prenez également le temps de définir vos propres priorités. Qu’est-ce qui vous motive ? Comment vos expériences de vie vous ont-elles mené là où vous êtes aujourd'hui ? Quels sont vos espoirs pour les autres jeunes ?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Chaque jeune leader a décidé de s’engager dans une cause pour une raison. Quelles sont vos priorités ? Citez-les à voix haute et conservez ces priorités au centre de toutes vos actions.  </a:t>
            </a:r>
          </a:p>
          <a:p>
            <a:pPr>
              <a:spcBef>
                <a:spcPct val="0"/>
              </a:spcBef>
              <a:spcAft>
                <a:spcPts val="1225"/>
              </a:spcAft>
            </a:pPr>
            <a:endParaRPr lang="fr-FR" altLang="en-US" dirty="0">
              <a:latin typeface="Arial" panose="020B0604020202020204" pitchFamily="34" charset="0"/>
            </a:endParaRPr>
          </a:p>
          <a:p>
            <a:pPr lvl="0">
              <a:spcBef>
                <a:spcPct val="0"/>
              </a:spcBef>
              <a:spcAft>
                <a:spcPts val="1225"/>
              </a:spcAft>
              <a:defRPr/>
            </a:pPr>
            <a:r>
              <a:rPr lang="fr-FR" altLang="en-US" dirty="0">
                <a:latin typeface="Arial" panose="020B0604020202020204" pitchFamily="34" charset="0"/>
              </a:rPr>
              <a:t>[À  ce moment, le facilitateur peut choisir d’engager l’auditoire dans une discussion ouverte sur ce qui l’a inspiré à se spécialiser dans son domaine d’intérêt.]</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Lorsque vous abordez chaque nouvelle opportunité de leadership qui se présente à vous, réfléchissez à la manière dont elle est liée à vos priorités professionnelles et personnelles. Faites un remue-méninges à l'avance sur votre message, vos motivations et ce que vous espérez réaliser.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Parfois, les jeunes leaders sont entraînés dans de nombreuses directions différentes, et il se peut qu’on leur dise ce qu’ils doivent dire plutôt qu’on leur demande ce qu'ils pensent. En tant que jeune leader, vous avez le droit de ne pas prendre part à des activités où la participation est purement figurative au lieu d’être inclusive et significative. Parfois, ceux qui vous invitent ne réalisent pas qu’ils ne sont pas inclusifs et qu’ils ne permettent pas une participation significative des jeunes. Dites-leur ce qu’il faudrait faire pour que vous puissiez participer de manière significative.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Si vous élaborez votre programme de leadership, vous serez moins susceptible d'être impliqué dans les programmes des autres, ce qui ne vous aiderait peut-être pas à atteindre vos propres objectifs.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Enfin, prenez toujours le temps de discuter avec d’autres jeunes de leurs motivations et de leurs priorités. En tant que jeune leader, vous avez beaucoup à apprendre de vos collègues  et à partager avec eux (elles).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endParaRPr lang="fr-FR" altLang="en-US" dirty="0">
              <a:latin typeface="Arial" panose="020B0604020202020204" pitchFamily="34" charset="0"/>
            </a:endParaRPr>
          </a:p>
        </p:txBody>
      </p:sp>
    </p:spTree>
    <p:extLst>
      <p:ext uri="{BB962C8B-B14F-4D97-AF65-F5344CB8AC3E}">
        <p14:creationId xmlns:p14="http://schemas.microsoft.com/office/powerpoint/2010/main" val="23509906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7150" y="698500"/>
            <a:ext cx="3825875" cy="2870200"/>
          </a:xfrm>
          <a:ln/>
        </p:spPr>
      </p:sp>
      <p:sp>
        <p:nvSpPr>
          <p:cNvPr id="13315" name="Rectangle 3"/>
          <p:cNvSpPr>
            <a:spLocks noGrp="1" noChangeArrowheads="1"/>
          </p:cNvSpPr>
          <p:nvPr>
            <p:ph type="body" idx="1"/>
          </p:nvPr>
        </p:nvSpPr>
        <p:spPr>
          <a:xfrm>
            <a:off x="468207" y="3723640"/>
            <a:ext cx="6086687"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Créer un réseau professionnel est une activité importante pour un jeune leader. Un jeune leader est probablement en relation avec un grand groupe de personnes avec qui il/elle échange des informations sur des sujets liés à son domaine d'intérêt. Par exemple, un jeune leader œuvrant à améliorer l'accès à des services adaptés aux jeunes est susceptible d’avoir des interactions avec des dizaines de personnes sur le sujet concernant les services adaptés aux jeunes.</a:t>
            </a:r>
            <a:r>
              <a:rPr lang="fr-FR" altLang="en-US" baseline="0" dirty="0">
                <a:latin typeface="Arial" panose="020B0604020202020204" pitchFamily="34" charset="0"/>
              </a:rPr>
              <a:t> </a:t>
            </a:r>
            <a:r>
              <a:rPr lang="fr-FR" altLang="en-US" dirty="0">
                <a:latin typeface="Arial" panose="020B0604020202020204" pitchFamily="34" charset="0"/>
              </a:rPr>
              <a:t>Y compris des prestataires de services, des décideurs de politiques, des parents, des amis, des collègues et plus. Le réseau d’une personne se compose de personnes auxquelles elle est connectée professionnellement et sur lesquelles elle peut compter pour certaines informations ou compétences.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Selon le Harvard Business </a:t>
            </a:r>
            <a:r>
              <a:rPr lang="fr-FR" altLang="en-US" dirty="0" err="1">
                <a:latin typeface="Arial" panose="020B0604020202020204" pitchFamily="34" charset="0"/>
              </a:rPr>
              <a:t>Review</a:t>
            </a:r>
            <a:r>
              <a:rPr lang="fr-FR" altLang="en-US" dirty="0">
                <a:latin typeface="Arial" panose="020B0604020202020204" pitchFamily="34" charset="0"/>
              </a:rPr>
              <a:t>, les réseaux offrent des avantages uniques d’accès à des informations privées et à diverses compétences. Les informations privées dans ce cas sont des informations professionnelles qui ne sont pas accessibles au public mais sont partagées de façon sporadique via des réseaux. Vos réseaux peuvent vous aider à découvrir de nouvelles innovations, à trouver de nouveaux financements pour votre projet et bien plus. Deuxièmement, les réseaux vous permettent d’accéder à divers ensembles de compétences. Peut-être avez-vous besoin d'un programmeur Internet pour vous aider à développer un site Web pour la nouvelle organisation que vous fondez. Demanderiez-vous à Google ou demanderiez-vous à l’une de vos connaissances professionnelles si elle a un contact à partager avec vous ? Si votre réponse est le second cas de figure, alors ceci est un exemple d'utilisation de votre réseau.</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Il faut beaucoup de temps et d’énergie pour transformer vos relations professionnelles formelles ou informelles en relations solides sur lesquelles vous pouvez compter. Les réseaux sont bâtis sur la confiance.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Faites l’effort d’établir des relations avec des personnes plus anciennes dans votre domaine. Cependant, n’oubliez pas de bâtir votre réseau d’autres jeune leader et même de ceux plus jeunes que vous. Votre réseau vous suivra tout au long du développement de votre carrière et de la réalisation de vos objectifs. Valorisez donc chaque relation nouée.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Enfin, pour vous assurer de votre efficacité en tant que jeune leader, trouvez un parrain dont vous respectez le travail et qui est fiable et digne de confiance. Vos parrains constitueront d'excellentes ressources pour vous apprendre de nouvelles choses, vous présenter des opportunités et vous pousser à atteindre vos objectifs.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Assurez-vous également d’offrir vos compétences et vos connaissances en tant que parrain aux autres.  </a:t>
            </a:r>
          </a:p>
        </p:txBody>
      </p:sp>
    </p:spTree>
    <p:extLst>
      <p:ext uri="{BB962C8B-B14F-4D97-AF65-F5344CB8AC3E}">
        <p14:creationId xmlns:p14="http://schemas.microsoft.com/office/powerpoint/2010/main" val="3866087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3314" name="Rectangle 2"/>
          <p:cNvSpPr>
            <a:spLocks noGrp="1" noRot="1" noChangeAspect="1" noChangeArrowheads="1" noTextEdit="1"/>
          </p:cNvSpPr>
          <p:nvPr>
            <p:ph type="sldImg"/>
          </p:nvPr>
        </p:nvSpPr>
        <p:spPr>
          <a:xfrm>
            <a:off x="1327150" y="698500"/>
            <a:ext cx="3825875" cy="2870200"/>
          </a:xfrm>
          <a:ln/>
        </p:spPr>
      </p:sp>
      <p:sp>
        <p:nvSpPr>
          <p:cNvPr id="13315" name="Rectangle 3"/>
          <p:cNvSpPr>
            <a:spLocks noGrp="1" noChangeArrowheads="1"/>
          </p:cNvSpPr>
          <p:nvPr>
            <p:ph type="body" idx="1"/>
          </p:nvPr>
        </p:nvSpPr>
        <p:spPr>
          <a:xfrm>
            <a:off x="468207" y="3723640"/>
            <a:ext cx="6086687" cy="5352733"/>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Nous avons discuté de certaines qualités qui rendent efficace un jeune leader. Le reste de la session expliquera plus précisément</a:t>
            </a:r>
            <a:r>
              <a:rPr lang="fr-FR" altLang="en-US" baseline="0" dirty="0">
                <a:latin typeface="Arial" panose="020B0604020202020204" pitchFamily="34" charset="0"/>
              </a:rPr>
              <a:t> </a:t>
            </a:r>
            <a:r>
              <a:rPr lang="fr-FR" altLang="en-US" dirty="0">
                <a:latin typeface="Arial" panose="020B0604020202020204" pitchFamily="34" charset="0"/>
              </a:rPr>
              <a:t>ce que nous voyons comme les quatre étapes simples pour transmettre vos messages de plaidoyer lors de réunions et de présentations.</a:t>
            </a:r>
            <a:r>
              <a:rPr lang="fr-FR" altLang="en-US" baseline="0" dirty="0">
                <a:latin typeface="Arial" panose="020B0604020202020204" pitchFamily="34" charset="0"/>
              </a:rPr>
              <a:t> C’est</a:t>
            </a:r>
            <a:r>
              <a:rPr lang="fr-FR" altLang="en-US" dirty="0">
                <a:latin typeface="Arial" panose="020B0604020202020204" pitchFamily="34" charset="0"/>
              </a:rPr>
              <a:t> un élément important de votre travail en tant que champions de la jeunesse.</a:t>
            </a:r>
          </a:p>
          <a:p>
            <a:pPr>
              <a:spcBef>
                <a:spcPct val="0"/>
              </a:spcBef>
              <a:spcAft>
                <a:spcPts val="1225"/>
              </a:spcAft>
            </a:pPr>
            <a:endParaRPr lang="fr-FR" altLang="en-US" dirty="0">
              <a:latin typeface="Arial" panose="020B0604020202020204" pitchFamily="34" charset="0"/>
            </a:endParaRPr>
          </a:p>
          <a:p>
            <a:pPr marL="228600" indent="-228600">
              <a:spcBef>
                <a:spcPct val="0"/>
              </a:spcBef>
              <a:spcAft>
                <a:spcPts val="1225"/>
              </a:spcAft>
              <a:buAutoNum type="arabicPeriod"/>
            </a:pPr>
            <a:r>
              <a:rPr lang="fr-FR" altLang="en-US" dirty="0">
                <a:latin typeface="Arial" panose="020B0604020202020204" pitchFamily="34" charset="0"/>
              </a:rPr>
              <a:t>Tout d'abord, concentrez-vous sur </a:t>
            </a:r>
            <a:r>
              <a:rPr lang="fr-FR" altLang="en-US" u="sng" dirty="0">
                <a:latin typeface="Arial" panose="020B0604020202020204" pitchFamily="34" charset="0"/>
              </a:rPr>
              <a:t>vos cibles </a:t>
            </a:r>
            <a:r>
              <a:rPr lang="fr-FR" altLang="en-US" dirty="0">
                <a:latin typeface="Arial" panose="020B0604020202020204" pitchFamily="34" charset="0"/>
              </a:rPr>
              <a:t>et adaptez votre activité ou votre présentation à ses besoins. Rappelez-vous que c’est n’est pas à propos de VOUS. C’est à propos de votre public, donc donnez-lui la priorité.  </a:t>
            </a:r>
          </a:p>
          <a:p>
            <a:pPr marL="0" indent="0">
              <a:spcBef>
                <a:spcPct val="0"/>
              </a:spcBef>
              <a:spcAft>
                <a:spcPts val="1225"/>
              </a:spcAft>
              <a:buNone/>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2. Deuxièmement, listez votre/vos objectif(s) de communication.</a:t>
            </a:r>
          </a:p>
          <a:p>
            <a:pPr>
              <a:spcBef>
                <a:spcPct val="0"/>
              </a:spcBef>
              <a:spcAft>
                <a:spcPts val="1225"/>
              </a:spcAft>
            </a:pPr>
            <a:r>
              <a:rPr lang="fr-FR" altLang="en-US" dirty="0">
                <a:latin typeface="Arial" panose="020B0604020202020204" pitchFamily="34" charset="0"/>
              </a:rPr>
              <a:t>Il est impératif de commencer par les étapes une et deux. Si vous ne savez pas QUI est votre public, ni POURQUOI vous lui parlez, comment saurez-vous quelles informations présenter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3. Troisièmement, déterminez votre contenu. Identifiez les messages et les données probantes que vous partagerez afin d’appuyer au mieux vos objectifs.</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4. Enfin, exercez-vous et travaillez vos techniques pour une présentation physique et orale professionnelle. Ces qualités peuvent être aussi importantes que le contenu réel de votre plaidoyer.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Chacune de ces étapes représente beaucoup de travail, mais la préparation paie. Maintenant, nous allons explorer chacune d’elles de façon</a:t>
            </a:r>
            <a:r>
              <a:rPr lang="fr-FR" altLang="en-US" baseline="0" dirty="0">
                <a:latin typeface="Arial" panose="020B0604020202020204" pitchFamily="34" charset="0"/>
              </a:rPr>
              <a:t> plus détaillée.  </a:t>
            </a:r>
            <a:endParaRPr lang="fr-FR" altLang="en-US" dirty="0">
              <a:latin typeface="Arial" panose="020B0604020202020204" pitchFamily="34" charset="0"/>
            </a:endParaRPr>
          </a:p>
        </p:txBody>
      </p:sp>
    </p:spTree>
    <p:extLst>
      <p:ext uri="{BB962C8B-B14F-4D97-AF65-F5344CB8AC3E}">
        <p14:creationId xmlns:p14="http://schemas.microsoft.com/office/powerpoint/2010/main" val="160788554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body" idx="1"/>
          </p:nvPr>
        </p:nvSpPr>
        <p:spPr>
          <a:xfrm>
            <a:off x="702312" y="3434347"/>
            <a:ext cx="5774549" cy="5564449"/>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lnSpc>
                <a:spcPct val="90000"/>
              </a:lnSpc>
              <a:spcBef>
                <a:spcPts val="601"/>
              </a:spcBef>
              <a:spcAft>
                <a:spcPts val="1202"/>
              </a:spcAft>
            </a:pPr>
            <a:endParaRPr lang="en-US" altLang="en-US" dirty="0">
              <a:latin typeface="Arial" panose="020B0604020202020204" pitchFamily="34" charset="0"/>
            </a:endParaRPr>
          </a:p>
        </p:txBody>
      </p:sp>
      <p:sp>
        <p:nvSpPr>
          <p:cNvPr id="39939" name="Rectangle 3"/>
          <p:cNvSpPr>
            <a:spLocks noGrp="1" noRot="1" noChangeAspect="1" noChangeArrowheads="1" noTextEdit="1"/>
          </p:cNvSpPr>
          <p:nvPr>
            <p:ph type="sldImg"/>
          </p:nvPr>
        </p:nvSpPr>
        <p:spPr>
          <a:xfrm>
            <a:off x="1182688" y="704850"/>
            <a:ext cx="3536950" cy="2652713"/>
          </a:xfrm>
          <a:ln cap="flat"/>
        </p:spPr>
      </p:sp>
    </p:spTree>
    <p:extLst>
      <p:ext uri="{BB962C8B-B14F-4D97-AF65-F5344CB8AC3E}">
        <p14:creationId xmlns:p14="http://schemas.microsoft.com/office/powerpoint/2010/main" val="14241070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body" idx="1"/>
          </p:nvPr>
        </p:nvSpPr>
        <p:spPr>
          <a:xfrm>
            <a:off x="702310" y="3662226"/>
            <a:ext cx="5618480" cy="4948691"/>
          </a:xfrm>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ct val="0"/>
              </a:spcBef>
              <a:spcAft>
                <a:spcPts val="1225"/>
              </a:spcAft>
            </a:pPr>
            <a:r>
              <a:rPr lang="fr-FR" altLang="en-US" dirty="0">
                <a:latin typeface="Arial" panose="020B0604020202020204" pitchFamily="34" charset="0"/>
              </a:rPr>
              <a:t>Vous devez commencer par Étape 1 : Prenez en compte votre public pour vous assurer que votre travail de plaidoyer met l’accent sur ce qu’il doit savoir, plutôt que sur tout ce que vous savez. Cela devrait vous paraître familier en raison de notre discussion sur la Communication stratégique plus tôt dans la formation.</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dirty="0"/>
              <a:t>Il est également important de prendre en compte votre rapport à l’auditoire en tant que jeune leader ou partie prenante. </a:t>
            </a:r>
            <a:endParaRPr lang="fr-FR" sz="1000" kern="1200" dirty="0">
              <a:solidFill>
                <a:schemeClr val="tx1"/>
              </a:solidFill>
              <a:effectLst/>
              <a:latin typeface="Arial" charset="0"/>
              <a:ea typeface="ＭＳ Ｐゴシック" panose="020B0600070205080204" pitchFamily="34" charset="-128"/>
              <a:cs typeface="ＭＳ Ｐゴシック" charset="-128"/>
            </a:endParaRPr>
          </a:p>
          <a:p>
            <a:pPr>
              <a:spcBef>
                <a:spcPct val="0"/>
              </a:spcBef>
              <a:spcAft>
                <a:spcPts val="1225"/>
              </a:spcAft>
            </a:pPr>
            <a:endParaRPr lang="fr-FR" sz="1000" kern="1200" dirty="0">
              <a:solidFill>
                <a:schemeClr val="tx1"/>
              </a:solidFill>
              <a:effectLst/>
              <a:latin typeface="Arial" charset="0"/>
              <a:ea typeface="ＭＳ Ｐゴシック" panose="020B0600070205080204" pitchFamily="34" charset="-128"/>
              <a:cs typeface="ＭＳ Ｐゴシック" charset="-128"/>
            </a:endParaRPr>
          </a:p>
          <a:p>
            <a:pPr>
              <a:spcBef>
                <a:spcPct val="0"/>
              </a:spcBef>
              <a:spcAft>
                <a:spcPts val="1225"/>
              </a:spcAft>
            </a:pPr>
            <a:r>
              <a:rPr lang="fr-FR" sz="1000" kern="1200" dirty="0">
                <a:solidFill>
                  <a:schemeClr val="tx1"/>
                </a:solidFill>
                <a:effectLst/>
                <a:latin typeface="Arial" charset="0"/>
                <a:ea typeface="ＭＳ Ｐゴシック" panose="020B0600070205080204" pitchFamily="34" charset="-128"/>
                <a:cs typeface="ＭＳ Ｐゴシック" charset="-128"/>
              </a:rPr>
              <a:t>[</a:t>
            </a:r>
            <a:r>
              <a:rPr lang="fr-FR" dirty="0"/>
              <a:t>Demandez au public : Avez-vous un exemple de moments où vous avez partagé la même information avec deux publics différents et avez obtenu deux réponses très différentes ?</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dirty="0"/>
              <a:t>Suscitez une discussion sur l'importance de l’auditoire et de l’adaptation des messages à celui-ci</a:t>
            </a:r>
            <a:r>
              <a:rPr lang="fr-FR" sz="1000" kern="1200" dirty="0">
                <a:solidFill>
                  <a:schemeClr val="tx1"/>
                </a:solidFill>
                <a:effectLst/>
                <a:latin typeface="Arial" charset="0"/>
                <a:ea typeface="ＭＳ Ｐゴシック" panose="020B0600070205080204" pitchFamily="34" charset="-128"/>
                <a:cs typeface="ＭＳ Ｐゴシック" charset="-128"/>
              </a:rPr>
              <a:t>]</a:t>
            </a:r>
          </a:p>
          <a:p>
            <a:pPr>
              <a:spcBef>
                <a:spcPct val="0"/>
              </a:spcBef>
              <a:spcAft>
                <a:spcPts val="1225"/>
              </a:spcAft>
            </a:pPr>
            <a:endParaRPr lang="fr-FR" sz="1000" kern="1200" dirty="0">
              <a:solidFill>
                <a:schemeClr val="tx1"/>
              </a:solidFill>
              <a:effectLst/>
              <a:latin typeface="Arial" charset="0"/>
              <a:ea typeface="ＭＳ Ｐゴシック" panose="020B0600070205080204" pitchFamily="34" charset="-128"/>
              <a:cs typeface="ＭＳ Ｐゴシック" charset="-128"/>
            </a:endParaRPr>
          </a:p>
          <a:p>
            <a:pPr>
              <a:spcBef>
                <a:spcPct val="0"/>
              </a:spcBef>
              <a:spcAft>
                <a:spcPts val="1225"/>
              </a:spcAft>
            </a:pPr>
            <a:r>
              <a:rPr lang="fr-FR" dirty="0"/>
              <a:t>Par exemple, vous pourriez considérer ceci : votre public est-il sensible à la voix des jeunes ou est-il rétif ? Vous constaterez peut-être que la personne cibl</a:t>
            </a:r>
            <a:r>
              <a:rPr lang="fr-FR" baseline="0" dirty="0"/>
              <a:t>e </a:t>
            </a:r>
            <a:r>
              <a:rPr lang="fr-FR" dirty="0"/>
              <a:t>pour les jeunes au Ministère de la Santé réagit différemment en tant que public</a:t>
            </a:r>
            <a:r>
              <a:rPr lang="fr-FR" baseline="0" dirty="0"/>
              <a:t> </a:t>
            </a:r>
            <a:r>
              <a:rPr lang="fr-FR" dirty="0"/>
              <a:t>que quelqu’un du Ministère de la Planification</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dirty="0"/>
              <a:t>Existe-t-il des barrières générationnelles, des barrières professionnelles ou des barrières traditionnelles entre vous et le décideur ?</a:t>
            </a:r>
            <a:r>
              <a:rPr lang="fr-FR" sz="1000" kern="1200" dirty="0">
                <a:solidFill>
                  <a:schemeClr val="tx1"/>
                </a:solidFill>
                <a:effectLst/>
                <a:latin typeface="Arial" charset="0"/>
                <a:ea typeface="ＭＳ Ｐゴシック" panose="020B0600070205080204" pitchFamily="34" charset="-128"/>
                <a:cs typeface="ＭＳ Ｐゴシック" charset="-128"/>
              </a:rPr>
              <a:t> Qu’avez-vous besoin qu’il entende de vous qui soit propre</a:t>
            </a:r>
            <a:r>
              <a:rPr lang="fr-FR" sz="1000" kern="1200" baseline="0" dirty="0">
                <a:solidFill>
                  <a:schemeClr val="tx1"/>
                </a:solidFill>
                <a:effectLst/>
                <a:latin typeface="Arial" charset="0"/>
                <a:ea typeface="ＭＳ Ｐゴシック" panose="020B0600070205080204" pitchFamily="34" charset="-128"/>
                <a:cs typeface="ＭＳ Ｐゴシック" charset="-128"/>
              </a:rPr>
              <a:t> </a:t>
            </a:r>
            <a:r>
              <a:rPr lang="fr-FR" sz="1000" kern="1200" dirty="0">
                <a:solidFill>
                  <a:schemeClr val="tx1"/>
                </a:solidFill>
                <a:effectLst/>
                <a:latin typeface="Arial" charset="0"/>
                <a:ea typeface="ＭＳ Ｐゴシック" panose="020B0600070205080204" pitchFamily="34" charset="-128"/>
                <a:cs typeface="ＭＳ Ｐゴシック" charset="-128"/>
              </a:rPr>
              <a:t>à votre position en tant que jeune ? </a:t>
            </a:r>
            <a:r>
              <a:rPr lang="fr-FR" dirty="0"/>
              <a:t>Comment, en tant que </a:t>
            </a:r>
            <a:r>
              <a:rPr lang="fr-FR" altLang="en-US" dirty="0">
                <a:latin typeface="Arial" panose="020B0604020202020204" pitchFamily="34" charset="0"/>
              </a:rPr>
              <a:t>jeune leader</a:t>
            </a:r>
            <a:r>
              <a:rPr lang="fr-FR" dirty="0"/>
              <a:t>, avez-vous besoin de vous présenter et de présenter vos arguments pour atteindre au mieux votre public ?</a:t>
            </a:r>
            <a:r>
              <a:rPr lang="fr-FR" sz="1000" kern="1200" dirty="0">
                <a:solidFill>
                  <a:schemeClr val="tx1"/>
                </a:solidFill>
                <a:effectLst/>
                <a:latin typeface="Arial" charset="0"/>
                <a:ea typeface="ＭＳ Ｐゴシック" panose="020B0600070205080204" pitchFamily="34" charset="-128"/>
                <a:cs typeface="ＭＳ Ｐゴシック" charset="-128"/>
              </a:rPr>
              <a:t> </a:t>
            </a:r>
            <a:endParaRPr lang="fr-FR" altLang="en-US" dirty="0">
              <a:latin typeface="Arial" panose="020B0604020202020204" pitchFamily="34" charset="0"/>
            </a:endParaRP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Un principe clé en communication est qu’il s’agit toujours d’une route à double sens. Si vous présentez des informations d’une manière que vous jugez claire, mais que votre public ne comprend pas, alors la faute vous incombe. Ce n’est pas la faute</a:t>
            </a:r>
            <a:r>
              <a:rPr lang="fr-FR" altLang="en-US" baseline="0" dirty="0">
                <a:latin typeface="Arial" panose="020B0604020202020204" pitchFamily="34" charset="0"/>
              </a:rPr>
              <a:t> de</a:t>
            </a:r>
            <a:r>
              <a:rPr lang="fr-FR" altLang="en-US" dirty="0">
                <a:latin typeface="Arial" panose="020B0604020202020204" pitchFamily="34" charset="0"/>
              </a:rPr>
              <a:t> l’auditoire s’il ne comprend pas.</a:t>
            </a:r>
            <a:r>
              <a:rPr lang="fr-FR" altLang="en-US" b="1" dirty="0">
                <a:latin typeface="Arial" panose="020B0604020202020204" pitchFamily="34" charset="0"/>
              </a:rPr>
              <a:t> </a:t>
            </a:r>
            <a:r>
              <a:rPr lang="fr-FR" altLang="en-US" dirty="0">
                <a:latin typeface="Arial" panose="020B0604020202020204" pitchFamily="34" charset="0"/>
              </a:rPr>
              <a:t>Rappelez-vous que vous essayez de présenter tout cela de façon qu'ils puissent COMPRENDRE.</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Deuxièmement, prenez en compte les motivations de votre public</a:t>
            </a:r>
            <a:r>
              <a:rPr lang="fr-FR" altLang="en-US" baseline="0" dirty="0">
                <a:latin typeface="Arial" panose="020B0604020202020204" pitchFamily="34" charset="0"/>
              </a:rPr>
              <a:t> </a:t>
            </a:r>
            <a:r>
              <a:rPr lang="fr-FR" altLang="en-US" dirty="0">
                <a:latin typeface="Arial" panose="020B0604020202020204" pitchFamily="34" charset="0"/>
              </a:rPr>
              <a:t>lorsque vous déterminez sur quoi vous concentrer. Réfléchissez,</a:t>
            </a:r>
            <a:r>
              <a:rPr lang="fr-FR" altLang="en-US" baseline="0" dirty="0">
                <a:latin typeface="Arial" panose="020B0604020202020204" pitchFamily="34" charset="0"/>
              </a:rPr>
              <a:t> </a:t>
            </a:r>
            <a:r>
              <a:rPr lang="fr-FR" altLang="en-US" dirty="0">
                <a:latin typeface="Arial" panose="020B0604020202020204" pitchFamily="34" charset="0"/>
              </a:rPr>
              <a:t>découvrez qui ils sont, pourquoi ils sont présents, ce qu'ils s'attendent spécifiquement de leur interaction avec vous en tant que jeune leader, et comment ils réagiront à votre message. (Pour être persuasif, vous devez convaincre votre auditoire que vos intérêts coïncident avec les siens)</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r>
              <a:rPr lang="fr-FR" altLang="en-US" dirty="0">
                <a:latin typeface="Arial" panose="020B0604020202020204" pitchFamily="34" charset="0"/>
              </a:rPr>
              <a:t>Troisièmement, décidez de ce que vous espérez voir le public faire à la suite de ce plaidoyer – cela implique de réfléchir à vos recommandations dès le départ. </a:t>
            </a:r>
          </a:p>
          <a:p>
            <a:pPr>
              <a:spcBef>
                <a:spcPct val="0"/>
              </a:spcBef>
              <a:spcAft>
                <a:spcPts val="1225"/>
              </a:spcAft>
            </a:pPr>
            <a:endParaRPr lang="fr-FR" altLang="en-US" dirty="0">
              <a:latin typeface="Arial" panose="020B0604020202020204" pitchFamily="34" charset="0"/>
            </a:endParaRPr>
          </a:p>
          <a:p>
            <a:pPr>
              <a:spcBef>
                <a:spcPct val="0"/>
              </a:spcBef>
              <a:spcAft>
                <a:spcPts val="1225"/>
              </a:spcAft>
            </a:pPr>
            <a:endParaRPr lang="fr-FR" altLang="en-US" dirty="0">
              <a:latin typeface="Arial" panose="020B0604020202020204" pitchFamily="34" charset="0"/>
            </a:endParaRPr>
          </a:p>
        </p:txBody>
      </p:sp>
      <p:sp>
        <p:nvSpPr>
          <p:cNvPr id="15363" name="Rectangle 3"/>
          <p:cNvSpPr>
            <a:spLocks noGrp="1" noRot="1" noChangeAspect="1" noChangeArrowheads="1" noTextEdit="1"/>
          </p:cNvSpPr>
          <p:nvPr>
            <p:ph type="sldImg"/>
          </p:nvPr>
        </p:nvSpPr>
        <p:spPr>
          <a:xfrm>
            <a:off x="1428750" y="704850"/>
            <a:ext cx="3436938" cy="2576513"/>
          </a:xfrm>
          <a:ln cap="flat"/>
        </p:spPr>
      </p:sp>
    </p:spTree>
    <p:extLst>
      <p:ext uri="{BB962C8B-B14F-4D97-AF65-F5344CB8AC3E}">
        <p14:creationId xmlns:p14="http://schemas.microsoft.com/office/powerpoint/2010/main" val="232638878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503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96643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043861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929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014778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Layout-5">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520"/>
          <a:stretch/>
        </p:blipFill>
        <p:spPr>
          <a:xfrm>
            <a:off x="0" y="-13252"/>
            <a:ext cx="9240404" cy="6884506"/>
          </a:xfrm>
          <a:prstGeom prst="rect">
            <a:avLst/>
          </a:prstGeom>
        </p:spPr>
      </p:pic>
      <p:sp>
        <p:nvSpPr>
          <p:cNvPr id="4" name="Rectangle 3"/>
          <p:cNvSpPr/>
          <p:nvPr userDrawn="1"/>
        </p:nvSpPr>
        <p:spPr bwMode="auto">
          <a:xfrm>
            <a:off x="0" y="1"/>
            <a:ext cx="9240404"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84523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 Layout-5">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l="16162"/>
          <a:stretch/>
        </p:blipFill>
        <p:spPr>
          <a:xfrm>
            <a:off x="0" y="-4758"/>
            <a:ext cx="9144000" cy="6866073"/>
          </a:xfrm>
          <a:prstGeom prst="rect">
            <a:avLst/>
          </a:prstGeom>
        </p:spPr>
      </p:pic>
      <p:sp>
        <p:nvSpPr>
          <p:cNvPr id="4" name="Rectangle 3"/>
          <p:cNvSpPr/>
          <p:nvPr userDrawn="1"/>
        </p:nvSpPr>
        <p:spPr bwMode="auto">
          <a:xfrm>
            <a:off x="0" y="0"/>
            <a:ext cx="9144000"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5590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522925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11" name="Picture 2" descr="http://entrecity.com/wp-content/uploads/2012/04/6336030_m550x360.jpg"/>
          <p:cNvPicPr>
            <a:picLocks noChangeAspect="1" noChangeArrowheads="1"/>
          </p:cNvPicPr>
          <p:nvPr userDrawn="1"/>
        </p:nvPicPr>
        <p:blipFill>
          <a:blip r:embed="rId2">
            <a:extLst>
              <a:ext uri="{28A0092B-C50C-407E-A947-70E740481C1C}">
                <a14:useLocalDpi xmlns:a14="http://schemas.microsoft.com/office/drawing/2010/main" val="0"/>
              </a:ext>
            </a:extLst>
          </a:blip>
          <a:srcRect l="273" r="273"/>
          <a:stretch>
            <a:fillRect/>
          </a:stretch>
        </p:blipFill>
        <p:spPr bwMode="auto">
          <a:xfrm>
            <a:off x="0" y="457200"/>
            <a:ext cx="9169915" cy="64008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Rectangle 3"/>
          <p:cNvSpPr/>
          <p:nvPr userDrawn="1"/>
        </p:nvSpPr>
        <p:spPr bwMode="auto">
          <a:xfrm>
            <a:off x="0" y="0"/>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817822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031208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7062059"/>
          </a:xfrm>
          <a:prstGeom prst="rect">
            <a:avLst/>
          </a:prstGeom>
        </p:spPr>
      </p:pic>
      <p:sp>
        <p:nvSpPr>
          <p:cNvPr id="77909" name="Rectangle 85"/>
          <p:cNvSpPr>
            <a:spLocks noGrp="1" noChangeArrowheads="1"/>
          </p:cNvSpPr>
          <p:nvPr>
            <p:ph type="ctrTitle" sz="quarter" hasCustomPrompt="1"/>
          </p:nvPr>
        </p:nvSpPr>
        <p:spPr>
          <a:xfrm>
            <a:off x="838200" y="1600200"/>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2107978"/>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Tree>
    <p:extLst>
      <p:ext uri="{BB962C8B-B14F-4D97-AF65-F5344CB8AC3E}">
        <p14:creationId xmlns:p14="http://schemas.microsoft.com/office/powerpoint/2010/main" val="3157322762"/>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636670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013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1625277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2513471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63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4884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626868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9906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447800"/>
            <a:ext cx="7729537" cy="46482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2018 Population Reference Bureau. All rights reserved. www.prb.org</a:t>
            </a:r>
          </a:p>
        </p:txBody>
      </p:sp>
      <p:pic>
        <p:nvPicPr>
          <p:cNvPr id="1030" name="Picture 86" descr="ppt-logo"/>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979" r:id="rId1"/>
    <p:sldLayoutId id="2147483991" r:id="rId2"/>
    <p:sldLayoutId id="2147484720" r:id="rId3"/>
    <p:sldLayoutId id="2147484721" r:id="rId4"/>
    <p:sldLayoutId id="2147484723" r:id="rId5"/>
    <p:sldLayoutId id="2147484724" r:id="rId6"/>
    <p:sldLayoutId id="2147484726" r:id="rId7"/>
    <p:sldLayoutId id="2147484727" r:id="rId8"/>
    <p:sldLayoutId id="2147484728" r:id="rId9"/>
    <p:sldLayoutId id="2147484729" r:id="rId10"/>
    <p:sldLayoutId id="2147484730" r:id="rId11"/>
    <p:sldLayoutId id="2147484731" r:id="rId12"/>
    <p:sldLayoutId id="2147484732" r:id="rId13"/>
    <p:sldLayoutId id="2147484733" r:id="rId14"/>
    <p:sldLayoutId id="2147484734" r:id="rId15"/>
    <p:sldLayoutId id="2147484736" r:id="rId16"/>
    <p:sldLayoutId id="2147484706" r:id="rId17"/>
    <p:sldLayoutId id="2147484611" r:id="rId18"/>
  </p:sldLayoutIdLst>
  <p:txStyles>
    <p:titleStyle>
      <a:lvl1pPr algn="l" rtl="0" eaLnBrk="0" fontAlgn="base" hangingPunct="0">
        <a:spcBef>
          <a:spcPct val="0"/>
        </a:spcBef>
        <a:spcAft>
          <a:spcPct val="0"/>
        </a:spcAft>
        <a:defRPr sz="3600" b="1">
          <a:solidFill>
            <a:schemeClr val="tx2"/>
          </a:solidFill>
          <a:latin typeface="+mj-lt"/>
          <a:ea typeface="ＭＳ Ｐゴシック" panose="020B0600070205080204"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1800"/>
        </a:spcAft>
        <a:buClr>
          <a:srgbClr val="E96D1F"/>
        </a:buClr>
        <a:buSzPct val="85000"/>
        <a:buFont typeface="Wingdings" panose="05000000000000000000" pitchFamily="2" charset="2"/>
        <a:buChar char="n"/>
        <a:defRPr sz="3000">
          <a:solidFill>
            <a:schemeClr val="tx1"/>
          </a:solidFill>
          <a:latin typeface="+mn-lt"/>
          <a:ea typeface="ＭＳ Ｐゴシック" panose="020B0600070205080204" pitchFamily="34" charset="-128"/>
          <a:cs typeface="ＭＳ Ｐゴシック" charset="-128"/>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0.xml"/><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3.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7.xml"/><Relationship Id="rId1" Type="http://schemas.openxmlformats.org/officeDocument/2006/relationships/slideLayout" Target="../slideLayouts/slideLayout15.xml"/><Relationship Id="rId4" Type="http://schemas.openxmlformats.org/officeDocument/2006/relationships/image" Target="../media/image23.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hyperlink" Target="https://www.e2aproject.org/wp-content/uploads/evaluation-summary-yfhs-malawi.pdf" TargetMode="External"/><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hyperlink" Target="https://hbr.org/2005/12/how-to-build-your-network"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8.xml"/><Relationship Id="rId1" Type="http://schemas.openxmlformats.org/officeDocument/2006/relationships/slideLayout" Target="../slideLayouts/slideLayout1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a:xfrm>
            <a:off x="838200" y="2057400"/>
            <a:ext cx="7162800" cy="1676400"/>
          </a:xfrm>
        </p:spPr>
        <p:txBody>
          <a:bodyPr/>
          <a:lstStyle/>
          <a:p>
            <a:r>
              <a:rPr lang="fr-FR" spc="0" dirty="0"/>
              <a:t>Comment être un jeune leader efficace</a:t>
            </a:r>
          </a:p>
        </p:txBody>
      </p:sp>
    </p:spTree>
    <p:extLst>
      <p:ext uri="{BB962C8B-B14F-4D97-AF65-F5344CB8AC3E}">
        <p14:creationId xmlns:p14="http://schemas.microsoft.com/office/powerpoint/2010/main" val="355849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r>
              <a:rPr lang="fr-FR" sz="6000" spc="0"/>
              <a:t>Objectifs</a:t>
            </a:r>
            <a:endParaRPr lang="fr-FR" sz="7500" spc="0"/>
          </a:p>
        </p:txBody>
      </p:sp>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9779" y="2378881"/>
            <a:ext cx="985878" cy="728639"/>
          </a:xfrm>
          <a:prstGeom prst="rect">
            <a:avLst/>
          </a:prstGeom>
        </p:spPr>
      </p:pic>
    </p:spTree>
    <p:extLst>
      <p:ext uri="{BB962C8B-B14F-4D97-AF65-F5344CB8AC3E}">
        <p14:creationId xmlns:p14="http://schemas.microsoft.com/office/powerpoint/2010/main" val="276692172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9"/>
          <p:cNvSpPr>
            <a:spLocks noGrp="1" noChangeArrowheads="1"/>
          </p:cNvSpPr>
          <p:nvPr>
            <p:ph type="title"/>
          </p:nvPr>
        </p:nvSpPr>
        <p:spPr/>
        <p:txBody>
          <a:bodyPr/>
          <a:lstStyle/>
          <a:p>
            <a:r>
              <a:rPr lang="fr-FR" altLang="en-US" dirty="0">
                <a:solidFill>
                  <a:srgbClr val="0070C0"/>
                </a:solidFill>
              </a:rPr>
              <a:t>Posez-vous les questions suivantes :</a:t>
            </a:r>
          </a:p>
        </p:txBody>
      </p:sp>
      <p:sp>
        <p:nvSpPr>
          <p:cNvPr id="2" name="Content Placeholder 1"/>
          <p:cNvSpPr>
            <a:spLocks noGrp="1"/>
          </p:cNvSpPr>
          <p:nvPr>
            <p:ph idx="1"/>
          </p:nvPr>
        </p:nvSpPr>
        <p:spPr>
          <a:xfrm>
            <a:off x="882181" y="1752600"/>
            <a:ext cx="7729537" cy="4724400"/>
          </a:xfrm>
        </p:spPr>
        <p:txBody>
          <a:bodyPr/>
          <a:lstStyle/>
          <a:p>
            <a:pPr>
              <a:spcAft>
                <a:spcPts val="3000"/>
              </a:spcAft>
              <a:buClr>
                <a:srgbClr val="E96D1F"/>
              </a:buClr>
              <a:buSzPct val="85000"/>
            </a:pPr>
            <a:r>
              <a:rPr lang="fr-FR" altLang="en-US" sz="3200" b="1"/>
              <a:t>Pourquoi </a:t>
            </a:r>
            <a:r>
              <a:rPr lang="fr-FR" altLang="en-US" sz="2800">
                <a:solidFill>
                  <a:schemeClr val="tx1"/>
                </a:solidFill>
              </a:rPr>
              <a:t>voulez-vous mener cette activité de plaidoyer ?</a:t>
            </a:r>
          </a:p>
          <a:p>
            <a:pPr>
              <a:spcAft>
                <a:spcPts val="3000"/>
              </a:spcAft>
              <a:buClr>
                <a:srgbClr val="E96D1F"/>
              </a:buClr>
              <a:buSzPct val="85000"/>
            </a:pPr>
            <a:r>
              <a:rPr lang="fr-FR" altLang="en-US" sz="3200" b="1"/>
              <a:t>Qu’</a:t>
            </a:r>
            <a:r>
              <a:rPr lang="fr-FR" altLang="en-US" sz="3200"/>
              <a:t>espérez-vous obtenir ? </a:t>
            </a:r>
            <a:endParaRPr lang="fr-FR" altLang="en-US" sz="2800">
              <a:solidFill>
                <a:schemeClr val="tx1"/>
              </a:solidFill>
            </a:endParaRPr>
          </a:p>
          <a:p>
            <a:pPr>
              <a:spcAft>
                <a:spcPts val="3000"/>
              </a:spcAft>
              <a:buClr>
                <a:srgbClr val="E96D1F"/>
              </a:buClr>
              <a:buSzPct val="85000"/>
            </a:pPr>
            <a:r>
              <a:rPr lang="fr-FR" altLang="en-US" sz="3200" b="1"/>
              <a:t>Comment </a:t>
            </a:r>
            <a:r>
              <a:rPr lang="fr-FR" altLang="en-US" sz="3200"/>
              <a:t>saurez-vous si vous avez réussi ? </a:t>
            </a:r>
            <a:endParaRPr lang="fr-FR"/>
          </a:p>
        </p:txBody>
      </p:sp>
    </p:spTree>
    <p:extLst>
      <p:ext uri="{BB962C8B-B14F-4D97-AF65-F5344CB8AC3E}">
        <p14:creationId xmlns:p14="http://schemas.microsoft.com/office/powerpoint/2010/main" val="29136034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4"/>
          <p:cNvSpPr>
            <a:spLocks noGrp="1" noChangeArrowheads="1"/>
          </p:cNvSpPr>
          <p:nvPr>
            <p:ph type="title"/>
          </p:nvPr>
        </p:nvSpPr>
        <p:spPr>
          <a:xfrm>
            <a:off x="835269" y="381000"/>
            <a:ext cx="7318131" cy="685800"/>
          </a:xfrm>
        </p:spPr>
        <p:txBody>
          <a:bodyPr/>
          <a:lstStyle/>
          <a:p>
            <a:r>
              <a:rPr lang="fr-FR" altLang="en-US" sz="3600" dirty="0"/>
              <a:t>Résultats possibles</a:t>
            </a:r>
          </a:p>
        </p:txBody>
      </p:sp>
      <p:sp>
        <p:nvSpPr>
          <p:cNvPr id="18435" name="Rectangle 5"/>
          <p:cNvSpPr>
            <a:spLocks noGrp="1" noChangeArrowheads="1"/>
          </p:cNvSpPr>
          <p:nvPr>
            <p:ph idx="1"/>
          </p:nvPr>
        </p:nvSpPr>
        <p:spPr>
          <a:xfrm>
            <a:off x="914400" y="1676400"/>
            <a:ext cx="7239000" cy="4724400"/>
          </a:xfrm>
        </p:spPr>
        <p:txBody>
          <a:bodyPr/>
          <a:lstStyle/>
          <a:p>
            <a:pPr>
              <a:spcBef>
                <a:spcPts val="0"/>
              </a:spcBef>
              <a:spcAft>
                <a:spcPts val="3000"/>
              </a:spcAft>
              <a:buSzPct val="85000"/>
            </a:pPr>
            <a:r>
              <a:rPr lang="fr-FR" altLang="en-US" dirty="0">
                <a:solidFill>
                  <a:schemeClr val="tx1"/>
                </a:solidFill>
              </a:rPr>
              <a:t>L’auditoire est </a:t>
            </a:r>
            <a:r>
              <a:rPr lang="fr-FR" altLang="en-US" b="1" dirty="0">
                <a:solidFill>
                  <a:srgbClr val="D05124"/>
                </a:solidFill>
              </a:rPr>
              <a:t>mieux informé </a:t>
            </a:r>
            <a:r>
              <a:rPr lang="fr-FR" altLang="en-US" dirty="0">
                <a:solidFill>
                  <a:schemeClr val="tx1"/>
                </a:solidFill>
              </a:rPr>
              <a:t>sur votre problème</a:t>
            </a:r>
          </a:p>
          <a:p>
            <a:pPr>
              <a:spcAft>
                <a:spcPts val="3000"/>
              </a:spcAft>
            </a:pPr>
            <a:r>
              <a:rPr lang="fr-FR" altLang="en-US" dirty="0"/>
              <a:t>L’auditoire est </a:t>
            </a:r>
            <a:r>
              <a:rPr lang="fr-FR" altLang="en-US" dirty="0">
                <a:solidFill>
                  <a:schemeClr val="tx1"/>
                </a:solidFill>
              </a:rPr>
              <a:t>motivé </a:t>
            </a:r>
            <a:r>
              <a:rPr lang="fr-FR" altLang="en-US" dirty="0"/>
              <a:t>pour</a:t>
            </a:r>
            <a:r>
              <a:rPr lang="fr-FR" altLang="en-US" dirty="0">
                <a:solidFill>
                  <a:schemeClr val="tx1"/>
                </a:solidFill>
              </a:rPr>
              <a:t> </a:t>
            </a:r>
            <a:r>
              <a:rPr lang="fr-FR" altLang="en-US" b="1" dirty="0">
                <a:solidFill>
                  <a:srgbClr val="D05124"/>
                </a:solidFill>
              </a:rPr>
              <a:t>parler de votre problème </a:t>
            </a:r>
            <a:r>
              <a:rPr lang="fr-FR" altLang="en-US" dirty="0">
                <a:solidFill>
                  <a:schemeClr val="tx1"/>
                </a:solidFill>
              </a:rPr>
              <a:t>à d’autres</a:t>
            </a:r>
          </a:p>
          <a:p>
            <a:pPr>
              <a:spcAft>
                <a:spcPts val="3000"/>
              </a:spcAft>
            </a:pPr>
            <a:r>
              <a:rPr lang="fr-FR" altLang="en-US" dirty="0"/>
              <a:t>L’auditoire est </a:t>
            </a:r>
            <a:r>
              <a:rPr lang="fr-FR" altLang="en-US" dirty="0">
                <a:solidFill>
                  <a:schemeClr val="tx1"/>
                </a:solidFill>
              </a:rPr>
              <a:t>motivé pour </a:t>
            </a:r>
            <a:r>
              <a:rPr lang="fr-FR" altLang="en-US" b="1" dirty="0">
                <a:solidFill>
                  <a:srgbClr val="D05124"/>
                </a:solidFill>
              </a:rPr>
              <a:t>agir </a:t>
            </a:r>
            <a:endParaRPr lang="fr-FR" altLang="en-US" dirty="0"/>
          </a:p>
        </p:txBody>
      </p:sp>
    </p:spTree>
    <p:extLst>
      <p:ext uri="{BB962C8B-B14F-4D97-AF65-F5344CB8AC3E}">
        <p14:creationId xmlns:p14="http://schemas.microsoft.com/office/powerpoint/2010/main" val="410202140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5"/>
          <p:cNvSpPr>
            <a:spLocks noGrp="1"/>
          </p:cNvSpPr>
          <p:nvPr>
            <p:ph type="body" sz="quarter" idx="10"/>
          </p:nvPr>
        </p:nvSpPr>
        <p:spPr>
          <a:xfrm>
            <a:off x="1002727" y="3429000"/>
            <a:ext cx="7138543" cy="1219200"/>
          </a:xfrm>
        </p:spPr>
        <p:txBody>
          <a:bodyPr/>
          <a:lstStyle/>
          <a:p>
            <a:r>
              <a:rPr lang="fr-FR" sz="7500" spc="0"/>
              <a:t>Contenu</a:t>
            </a:r>
          </a:p>
        </p:txBody>
      </p:sp>
      <p:pic>
        <p:nvPicPr>
          <p:cNvPr id="5" name="Picture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207678" y="2383433"/>
            <a:ext cx="728641" cy="719534"/>
          </a:xfrm>
          <a:prstGeom prst="rect">
            <a:avLst/>
          </a:prstGeom>
        </p:spPr>
      </p:pic>
    </p:spTree>
    <p:extLst>
      <p:ext uri="{BB962C8B-B14F-4D97-AF65-F5344CB8AC3E}">
        <p14:creationId xmlns:p14="http://schemas.microsoft.com/office/powerpoint/2010/main" val="229681285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729536" cy="685800"/>
          </a:xfrm>
        </p:spPr>
        <p:txBody>
          <a:bodyPr/>
          <a:lstStyle/>
          <a:p>
            <a:r>
              <a:rPr lang="fr-FR" altLang="en-US" i="1" dirty="0">
                <a:solidFill>
                  <a:srgbClr val="E96D1F"/>
                </a:solidFill>
              </a:rPr>
              <a:t>Moins, c'est plus</a:t>
            </a:r>
          </a:p>
        </p:txBody>
      </p:sp>
      <p:sp>
        <p:nvSpPr>
          <p:cNvPr id="2" name="Content Placeholder 1"/>
          <p:cNvSpPr>
            <a:spLocks noGrp="1"/>
          </p:cNvSpPr>
          <p:nvPr>
            <p:ph idx="1"/>
          </p:nvPr>
        </p:nvSpPr>
        <p:spPr>
          <a:xfrm>
            <a:off x="914401" y="1676400"/>
            <a:ext cx="7729537" cy="3962400"/>
          </a:xfrm>
        </p:spPr>
        <p:txBody>
          <a:bodyPr/>
          <a:lstStyle/>
          <a:p>
            <a:pPr>
              <a:spcBef>
                <a:spcPts val="0"/>
              </a:spcBef>
              <a:spcAft>
                <a:spcPts val="3000"/>
              </a:spcAft>
              <a:buClr>
                <a:srgbClr val="E96D1F"/>
              </a:buClr>
              <a:buSzPct val="85000"/>
            </a:pPr>
            <a:r>
              <a:rPr lang="fr-FR" altLang="en-US" dirty="0">
                <a:solidFill>
                  <a:schemeClr val="tx1">
                    <a:lumMod val="85000"/>
                    <a:lumOff val="15000"/>
                  </a:schemeClr>
                </a:solidFill>
              </a:rPr>
              <a:t>Un maximum de trois points clés, chacun soutenu par des données probantes</a:t>
            </a:r>
          </a:p>
          <a:p>
            <a:pPr>
              <a:spcBef>
                <a:spcPts val="0"/>
              </a:spcBef>
              <a:spcAft>
                <a:spcPts val="3000"/>
              </a:spcAft>
              <a:buClr>
                <a:srgbClr val="E96D1F"/>
              </a:buClr>
              <a:buSzPct val="85000"/>
            </a:pPr>
            <a:r>
              <a:rPr lang="fr-FR" altLang="en-US" dirty="0">
                <a:solidFill>
                  <a:schemeClr val="tx1">
                    <a:lumMod val="85000"/>
                    <a:lumOff val="15000"/>
                  </a:schemeClr>
                </a:solidFill>
              </a:rPr>
              <a:t>Utilisez un langage que l’auditoire comprendra</a:t>
            </a:r>
          </a:p>
          <a:p>
            <a:pPr>
              <a:spcBef>
                <a:spcPts val="0"/>
              </a:spcBef>
              <a:spcAft>
                <a:spcPts val="3000"/>
              </a:spcAft>
              <a:buClr>
                <a:srgbClr val="E96D1F"/>
              </a:buClr>
              <a:buSzPct val="85000"/>
            </a:pPr>
            <a:r>
              <a:rPr lang="fr-FR" altLang="en-US" dirty="0">
                <a:solidFill>
                  <a:schemeClr val="tx1">
                    <a:lumMod val="85000"/>
                    <a:lumOff val="15000"/>
                  </a:schemeClr>
                </a:solidFill>
              </a:rPr>
              <a:t>Soyez concis</a:t>
            </a:r>
            <a:endParaRPr lang="fr-FR" dirty="0">
              <a:solidFill>
                <a:schemeClr val="tx1">
                  <a:lumMod val="85000"/>
                  <a:lumOff val="15000"/>
                </a:schemeClr>
              </a:solidFill>
            </a:endParaRPr>
          </a:p>
        </p:txBody>
      </p:sp>
    </p:spTree>
    <p:extLst>
      <p:ext uri="{BB962C8B-B14F-4D97-AF65-F5344CB8AC3E}">
        <p14:creationId xmlns:p14="http://schemas.microsoft.com/office/powerpoint/2010/main" val="34051220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8003930" cy="1828800"/>
          </a:xfrm>
        </p:spPr>
        <p:txBody>
          <a:bodyPr/>
          <a:lstStyle/>
          <a:p>
            <a:r>
              <a:rPr lang="fr-FR" altLang="en-US" dirty="0"/>
              <a:t>Assurez-vous de comprendre l’environnement général des politiques  </a:t>
            </a:r>
            <a:r>
              <a:rPr lang="fr-FR" altLang="en-US" sz="3600" dirty="0">
                <a:solidFill>
                  <a:schemeClr val="tx2"/>
                </a:solidFill>
              </a:rPr>
              <a:t> </a:t>
            </a:r>
            <a:br>
              <a:rPr lang="fr-FR" altLang="en-US" sz="3600" dirty="0">
                <a:solidFill>
                  <a:schemeClr val="tx2"/>
                </a:solidFill>
              </a:rPr>
            </a:br>
            <a:endParaRPr lang="fr-FR" altLang="en-US" sz="3600" dirty="0">
              <a:solidFill>
                <a:schemeClr val="tx2"/>
              </a:solidFill>
            </a:endParaRPr>
          </a:p>
        </p:txBody>
      </p:sp>
      <p:sp>
        <p:nvSpPr>
          <p:cNvPr id="2" name="Content Placeholder 1"/>
          <p:cNvSpPr>
            <a:spLocks noGrp="1"/>
          </p:cNvSpPr>
          <p:nvPr>
            <p:ph idx="1"/>
          </p:nvPr>
        </p:nvSpPr>
        <p:spPr>
          <a:xfrm>
            <a:off x="914400" y="2203174"/>
            <a:ext cx="7729537" cy="3962400"/>
          </a:xfrm>
        </p:spPr>
        <p:txBody>
          <a:bodyPr/>
          <a:lstStyle/>
          <a:p>
            <a:pPr>
              <a:spcAft>
                <a:spcPts val="3000"/>
              </a:spcAft>
            </a:pPr>
            <a:r>
              <a:rPr lang="fr-FR" altLang="en-US" dirty="0">
                <a:solidFill>
                  <a:schemeClr val="tx1">
                    <a:lumMod val="85000"/>
                    <a:lumOff val="15000"/>
                  </a:schemeClr>
                </a:solidFill>
              </a:rPr>
              <a:t>Étudiez et comprenez les politiques liées à votre objectif de plaidoyer</a:t>
            </a:r>
          </a:p>
          <a:p>
            <a:pPr>
              <a:spcBef>
                <a:spcPts val="0"/>
              </a:spcBef>
              <a:spcAft>
                <a:spcPts val="3000"/>
              </a:spcAft>
              <a:buClr>
                <a:srgbClr val="E96D1F"/>
              </a:buClr>
              <a:buSzPct val="85000"/>
            </a:pPr>
            <a:r>
              <a:rPr lang="fr-FR" altLang="en-US" dirty="0">
                <a:solidFill>
                  <a:schemeClr val="tx1">
                    <a:lumMod val="85000"/>
                    <a:lumOff val="15000"/>
                  </a:schemeClr>
                </a:solidFill>
              </a:rPr>
              <a:t>Montrez à votre public que vous comprenez le contexte dans lequel il intervient</a:t>
            </a:r>
          </a:p>
          <a:p>
            <a:pPr>
              <a:spcAft>
                <a:spcPts val="3000"/>
              </a:spcAft>
            </a:pPr>
            <a:r>
              <a:rPr lang="fr-FR" altLang="en-US" dirty="0">
                <a:solidFill>
                  <a:schemeClr val="tx1">
                    <a:lumMod val="85000"/>
                    <a:lumOff val="15000"/>
                  </a:schemeClr>
                </a:solidFill>
              </a:rPr>
              <a:t>En cas de doute, posez des questions plutôt que de faire des suppositions</a:t>
            </a:r>
          </a:p>
        </p:txBody>
      </p:sp>
    </p:spTree>
    <p:extLst>
      <p:ext uri="{BB962C8B-B14F-4D97-AF65-F5344CB8AC3E}">
        <p14:creationId xmlns:p14="http://schemas.microsoft.com/office/powerpoint/2010/main" val="320300805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Title 1"/>
          <p:cNvSpPr>
            <a:spLocks noGrp="1"/>
          </p:cNvSpPr>
          <p:nvPr>
            <p:ph type="title"/>
          </p:nvPr>
        </p:nvSpPr>
        <p:spPr>
          <a:xfrm>
            <a:off x="838200" y="381000"/>
            <a:ext cx="7318131" cy="685800"/>
          </a:xfrm>
        </p:spPr>
        <p:txBody>
          <a:bodyPr/>
          <a:lstStyle/>
          <a:p>
            <a:r>
              <a:rPr lang="fr-FR" altLang="en-US" dirty="0">
                <a:solidFill>
                  <a:srgbClr val="2375BB"/>
                </a:solidFill>
              </a:rPr>
              <a:t>Ayez le dernier mot</a:t>
            </a:r>
          </a:p>
        </p:txBody>
      </p:sp>
      <p:sp>
        <p:nvSpPr>
          <p:cNvPr id="36867" name="Content Placeholder 2"/>
          <p:cNvSpPr>
            <a:spLocks noGrp="1"/>
          </p:cNvSpPr>
          <p:nvPr>
            <p:ph idx="1"/>
          </p:nvPr>
        </p:nvSpPr>
        <p:spPr>
          <a:xfrm>
            <a:off x="881063" y="1524000"/>
            <a:ext cx="7729537" cy="4724400"/>
          </a:xfrm>
        </p:spPr>
        <p:txBody>
          <a:bodyPr/>
          <a:lstStyle/>
          <a:p>
            <a:pPr>
              <a:spcBef>
                <a:spcPts val="0"/>
              </a:spcBef>
              <a:spcAft>
                <a:spcPts val="3000"/>
              </a:spcAft>
              <a:buClr>
                <a:srgbClr val="E96D1F"/>
              </a:buClr>
              <a:buSzPct val="85000"/>
            </a:pPr>
            <a:r>
              <a:rPr lang="fr-FR" altLang="en-US" dirty="0">
                <a:solidFill>
                  <a:schemeClr val="tx1"/>
                </a:solidFill>
              </a:rPr>
              <a:t>Préparez-vous pour des Q &amp; R</a:t>
            </a:r>
          </a:p>
          <a:p>
            <a:pPr>
              <a:spcAft>
                <a:spcPts val="3000"/>
              </a:spcAft>
            </a:pPr>
            <a:r>
              <a:rPr lang="fr-FR" altLang="en-US" dirty="0"/>
              <a:t>Répondez positivement à toutes les question</a:t>
            </a:r>
            <a:r>
              <a:rPr lang="fr-FR" altLang="en-US" dirty="0">
                <a:solidFill>
                  <a:schemeClr val="tx1"/>
                </a:solidFill>
              </a:rPr>
              <a:t>s</a:t>
            </a:r>
          </a:p>
          <a:p>
            <a:pPr>
              <a:spcBef>
                <a:spcPts val="0"/>
              </a:spcBef>
              <a:spcAft>
                <a:spcPts val="3000"/>
              </a:spcAft>
              <a:buClr>
                <a:srgbClr val="E96D1F"/>
              </a:buClr>
              <a:buSzPct val="85000"/>
            </a:pPr>
            <a:r>
              <a:rPr lang="fr-FR" altLang="en-US" dirty="0">
                <a:solidFill>
                  <a:schemeClr val="tx1"/>
                </a:solidFill>
              </a:rPr>
              <a:t>N’inventez rien </a:t>
            </a:r>
          </a:p>
          <a:p>
            <a:pPr>
              <a:spcAft>
                <a:spcPts val="3000"/>
              </a:spcAft>
            </a:pPr>
            <a:r>
              <a:rPr lang="fr-FR" altLang="en-US" dirty="0"/>
              <a:t>Préparez un résumé pour la conclusion finale</a:t>
            </a:r>
            <a:endParaRPr lang="fr-FR" altLang="en-US" dirty="0">
              <a:solidFill>
                <a:schemeClr val="tx1"/>
              </a:solidFill>
            </a:endParaRPr>
          </a:p>
        </p:txBody>
      </p:sp>
    </p:spTree>
    <p:extLst>
      <p:ext uri="{BB962C8B-B14F-4D97-AF65-F5344CB8AC3E}">
        <p14:creationId xmlns:p14="http://schemas.microsoft.com/office/powerpoint/2010/main" val="2981492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54685AE8-2F67-B74A-A437-B931B0029DAB}"/>
              </a:ext>
            </a:extLst>
          </p:cNvPr>
          <p:cNvPicPr>
            <a:picLocks noChangeAspect="1"/>
          </p:cNvPicPr>
          <p:nvPr/>
        </p:nvPicPr>
        <p:blipFill rotWithShape="1">
          <a:blip r:embed="rId3">
            <a:extLst>
              <a:ext uri="{BEBA8EAE-BF5A-486C-A8C5-ECC9F3942E4B}">
                <a14:imgProps xmlns:a14="http://schemas.microsoft.com/office/drawing/2010/main">
                  <a14:imgLayer>
                    <a14:imgEffect>
                      <a14:saturation sat="0"/>
                    </a14:imgEffect>
                    <a14:imgEffect>
                      <a14:brightnessContrast bright="-20000" contrast="-40000"/>
                    </a14:imgEffect>
                  </a14:imgLayer>
                </a14:imgProps>
              </a:ext>
            </a:extLst>
          </a:blip>
          <a:srcRect r="13028"/>
          <a:stretch/>
        </p:blipFill>
        <p:spPr>
          <a:xfrm>
            <a:off x="1491" y="0"/>
            <a:ext cx="9142509" cy="7007983"/>
          </a:xfrm>
          <a:prstGeom prst="rect">
            <a:avLst/>
          </a:prstGeom>
        </p:spPr>
      </p:pic>
      <p:sp>
        <p:nvSpPr>
          <p:cNvPr id="6" name="Rectangle 5">
            <a:extLst>
              <a:ext uri="{FF2B5EF4-FFF2-40B4-BE49-F238E27FC236}">
                <a16:creationId xmlns:a16="http://schemas.microsoft.com/office/drawing/2014/main" id="{071F9315-C278-DA4D-8E36-F7704AA550C7}"/>
              </a:ext>
            </a:extLst>
          </p:cNvPr>
          <p:cNvSpPr/>
          <p:nvPr/>
        </p:nvSpPr>
        <p:spPr bwMode="auto">
          <a:xfrm>
            <a:off x="800100" y="1410388"/>
            <a:ext cx="7620000" cy="4038600"/>
          </a:xfrm>
          <a:prstGeom prst="rect">
            <a:avLst/>
          </a:prstGeom>
          <a:solidFill>
            <a:srgbClr val="357DC0">
              <a:alpha val="45000"/>
            </a:srgb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pic>
        <p:nvPicPr>
          <p:cNvPr id="5" name="Picture 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79435" y="2326592"/>
            <a:ext cx="832732" cy="831682"/>
          </a:xfrm>
          <a:prstGeom prst="rect">
            <a:avLst/>
          </a:prstGeom>
        </p:spPr>
      </p:pic>
      <p:sp>
        <p:nvSpPr>
          <p:cNvPr id="3" name="Text Placeholder 5"/>
          <p:cNvSpPr>
            <a:spLocks noGrp="1"/>
          </p:cNvSpPr>
          <p:nvPr>
            <p:ph type="body" sz="quarter" idx="10"/>
          </p:nvPr>
        </p:nvSpPr>
        <p:spPr>
          <a:xfrm>
            <a:off x="1002727" y="3429000"/>
            <a:ext cx="7138543" cy="1219200"/>
          </a:xfrm>
        </p:spPr>
        <p:txBody>
          <a:bodyPr/>
          <a:lstStyle/>
          <a:p>
            <a:r>
              <a:rPr lang="en-US" sz="7500" spc="0" dirty="0"/>
              <a:t>Prestation</a:t>
            </a:r>
          </a:p>
        </p:txBody>
      </p:sp>
    </p:spTree>
    <p:extLst>
      <p:ext uri="{BB962C8B-B14F-4D97-AF65-F5344CB8AC3E}">
        <p14:creationId xmlns:p14="http://schemas.microsoft.com/office/powerpoint/2010/main" val="106278043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838200" y="228600"/>
            <a:ext cx="7586661" cy="1143000"/>
          </a:xfrm>
        </p:spPr>
        <p:txBody>
          <a:bodyPr/>
          <a:lstStyle/>
          <a:p>
            <a:r>
              <a:rPr lang="fr-FR" sz="3800" dirty="0"/>
              <a:t>Clair, concis, sur le ton de la conversation</a:t>
            </a:r>
            <a:br>
              <a:rPr lang="fr-FR" sz="3800" dirty="0"/>
            </a:br>
            <a:endParaRPr lang="fr-FR" sz="3800" dirty="0"/>
          </a:p>
        </p:txBody>
      </p:sp>
      <p:sp>
        <p:nvSpPr>
          <p:cNvPr id="6" name="Rectangle 3"/>
          <p:cNvSpPr>
            <a:spLocks noGrp="1" noChangeArrowheads="1"/>
          </p:cNvSpPr>
          <p:nvPr>
            <p:ph idx="4294967295"/>
          </p:nvPr>
        </p:nvSpPr>
        <p:spPr>
          <a:xfrm>
            <a:off x="838200" y="1524000"/>
            <a:ext cx="7739061" cy="5334000"/>
          </a:xfrm>
          <a:prstGeom prst="rect">
            <a:avLst/>
          </a:prstGeom>
          <a:noFill/>
        </p:spPr>
        <p:txBody>
          <a:bodyPr/>
          <a:lstStyle/>
          <a:p>
            <a:pPr>
              <a:spcAft>
                <a:spcPts val="3000"/>
              </a:spcAft>
            </a:pPr>
            <a:r>
              <a:rPr lang="fr-FR" altLang="en-US" sz="2800" dirty="0"/>
              <a:t>Mémorisez les parties clés de vos messages</a:t>
            </a:r>
          </a:p>
          <a:p>
            <a:pPr>
              <a:spcAft>
                <a:spcPts val="3000"/>
              </a:spcAft>
              <a:buClr>
                <a:srgbClr val="E96D1F"/>
              </a:buClr>
              <a:buSzPct val="85000"/>
            </a:pPr>
            <a:r>
              <a:rPr lang="fr-FR" altLang="en-US" sz="2800" dirty="0"/>
              <a:t>Établissez un contact visuel</a:t>
            </a:r>
          </a:p>
          <a:p>
            <a:pPr>
              <a:spcAft>
                <a:spcPts val="3000"/>
              </a:spcAft>
            </a:pPr>
            <a:r>
              <a:rPr lang="fr-FR" altLang="en-US" sz="2800" dirty="0">
                <a:solidFill>
                  <a:srgbClr val="E96D1F"/>
                </a:solidFill>
              </a:rPr>
              <a:t>Écrivez vos notes dans votre style oral</a:t>
            </a:r>
          </a:p>
          <a:p>
            <a:pPr>
              <a:spcAft>
                <a:spcPts val="3000"/>
              </a:spcAft>
            </a:pPr>
            <a:r>
              <a:rPr lang="fr-FR" altLang="en-US" sz="2800" dirty="0"/>
              <a:t>Concentrez-vous sur la clarté : des mots court et simples</a:t>
            </a:r>
          </a:p>
          <a:p>
            <a:pPr>
              <a:spcAft>
                <a:spcPts val="3000"/>
              </a:spcAft>
            </a:pPr>
            <a:r>
              <a:rPr lang="fr-FR" altLang="en-US" sz="2800" dirty="0"/>
              <a:t>Si vous faites une présentation PowerPoint, décrivez entièrement les graphiques et les tableaux</a:t>
            </a:r>
          </a:p>
        </p:txBody>
      </p:sp>
    </p:spTree>
    <p:extLst>
      <p:ext uri="{BB962C8B-B14F-4D97-AF65-F5344CB8AC3E}">
        <p14:creationId xmlns:p14="http://schemas.microsoft.com/office/powerpoint/2010/main" val="154850959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p:txBody>
          <a:bodyPr/>
          <a:lstStyle/>
          <a:p>
            <a:r>
              <a:rPr lang="fr-FR" altLang="en-US" sz="3600" dirty="0">
                <a:solidFill>
                  <a:schemeClr val="tx2"/>
                </a:solidFill>
              </a:rPr>
              <a:t>Apparence et manières</a:t>
            </a:r>
          </a:p>
        </p:txBody>
      </p:sp>
      <p:sp>
        <p:nvSpPr>
          <p:cNvPr id="4" name="Content Placeholder 3"/>
          <p:cNvSpPr>
            <a:spLocks noGrp="1"/>
          </p:cNvSpPr>
          <p:nvPr>
            <p:ph idx="1"/>
          </p:nvPr>
        </p:nvSpPr>
        <p:spPr/>
        <p:txBody>
          <a:bodyPr/>
          <a:lstStyle/>
          <a:p>
            <a:pPr>
              <a:spcBef>
                <a:spcPts val="0"/>
              </a:spcBef>
              <a:spcAft>
                <a:spcPts val="3000"/>
              </a:spcAft>
              <a:buClr>
                <a:srgbClr val="E96D1F"/>
              </a:buClr>
              <a:buSzPct val="85000"/>
            </a:pPr>
            <a:r>
              <a:rPr lang="fr-FR" dirty="0">
                <a:solidFill>
                  <a:schemeClr val="tx1">
                    <a:lumMod val="85000"/>
                    <a:lumOff val="15000"/>
                  </a:schemeClr>
                </a:solidFill>
              </a:rPr>
              <a:t>Habillez-vous convenablement pour votre auditoire</a:t>
            </a:r>
          </a:p>
          <a:p>
            <a:pPr>
              <a:spcAft>
                <a:spcPts val="3000"/>
              </a:spcAft>
            </a:pPr>
            <a:r>
              <a:rPr lang="fr-FR" dirty="0">
                <a:solidFill>
                  <a:schemeClr val="tx1">
                    <a:lumMod val="85000"/>
                    <a:lumOff val="15000"/>
                  </a:schemeClr>
                </a:solidFill>
              </a:rPr>
              <a:t>Faites face à votre public si vous faites une présentation</a:t>
            </a:r>
          </a:p>
          <a:p>
            <a:pPr>
              <a:spcAft>
                <a:spcPts val="3000"/>
              </a:spcAft>
            </a:pPr>
            <a:r>
              <a:rPr lang="fr-FR" dirty="0">
                <a:solidFill>
                  <a:schemeClr val="tx1">
                    <a:lumMod val="85000"/>
                    <a:lumOff val="15000"/>
                  </a:schemeClr>
                </a:solidFill>
              </a:rPr>
              <a:t>Évitez les gestes qui peuvent distraire</a:t>
            </a:r>
          </a:p>
          <a:p>
            <a:pPr>
              <a:spcAft>
                <a:spcPts val="3000"/>
              </a:spcAft>
            </a:pPr>
            <a:r>
              <a:rPr lang="fr-FR" dirty="0">
                <a:solidFill>
                  <a:schemeClr val="tx1">
                    <a:lumMod val="85000"/>
                    <a:lumOff val="15000"/>
                  </a:schemeClr>
                </a:solidFill>
              </a:rPr>
              <a:t>Communiquer de la sincérité à travers les expressions du visage</a:t>
            </a:r>
          </a:p>
        </p:txBody>
      </p:sp>
    </p:spTree>
    <p:extLst>
      <p:ext uri="{BB962C8B-B14F-4D97-AF65-F5344CB8AC3E}">
        <p14:creationId xmlns:p14="http://schemas.microsoft.com/office/powerpoint/2010/main" val="251950033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r>
              <a:rPr lang="fr-FR" altLang="en-US"/>
              <a:t>Lorsque vous êtes efficace, vous pouvez </a:t>
            </a:r>
            <a:r>
              <a:rPr lang="fr-FR" altLang="en-US" b="1"/>
              <a:t>:</a:t>
            </a:r>
          </a:p>
        </p:txBody>
      </p:sp>
      <p:sp>
        <p:nvSpPr>
          <p:cNvPr id="2" name="Content Placeholder 1">
            <a:extLst>
              <a:ext uri="{FF2B5EF4-FFF2-40B4-BE49-F238E27FC236}">
                <a16:creationId xmlns:a16="http://schemas.microsoft.com/office/drawing/2014/main" id="{D8BA6944-A756-4F40-813E-0660A11D8AA4}"/>
              </a:ext>
            </a:extLst>
          </p:cNvPr>
          <p:cNvSpPr>
            <a:spLocks noGrp="1"/>
          </p:cNvSpPr>
          <p:nvPr>
            <p:ph idx="1"/>
          </p:nvPr>
        </p:nvSpPr>
        <p:spPr>
          <a:xfrm>
            <a:off x="804863" y="2133600"/>
            <a:ext cx="7729537" cy="3962400"/>
          </a:xfrm>
        </p:spPr>
        <p:txBody>
          <a:bodyPr/>
          <a:lstStyle/>
          <a:p>
            <a:r>
              <a:rPr lang="fr-FR"/>
              <a:t>Convaincre les autres</a:t>
            </a:r>
          </a:p>
          <a:p>
            <a:r>
              <a:rPr lang="fr-FR"/>
              <a:t>Être pris(e) au sérieux</a:t>
            </a:r>
          </a:p>
          <a:p>
            <a:r>
              <a:rPr lang="fr-FR"/>
              <a:t>Avoir un impact</a:t>
            </a:r>
          </a:p>
          <a:p>
            <a:r>
              <a:rPr lang="fr-FR"/>
              <a:t>Maximiser votre épanouissement professionnel</a:t>
            </a:r>
          </a:p>
          <a:p>
            <a:endParaRPr lang="fr-FR"/>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fr-FR"/>
          </a:p>
        </p:txBody>
      </p:sp>
    </p:spTree>
    <p:extLst>
      <p:ext uri="{BB962C8B-B14F-4D97-AF65-F5344CB8AC3E}">
        <p14:creationId xmlns:p14="http://schemas.microsoft.com/office/powerpoint/2010/main" val="386676315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2"/>
          <p:cNvSpPr>
            <a:spLocks noGrp="1" noChangeArrowheads="1"/>
          </p:cNvSpPr>
          <p:nvPr>
            <p:ph type="title"/>
          </p:nvPr>
        </p:nvSpPr>
        <p:spPr>
          <a:xfrm>
            <a:off x="835270" y="381000"/>
            <a:ext cx="7699130" cy="762000"/>
          </a:xfrm>
          <a:noFill/>
        </p:spPr>
        <p:txBody>
          <a:bodyPr/>
          <a:lstStyle/>
          <a:p>
            <a:r>
              <a:rPr lang="fr-FR" altLang="en-US" sz="3600" dirty="0">
                <a:solidFill>
                  <a:schemeClr val="tx2"/>
                </a:solidFill>
              </a:rPr>
              <a:t>Combattez la nervosité </a:t>
            </a:r>
            <a:br>
              <a:rPr lang="fr-FR" altLang="en-US" dirty="0"/>
            </a:br>
            <a:br>
              <a:rPr lang="fr-FR" altLang="en-US" dirty="0"/>
            </a:br>
            <a:endParaRPr lang="fr-FR" altLang="en-US" dirty="0"/>
          </a:p>
        </p:txBody>
      </p:sp>
      <p:sp>
        <p:nvSpPr>
          <p:cNvPr id="20483" name="Rectangle 3"/>
          <p:cNvSpPr>
            <a:spLocks noGrp="1" noChangeArrowheads="1"/>
          </p:cNvSpPr>
          <p:nvPr>
            <p:ph idx="1"/>
          </p:nvPr>
        </p:nvSpPr>
        <p:spPr>
          <a:xfrm>
            <a:off x="914401" y="1447800"/>
            <a:ext cx="6934199" cy="4724400"/>
          </a:xfrm>
          <a:noFill/>
        </p:spPr>
        <p:txBody>
          <a:bodyPr/>
          <a:lstStyle/>
          <a:p>
            <a:pPr>
              <a:spcBef>
                <a:spcPts val="0"/>
              </a:spcBef>
              <a:spcAft>
                <a:spcPts val="2400"/>
              </a:spcAft>
              <a:buClr>
                <a:srgbClr val="E96D1F"/>
              </a:buClr>
              <a:buSzPct val="85000"/>
            </a:pPr>
            <a:r>
              <a:rPr lang="fr-FR" altLang="en-US" sz="2800" b="1" dirty="0">
                <a:solidFill>
                  <a:schemeClr val="tx1">
                    <a:lumMod val="85000"/>
                    <a:lumOff val="15000"/>
                  </a:schemeClr>
                </a:solidFill>
              </a:rPr>
              <a:t>Préparez-vous</a:t>
            </a:r>
            <a:r>
              <a:rPr lang="fr-FR" altLang="en-US" sz="2800" dirty="0">
                <a:solidFill>
                  <a:schemeClr val="tx1">
                    <a:lumMod val="85000"/>
                    <a:lumOff val="15000"/>
                  </a:schemeClr>
                </a:solidFill>
              </a:rPr>
              <a:t> (découvrez l’espace, l’auditoire, le contenu)</a:t>
            </a:r>
          </a:p>
          <a:p>
            <a:pPr>
              <a:spcAft>
                <a:spcPts val="2400"/>
              </a:spcAft>
            </a:pPr>
            <a:r>
              <a:rPr lang="fr-FR" altLang="en-US" sz="2800" b="1" dirty="0">
                <a:solidFill>
                  <a:schemeClr val="tx1">
                    <a:lumMod val="85000"/>
                    <a:lumOff val="15000"/>
                  </a:schemeClr>
                </a:solidFill>
              </a:rPr>
              <a:t>Détendez-vous </a:t>
            </a:r>
            <a:r>
              <a:rPr lang="fr-FR" altLang="en-US" sz="2800" dirty="0">
                <a:solidFill>
                  <a:schemeClr val="tx1">
                    <a:lumMod val="85000"/>
                    <a:lumOff val="15000"/>
                  </a:schemeClr>
                </a:solidFill>
              </a:rPr>
              <a:t>en utilisant des stratégies qui fonctionnent pour vous</a:t>
            </a:r>
          </a:p>
          <a:p>
            <a:pPr>
              <a:spcAft>
                <a:spcPts val="2400"/>
              </a:spcAft>
            </a:pPr>
            <a:r>
              <a:rPr lang="fr-FR" altLang="en-US" sz="2800" b="1" dirty="0">
                <a:solidFill>
                  <a:schemeClr val="tx1">
                    <a:lumMod val="85000"/>
                    <a:lumOff val="15000"/>
                  </a:schemeClr>
                </a:solidFill>
              </a:rPr>
              <a:t>Visualisez-vous</a:t>
            </a:r>
            <a:r>
              <a:rPr lang="fr-FR" altLang="en-US" sz="2800" dirty="0">
                <a:solidFill>
                  <a:schemeClr val="tx1">
                    <a:lumMod val="85000"/>
                    <a:lumOff val="15000"/>
                  </a:schemeClr>
                </a:solidFill>
              </a:rPr>
              <a:t> atteignant </a:t>
            </a:r>
            <a:r>
              <a:rPr lang="fr-FR" altLang="en-US" sz="2800" b="1" dirty="0">
                <a:solidFill>
                  <a:schemeClr val="tx1">
                    <a:lumMod val="85000"/>
                    <a:lumOff val="15000"/>
                  </a:schemeClr>
                </a:solidFill>
              </a:rPr>
              <a:t>avec succès</a:t>
            </a:r>
            <a:r>
              <a:rPr lang="fr-FR" altLang="en-US" sz="2800" dirty="0">
                <a:solidFill>
                  <a:schemeClr val="tx1">
                    <a:lumMod val="85000"/>
                    <a:lumOff val="15000"/>
                  </a:schemeClr>
                </a:solidFill>
              </a:rPr>
              <a:t> vos buts</a:t>
            </a:r>
          </a:p>
          <a:p>
            <a:pPr>
              <a:spcAft>
                <a:spcPts val="2400"/>
              </a:spcAft>
            </a:pPr>
            <a:r>
              <a:rPr lang="fr-FR" altLang="en-US" sz="2800" b="1" dirty="0">
                <a:solidFill>
                  <a:schemeClr val="tx1">
                    <a:lumMod val="85000"/>
                    <a:lumOff val="15000"/>
                  </a:schemeClr>
                </a:solidFill>
              </a:rPr>
              <a:t>Ne vous excusez pas </a:t>
            </a:r>
            <a:r>
              <a:rPr lang="fr-FR" altLang="en-US" sz="2800" dirty="0">
                <a:solidFill>
                  <a:schemeClr val="tx1">
                    <a:lumMod val="85000"/>
                    <a:lumOff val="15000"/>
                  </a:schemeClr>
                </a:solidFill>
              </a:rPr>
              <a:t>de votre nervosité</a:t>
            </a:r>
          </a:p>
          <a:p>
            <a:pPr>
              <a:spcBef>
                <a:spcPts val="0"/>
              </a:spcBef>
              <a:spcAft>
                <a:spcPts val="2400"/>
              </a:spcAft>
              <a:buClr>
                <a:srgbClr val="E96D1F"/>
              </a:buClr>
              <a:buSzPct val="85000"/>
            </a:pPr>
            <a:r>
              <a:rPr lang="fr-FR" altLang="en-US" sz="2800" b="1" dirty="0">
                <a:solidFill>
                  <a:schemeClr val="tx1">
                    <a:lumMod val="85000"/>
                    <a:lumOff val="15000"/>
                  </a:schemeClr>
                </a:solidFill>
              </a:rPr>
              <a:t>Exercez-vous, encore et encore !</a:t>
            </a:r>
          </a:p>
        </p:txBody>
      </p:sp>
    </p:spTree>
    <p:extLst>
      <p:ext uri="{BB962C8B-B14F-4D97-AF65-F5344CB8AC3E}">
        <p14:creationId xmlns:p14="http://schemas.microsoft.com/office/powerpoint/2010/main" val="208736693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fr-FR"/>
          </a:p>
        </p:txBody>
      </p:sp>
      <p:grpSp>
        <p:nvGrpSpPr>
          <p:cNvPr id="2" name="Group 1">
            <a:extLst>
              <a:ext uri="{FF2B5EF4-FFF2-40B4-BE49-F238E27FC236}">
                <a16:creationId xmlns:a16="http://schemas.microsoft.com/office/drawing/2014/main" id="{100EAD8D-C7F9-254A-A04D-62756D976D82}"/>
              </a:ext>
            </a:extLst>
          </p:cNvPr>
          <p:cNvGrpSpPr/>
          <p:nvPr/>
        </p:nvGrpSpPr>
        <p:grpSpPr>
          <a:xfrm>
            <a:off x="2623423" y="2137399"/>
            <a:ext cx="1159241" cy="1600866"/>
            <a:chOff x="2623423" y="2137399"/>
            <a:chExt cx="1159241" cy="1600866"/>
          </a:xfrm>
        </p:grpSpPr>
        <p:pic>
          <p:nvPicPr>
            <p:cNvPr id="13" name="Picture 12">
              <a:extLst>
                <a:ext uri="{FF2B5EF4-FFF2-40B4-BE49-F238E27FC236}">
                  <a16:creationId xmlns:a16="http://schemas.microsoft.com/office/drawing/2014/main" id="{0AA8F4C4-D7AF-8543-B480-9DA3322C390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5139" y="2137399"/>
              <a:ext cx="1157525" cy="1157525"/>
            </a:xfrm>
            <a:prstGeom prst="rect">
              <a:avLst/>
            </a:prstGeom>
          </p:spPr>
        </p:pic>
        <p:sp>
          <p:nvSpPr>
            <p:cNvPr id="15" name="Rectangle 14">
              <a:extLst>
                <a:ext uri="{FF2B5EF4-FFF2-40B4-BE49-F238E27FC236}">
                  <a16:creationId xmlns:a16="http://schemas.microsoft.com/office/drawing/2014/main" id="{05985C9D-7AF2-E94D-89E4-4323AEBE281B}"/>
                </a:ext>
              </a:extLst>
            </p:cNvPr>
            <p:cNvSpPr/>
            <p:nvPr/>
          </p:nvSpPr>
          <p:spPr>
            <a:xfrm>
              <a:off x="2623423" y="3276600"/>
              <a:ext cx="1108296" cy="461665"/>
            </a:xfrm>
            <a:prstGeom prst="rect">
              <a:avLst/>
            </a:prstGeom>
          </p:spPr>
          <p:txBody>
            <a:bodyPr wrap="none">
              <a:spAutoFit/>
            </a:bodyPr>
            <a:lstStyle/>
            <a:p>
              <a:pPr algn="ctr"/>
              <a:r>
                <a:rPr lang="fr-FR" b="1" dirty="0"/>
                <a:t>Cibles</a:t>
              </a:r>
              <a:endParaRPr lang="fr-FR" dirty="0"/>
            </a:p>
          </p:txBody>
        </p:sp>
      </p:grpSp>
      <p:grpSp>
        <p:nvGrpSpPr>
          <p:cNvPr id="3" name="Group 2">
            <a:extLst>
              <a:ext uri="{FF2B5EF4-FFF2-40B4-BE49-F238E27FC236}">
                <a16:creationId xmlns:a16="http://schemas.microsoft.com/office/drawing/2014/main" id="{7969FC18-BFFD-964A-8414-19C79B305C0F}"/>
              </a:ext>
            </a:extLst>
          </p:cNvPr>
          <p:cNvGrpSpPr/>
          <p:nvPr/>
        </p:nvGrpSpPr>
        <p:grpSpPr>
          <a:xfrm>
            <a:off x="5378025" y="2133600"/>
            <a:ext cx="1510169" cy="1604665"/>
            <a:chOff x="5378025" y="2133600"/>
            <a:chExt cx="1510169" cy="1604665"/>
          </a:xfrm>
        </p:grpSpPr>
        <p:pic>
          <p:nvPicPr>
            <p:cNvPr id="16" name="Picture 15">
              <a:extLst>
                <a:ext uri="{FF2B5EF4-FFF2-40B4-BE49-F238E27FC236}">
                  <a16:creationId xmlns:a16="http://schemas.microsoft.com/office/drawing/2014/main" id="{FDE0D9AD-F738-CB4F-BBD7-7D5AB5553B0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6400" y="2133600"/>
              <a:ext cx="1401794" cy="1036032"/>
            </a:xfrm>
            <a:prstGeom prst="rect">
              <a:avLst/>
            </a:prstGeom>
          </p:spPr>
        </p:pic>
        <p:sp>
          <p:nvSpPr>
            <p:cNvPr id="18" name="Rectangle 17">
              <a:extLst>
                <a:ext uri="{FF2B5EF4-FFF2-40B4-BE49-F238E27FC236}">
                  <a16:creationId xmlns:a16="http://schemas.microsoft.com/office/drawing/2014/main" id="{DEC1B43C-5916-2049-B7C9-4AAA367F7901}"/>
                </a:ext>
              </a:extLst>
            </p:cNvPr>
            <p:cNvSpPr/>
            <p:nvPr/>
          </p:nvSpPr>
          <p:spPr>
            <a:xfrm>
              <a:off x="5378025" y="3276600"/>
              <a:ext cx="1500732" cy="461665"/>
            </a:xfrm>
            <a:prstGeom prst="rect">
              <a:avLst/>
            </a:prstGeom>
          </p:spPr>
          <p:txBody>
            <a:bodyPr wrap="none">
              <a:spAutoFit/>
            </a:bodyPr>
            <a:lstStyle/>
            <a:p>
              <a:pPr algn="ctr"/>
              <a:r>
                <a:rPr lang="fr-FR" b="1"/>
                <a:t>Objectifs</a:t>
              </a:r>
              <a:endParaRPr lang="fr-FR"/>
            </a:p>
          </p:txBody>
        </p:sp>
      </p:grpSp>
      <p:grpSp>
        <p:nvGrpSpPr>
          <p:cNvPr id="6" name="Group 5">
            <a:extLst>
              <a:ext uri="{FF2B5EF4-FFF2-40B4-BE49-F238E27FC236}">
                <a16:creationId xmlns:a16="http://schemas.microsoft.com/office/drawing/2014/main" id="{73A9B1FD-3956-C745-9B49-EF30B1A6F91E}"/>
              </a:ext>
            </a:extLst>
          </p:cNvPr>
          <p:cNvGrpSpPr/>
          <p:nvPr/>
        </p:nvGrpSpPr>
        <p:grpSpPr>
          <a:xfrm>
            <a:off x="2426460" y="4390493"/>
            <a:ext cx="1431803" cy="1557572"/>
            <a:chOff x="2426460" y="4390493"/>
            <a:chExt cx="1431803" cy="1557572"/>
          </a:xfrm>
        </p:grpSpPr>
        <p:pic>
          <p:nvPicPr>
            <p:cNvPr id="19" name="Picture 18">
              <a:extLst>
                <a:ext uri="{FF2B5EF4-FFF2-40B4-BE49-F238E27FC236}">
                  <a16:creationId xmlns:a16="http://schemas.microsoft.com/office/drawing/2014/main" id="{CBCC1436-C484-E24F-B595-1A1FA9A196E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9029" y="4390493"/>
              <a:ext cx="953769" cy="941847"/>
            </a:xfrm>
            <a:prstGeom prst="rect">
              <a:avLst/>
            </a:prstGeom>
          </p:spPr>
        </p:pic>
        <p:sp>
          <p:nvSpPr>
            <p:cNvPr id="20" name="Rectangle 19">
              <a:extLst>
                <a:ext uri="{FF2B5EF4-FFF2-40B4-BE49-F238E27FC236}">
                  <a16:creationId xmlns:a16="http://schemas.microsoft.com/office/drawing/2014/main" id="{20A14272-8A98-A04C-AB57-0125E7AC65D1}"/>
                </a:ext>
              </a:extLst>
            </p:cNvPr>
            <p:cNvSpPr/>
            <p:nvPr/>
          </p:nvSpPr>
          <p:spPr>
            <a:xfrm>
              <a:off x="2426460" y="5486400"/>
              <a:ext cx="1431803" cy="461665"/>
            </a:xfrm>
            <a:prstGeom prst="rect">
              <a:avLst/>
            </a:prstGeom>
          </p:spPr>
          <p:txBody>
            <a:bodyPr wrap="none">
              <a:spAutoFit/>
            </a:bodyPr>
            <a:lstStyle/>
            <a:p>
              <a:pPr algn="ctr"/>
              <a:r>
                <a:rPr lang="fr-FR" b="1"/>
                <a:t>Contenu</a:t>
              </a:r>
              <a:endParaRPr lang="fr-FR"/>
            </a:p>
          </p:txBody>
        </p:sp>
      </p:grpSp>
      <p:grpSp>
        <p:nvGrpSpPr>
          <p:cNvPr id="4" name="Group 3">
            <a:extLst>
              <a:ext uri="{FF2B5EF4-FFF2-40B4-BE49-F238E27FC236}">
                <a16:creationId xmlns:a16="http://schemas.microsoft.com/office/drawing/2014/main" id="{481B1BBC-D37F-534D-B1CF-0615C489ADCB}"/>
              </a:ext>
            </a:extLst>
          </p:cNvPr>
          <p:cNvGrpSpPr/>
          <p:nvPr/>
        </p:nvGrpSpPr>
        <p:grpSpPr>
          <a:xfrm>
            <a:off x="5257114" y="4343400"/>
            <a:ext cx="1689886" cy="1604665"/>
            <a:chOff x="5257114" y="4343400"/>
            <a:chExt cx="1689886" cy="1604665"/>
          </a:xfrm>
        </p:grpSpPr>
        <p:pic>
          <p:nvPicPr>
            <p:cNvPr id="22" name="Picture 21">
              <a:extLst>
                <a:ext uri="{FF2B5EF4-FFF2-40B4-BE49-F238E27FC236}">
                  <a16:creationId xmlns:a16="http://schemas.microsoft.com/office/drawing/2014/main" id="{4D983575-7070-A848-AFB2-DEC845962ACA}"/>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1798" y="4343400"/>
              <a:ext cx="1031951" cy="1030651"/>
            </a:xfrm>
            <a:prstGeom prst="rect">
              <a:avLst/>
            </a:prstGeom>
          </p:spPr>
        </p:pic>
        <p:sp>
          <p:nvSpPr>
            <p:cNvPr id="23" name="Rectangle 22">
              <a:extLst>
                <a:ext uri="{FF2B5EF4-FFF2-40B4-BE49-F238E27FC236}">
                  <a16:creationId xmlns:a16="http://schemas.microsoft.com/office/drawing/2014/main" id="{358E6519-3BBA-D54F-B396-FAF8DE3476BF}"/>
                </a:ext>
              </a:extLst>
            </p:cNvPr>
            <p:cNvSpPr/>
            <p:nvPr/>
          </p:nvSpPr>
          <p:spPr>
            <a:xfrm>
              <a:off x="5257114" y="5486400"/>
              <a:ext cx="1689886" cy="461665"/>
            </a:xfrm>
            <a:prstGeom prst="rect">
              <a:avLst/>
            </a:prstGeom>
          </p:spPr>
          <p:txBody>
            <a:bodyPr wrap="none">
              <a:spAutoFit/>
            </a:bodyPr>
            <a:lstStyle/>
            <a:p>
              <a:pPr algn="ctr"/>
              <a:r>
                <a:rPr lang="fr-FR" b="1"/>
                <a:t>Prestation</a:t>
              </a:r>
              <a:endParaRPr lang="fr-FR"/>
            </a:p>
          </p:txBody>
        </p:sp>
      </p:grpSp>
      <p:sp>
        <p:nvSpPr>
          <p:cNvPr id="17" name="Rectangle 6">
            <a:extLst>
              <a:ext uri="{FF2B5EF4-FFF2-40B4-BE49-F238E27FC236}">
                <a16:creationId xmlns:a16="http://schemas.microsoft.com/office/drawing/2014/main" id="{418D2C8F-3B79-4B03-AA39-06B3C84D24B7}"/>
              </a:ext>
            </a:extLst>
          </p:cNvPr>
          <p:cNvSpPr txBox="1">
            <a:spLocks noChangeArrowheads="1"/>
          </p:cNvSpPr>
          <p:nvPr/>
        </p:nvSpPr>
        <p:spPr bwMode="auto">
          <a:xfrm>
            <a:off x="533400" y="268933"/>
            <a:ext cx="8915393" cy="103603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algn="l" rtl="0" eaLnBrk="0" fontAlgn="base" hangingPunct="0">
              <a:spcBef>
                <a:spcPct val="0"/>
              </a:spcBef>
              <a:spcAft>
                <a:spcPct val="0"/>
              </a:spcAft>
              <a:defRPr sz="3600" b="1">
                <a:solidFill>
                  <a:schemeClr val="tx2"/>
                </a:solidFill>
                <a:latin typeface="+mj-lt"/>
                <a:ea typeface="ＭＳ Ｐゴシック" panose="020B0600070205080204"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r>
              <a:rPr lang="fr-FR" altLang="en-US" sz="3200" kern="0" dirty="0"/>
              <a:t>Préparez-vous pour un leadership efficace : Quatre éléments à prendre en compte</a:t>
            </a:r>
            <a:br>
              <a:rPr lang="fr-FR" altLang="en-US" kern="0" dirty="0"/>
            </a:br>
            <a:endParaRPr lang="fr-FR" altLang="en-US" kern="0" dirty="0"/>
          </a:p>
        </p:txBody>
      </p:sp>
    </p:spTree>
    <p:extLst>
      <p:ext uri="{BB962C8B-B14F-4D97-AF65-F5344CB8AC3E}">
        <p14:creationId xmlns:p14="http://schemas.microsoft.com/office/powerpoint/2010/main" val="13954479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6"/>
                                        </p:tgtEl>
                                        <p:attrNameLst>
                                          <p:attrName>style.visibility</p:attrName>
                                        </p:attrNameLst>
                                      </p:cBhvr>
                                      <p:to>
                                        <p:strVal val="visible"/>
                                      </p:to>
                                    </p:set>
                                    <p:animEffect transition="in" filter="fade">
                                      <p:cBhvr>
                                        <p:cTn id="17" dur="500"/>
                                        <p:tgtEl>
                                          <p:spTgt spid="6"/>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5"/>
          <p:cNvSpPr>
            <a:spLocks noGrp="1" noChangeArrowheads="1"/>
          </p:cNvSpPr>
          <p:nvPr>
            <p:ph type="title"/>
          </p:nvPr>
        </p:nvSpPr>
        <p:spPr>
          <a:xfrm>
            <a:off x="838200" y="381000"/>
            <a:ext cx="8991600" cy="762000"/>
          </a:xfrm>
        </p:spPr>
        <p:txBody>
          <a:bodyPr/>
          <a:lstStyle/>
          <a:p>
            <a:r>
              <a:rPr lang="fr-FR" altLang="en-US" sz="3600" dirty="0">
                <a:solidFill>
                  <a:schemeClr val="tx2"/>
                </a:solidFill>
              </a:rPr>
              <a:t>Écueils courants à éviter</a:t>
            </a:r>
          </a:p>
        </p:txBody>
      </p:sp>
      <p:sp>
        <p:nvSpPr>
          <p:cNvPr id="3" name="Rectangle 2"/>
          <p:cNvSpPr/>
          <p:nvPr/>
        </p:nvSpPr>
        <p:spPr>
          <a:xfrm>
            <a:off x="914400" y="1964562"/>
            <a:ext cx="2286000" cy="1292662"/>
          </a:xfrm>
          <a:prstGeom prst="rect">
            <a:avLst/>
          </a:prstGeom>
        </p:spPr>
        <p:txBody>
          <a:bodyPr wrap="square">
            <a:spAutoFit/>
          </a:bodyPr>
          <a:lstStyle/>
          <a:p>
            <a:pPr algn="ctr"/>
            <a:r>
              <a:rPr lang="fr-FR" sz="2600" b="1" dirty="0">
                <a:solidFill>
                  <a:srgbClr val="2375BB"/>
                </a:solidFill>
              </a:rPr>
              <a:t>Échec à motiver l’auditoire</a:t>
            </a:r>
          </a:p>
        </p:txBody>
      </p:sp>
      <p:sp>
        <p:nvSpPr>
          <p:cNvPr id="10" name="Rectangle 9"/>
          <p:cNvSpPr/>
          <p:nvPr/>
        </p:nvSpPr>
        <p:spPr>
          <a:xfrm>
            <a:off x="3771900" y="2164617"/>
            <a:ext cx="1968500" cy="892552"/>
          </a:xfrm>
          <a:prstGeom prst="rect">
            <a:avLst/>
          </a:prstGeom>
          <a:noFill/>
          <a:ln>
            <a:noFill/>
          </a:ln>
        </p:spPr>
        <p:txBody>
          <a:bodyPr wrap="square">
            <a:spAutoFit/>
          </a:bodyPr>
          <a:lstStyle/>
          <a:p>
            <a:pPr algn="ctr"/>
            <a:r>
              <a:rPr lang="fr-FR" sz="2600" b="1" dirty="0">
                <a:solidFill>
                  <a:srgbClr val="2375BB"/>
                </a:solidFill>
              </a:rPr>
              <a:t>Messages confus</a:t>
            </a:r>
          </a:p>
        </p:txBody>
      </p:sp>
      <p:sp>
        <p:nvSpPr>
          <p:cNvPr id="13" name="Rectangle 12"/>
          <p:cNvSpPr/>
          <p:nvPr/>
        </p:nvSpPr>
        <p:spPr>
          <a:xfrm>
            <a:off x="6477000" y="1964562"/>
            <a:ext cx="1968500" cy="1292662"/>
          </a:xfrm>
          <a:prstGeom prst="rect">
            <a:avLst/>
          </a:prstGeom>
          <a:noFill/>
          <a:ln>
            <a:noFill/>
          </a:ln>
        </p:spPr>
        <p:txBody>
          <a:bodyPr wrap="square">
            <a:spAutoFit/>
          </a:bodyPr>
          <a:lstStyle/>
          <a:p>
            <a:pPr algn="ctr"/>
            <a:r>
              <a:rPr lang="fr-FR" sz="2600" b="1" dirty="0">
                <a:solidFill>
                  <a:srgbClr val="2375BB"/>
                </a:solidFill>
              </a:rPr>
              <a:t>Trop ou trop peu de détails</a:t>
            </a:r>
          </a:p>
        </p:txBody>
      </p:sp>
      <p:sp>
        <p:nvSpPr>
          <p:cNvPr id="16" name="Rectangle 15"/>
          <p:cNvSpPr/>
          <p:nvPr/>
        </p:nvSpPr>
        <p:spPr>
          <a:xfrm>
            <a:off x="1143007" y="4250562"/>
            <a:ext cx="3270243" cy="1292662"/>
          </a:xfrm>
          <a:prstGeom prst="rect">
            <a:avLst/>
          </a:prstGeom>
          <a:noFill/>
          <a:ln>
            <a:noFill/>
          </a:ln>
        </p:spPr>
        <p:txBody>
          <a:bodyPr wrap="square">
            <a:spAutoFit/>
          </a:bodyPr>
          <a:lstStyle/>
          <a:p>
            <a:pPr algn="ctr"/>
            <a:r>
              <a:rPr lang="fr-FR" sz="2600" b="1" dirty="0">
                <a:solidFill>
                  <a:srgbClr val="2375BB"/>
                </a:solidFill>
              </a:rPr>
              <a:t>Discours non fondé sur des données probantes</a:t>
            </a:r>
          </a:p>
        </p:txBody>
      </p:sp>
      <p:sp>
        <p:nvSpPr>
          <p:cNvPr id="19" name="Rectangle 18"/>
          <p:cNvSpPr/>
          <p:nvPr/>
        </p:nvSpPr>
        <p:spPr>
          <a:xfrm>
            <a:off x="5181599" y="4267200"/>
            <a:ext cx="3124195" cy="892552"/>
          </a:xfrm>
          <a:prstGeom prst="rect">
            <a:avLst/>
          </a:prstGeom>
          <a:noFill/>
          <a:ln>
            <a:noFill/>
          </a:ln>
        </p:spPr>
        <p:txBody>
          <a:bodyPr wrap="square">
            <a:spAutoFit/>
          </a:bodyPr>
          <a:lstStyle/>
          <a:p>
            <a:pPr algn="ctr"/>
            <a:r>
              <a:rPr lang="fr-FR" sz="2600" b="1" dirty="0">
                <a:solidFill>
                  <a:srgbClr val="2375BB"/>
                </a:solidFill>
              </a:rPr>
              <a:t>Manque de professionnalisme</a:t>
            </a:r>
          </a:p>
        </p:txBody>
      </p:sp>
      <p:grpSp>
        <p:nvGrpSpPr>
          <p:cNvPr id="8" name="Group 7">
            <a:extLst>
              <a:ext uri="{FF2B5EF4-FFF2-40B4-BE49-F238E27FC236}">
                <a16:creationId xmlns:a16="http://schemas.microsoft.com/office/drawing/2014/main" id="{D3E0FDA4-A4BE-114E-A879-86E35F3A6FBA}"/>
              </a:ext>
            </a:extLst>
          </p:cNvPr>
          <p:cNvGrpSpPr/>
          <p:nvPr/>
        </p:nvGrpSpPr>
        <p:grpSpPr>
          <a:xfrm>
            <a:off x="838200" y="1828800"/>
            <a:ext cx="7696200" cy="3959469"/>
            <a:chOff x="838200" y="1828800"/>
            <a:chExt cx="7696200" cy="3959469"/>
          </a:xfrm>
        </p:grpSpPr>
        <p:cxnSp>
          <p:nvCxnSpPr>
            <p:cNvPr id="4" name="Straight Connector 3">
              <a:extLst>
                <a:ext uri="{FF2B5EF4-FFF2-40B4-BE49-F238E27FC236}">
                  <a16:creationId xmlns:a16="http://schemas.microsoft.com/office/drawing/2014/main" id="{BFCE4AC1-5354-9F42-A562-D00E1D9689F7}"/>
                </a:ext>
              </a:extLst>
            </p:cNvPr>
            <p:cNvCxnSpPr/>
            <p:nvPr/>
          </p:nvCxnSpPr>
          <p:spPr bwMode="auto">
            <a:xfrm>
              <a:off x="838200" y="3810000"/>
              <a:ext cx="7696200" cy="0"/>
            </a:xfrm>
            <a:prstGeom prst="line">
              <a:avLst/>
            </a:prstGeom>
            <a:solidFill>
              <a:schemeClr val="accent1"/>
            </a:solidFill>
            <a:ln w="9525" cap="flat" cmpd="sng" algn="ctr">
              <a:solidFill>
                <a:schemeClr val="bg1">
                  <a:lumMod val="90000"/>
                </a:schemeClr>
              </a:solidFill>
              <a:prstDash val="solid"/>
              <a:round/>
              <a:headEnd type="none" w="med" len="med"/>
              <a:tailEnd type="none" w="med" len="med"/>
            </a:ln>
            <a:effectLst/>
          </p:spPr>
        </p:cxnSp>
        <p:cxnSp>
          <p:nvCxnSpPr>
            <p:cNvPr id="7" name="Straight Connector 6">
              <a:extLst>
                <a:ext uri="{FF2B5EF4-FFF2-40B4-BE49-F238E27FC236}">
                  <a16:creationId xmlns:a16="http://schemas.microsoft.com/office/drawing/2014/main" id="{E7592366-0671-AF40-8ECE-5C562827591A}"/>
                </a:ext>
              </a:extLst>
            </p:cNvPr>
            <p:cNvCxnSpPr/>
            <p:nvPr/>
          </p:nvCxnSpPr>
          <p:spPr bwMode="auto">
            <a:xfrm>
              <a:off x="3429000" y="1828800"/>
              <a:ext cx="0" cy="1981200"/>
            </a:xfrm>
            <a:prstGeom prst="line">
              <a:avLst/>
            </a:prstGeom>
            <a:solidFill>
              <a:schemeClr val="accent1"/>
            </a:solidFill>
            <a:ln w="9525" cap="flat" cmpd="sng" algn="ctr">
              <a:solidFill>
                <a:schemeClr val="bg1">
                  <a:lumMod val="90000"/>
                </a:schemeClr>
              </a:solidFill>
              <a:prstDash val="solid"/>
              <a:round/>
              <a:headEnd type="none" w="med" len="med"/>
              <a:tailEnd type="none" w="med" len="med"/>
            </a:ln>
            <a:effectLst/>
          </p:spPr>
        </p:cxnSp>
        <p:cxnSp>
          <p:nvCxnSpPr>
            <p:cNvPr id="14" name="Straight Connector 13">
              <a:extLst>
                <a:ext uri="{FF2B5EF4-FFF2-40B4-BE49-F238E27FC236}">
                  <a16:creationId xmlns:a16="http://schemas.microsoft.com/office/drawing/2014/main" id="{095F03E4-B335-1C40-96F5-B06BCB76AB93}"/>
                </a:ext>
              </a:extLst>
            </p:cNvPr>
            <p:cNvCxnSpPr/>
            <p:nvPr/>
          </p:nvCxnSpPr>
          <p:spPr bwMode="auto">
            <a:xfrm>
              <a:off x="6093070" y="1828800"/>
              <a:ext cx="0" cy="1981200"/>
            </a:xfrm>
            <a:prstGeom prst="line">
              <a:avLst/>
            </a:prstGeom>
            <a:solidFill>
              <a:schemeClr val="accent1"/>
            </a:solidFill>
            <a:ln w="9525" cap="flat" cmpd="sng" algn="ctr">
              <a:solidFill>
                <a:schemeClr val="bg1">
                  <a:lumMod val="90000"/>
                </a:schemeClr>
              </a:solidFill>
              <a:prstDash val="solid"/>
              <a:round/>
              <a:headEnd type="none" w="med" len="med"/>
              <a:tailEnd type="none" w="med" len="med"/>
            </a:ln>
            <a:effectLst/>
          </p:spPr>
        </p:cxnSp>
        <p:cxnSp>
          <p:nvCxnSpPr>
            <p:cNvPr id="15" name="Straight Connector 14">
              <a:extLst>
                <a:ext uri="{FF2B5EF4-FFF2-40B4-BE49-F238E27FC236}">
                  <a16:creationId xmlns:a16="http://schemas.microsoft.com/office/drawing/2014/main" id="{CDD572E7-F096-F34E-931A-E63D322E33CD}"/>
                </a:ext>
              </a:extLst>
            </p:cNvPr>
            <p:cNvCxnSpPr/>
            <p:nvPr/>
          </p:nvCxnSpPr>
          <p:spPr bwMode="auto">
            <a:xfrm>
              <a:off x="4756639" y="3807069"/>
              <a:ext cx="0" cy="1981200"/>
            </a:xfrm>
            <a:prstGeom prst="line">
              <a:avLst/>
            </a:prstGeom>
            <a:solidFill>
              <a:schemeClr val="accent1"/>
            </a:solidFill>
            <a:ln w="9525" cap="flat" cmpd="sng" algn="ctr">
              <a:solidFill>
                <a:schemeClr val="bg1">
                  <a:lumMod val="90000"/>
                </a:schemeClr>
              </a:solidFill>
              <a:prstDash val="solid"/>
              <a:round/>
              <a:headEnd type="none" w="med" len="med"/>
              <a:tailEnd type="none" w="med" len="med"/>
            </a:ln>
            <a:effectLst/>
          </p:spPr>
        </p:cxnSp>
      </p:grpSp>
    </p:spTree>
    <p:extLst>
      <p:ext uri="{BB962C8B-B14F-4D97-AF65-F5344CB8AC3E}">
        <p14:creationId xmlns:p14="http://schemas.microsoft.com/office/powerpoint/2010/main" val="144018540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fade">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fade">
                                      <p:cBhvr>
                                        <p:cTn id="2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10" grpId="0"/>
      <p:bldP spid="13" grpId="0"/>
      <p:bldP spid="16" grpId="0"/>
      <p:bldP spid="1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835269" y="381000"/>
            <a:ext cx="7318131" cy="685800"/>
          </a:xfrm>
        </p:spPr>
        <p:txBody>
          <a:bodyPr/>
          <a:lstStyle/>
          <a:p>
            <a:r>
              <a:rPr lang="fr-FR" altLang="en-US" sz="3600" dirty="0">
                <a:solidFill>
                  <a:schemeClr val="tx2"/>
                </a:solidFill>
              </a:rPr>
              <a:t>Résultats i</a:t>
            </a:r>
            <a:r>
              <a:rPr lang="fr-FR" altLang="en-US" dirty="0"/>
              <a:t>déaux </a:t>
            </a:r>
            <a:r>
              <a:rPr lang="fr-FR" altLang="en-US" sz="3600" dirty="0">
                <a:solidFill>
                  <a:schemeClr val="tx2"/>
                </a:solidFill>
              </a:rPr>
              <a:t>de p</a:t>
            </a:r>
            <a:r>
              <a:rPr lang="fr-FR" altLang="en-US" dirty="0"/>
              <a:t>laidoyer</a:t>
            </a:r>
            <a:endParaRPr lang="fr-FR" altLang="en-US" sz="3600" dirty="0">
              <a:solidFill>
                <a:schemeClr val="tx2"/>
              </a:solidFill>
            </a:endParaRPr>
          </a:p>
        </p:txBody>
      </p:sp>
      <p:sp>
        <p:nvSpPr>
          <p:cNvPr id="28675" name="Content Placeholder 2"/>
          <p:cNvSpPr>
            <a:spLocks noGrp="1"/>
          </p:cNvSpPr>
          <p:nvPr>
            <p:ph idx="1"/>
          </p:nvPr>
        </p:nvSpPr>
        <p:spPr>
          <a:xfrm>
            <a:off x="990600" y="1524000"/>
            <a:ext cx="7729537" cy="4724400"/>
          </a:xfrm>
        </p:spPr>
        <p:txBody>
          <a:bodyPr/>
          <a:lstStyle/>
          <a:p>
            <a:pPr>
              <a:spcBef>
                <a:spcPts val="0"/>
              </a:spcBef>
              <a:spcAft>
                <a:spcPts val="2400"/>
              </a:spcAft>
              <a:buClr>
                <a:srgbClr val="E96D1F"/>
              </a:buClr>
              <a:buSzPct val="85000"/>
            </a:pPr>
            <a:r>
              <a:rPr lang="fr-FR" altLang="en-US" dirty="0">
                <a:solidFill>
                  <a:schemeClr val="tx1">
                    <a:lumMod val="85000"/>
                    <a:lumOff val="15000"/>
                  </a:schemeClr>
                </a:solidFill>
              </a:rPr>
              <a:t>Public mieux informé sur votre problème</a:t>
            </a:r>
          </a:p>
          <a:p>
            <a:pPr>
              <a:spcBef>
                <a:spcPts val="0"/>
              </a:spcBef>
              <a:spcAft>
                <a:spcPts val="2400"/>
              </a:spcAft>
              <a:buClr>
                <a:srgbClr val="E96D1F"/>
              </a:buClr>
              <a:buSzPct val="85000"/>
            </a:pPr>
            <a:r>
              <a:rPr lang="fr-FR" altLang="en-US" dirty="0">
                <a:solidFill>
                  <a:schemeClr val="tx1">
                    <a:lumMod val="85000"/>
                    <a:lumOff val="15000"/>
                  </a:schemeClr>
                </a:solidFill>
              </a:rPr>
              <a:t>Auditoire motivé pour partager l’information</a:t>
            </a:r>
          </a:p>
          <a:p>
            <a:pPr>
              <a:spcBef>
                <a:spcPts val="0"/>
              </a:spcBef>
              <a:spcAft>
                <a:spcPts val="2400"/>
              </a:spcAft>
              <a:buClr>
                <a:srgbClr val="E96D1F"/>
              </a:buClr>
              <a:buSzPct val="85000"/>
            </a:pPr>
            <a:r>
              <a:rPr lang="fr-FR" altLang="en-US" dirty="0">
                <a:solidFill>
                  <a:schemeClr val="tx1">
                    <a:lumMod val="85000"/>
                    <a:lumOff val="15000"/>
                  </a:schemeClr>
                </a:solidFill>
              </a:rPr>
              <a:t>Public motivé pour agir</a:t>
            </a:r>
          </a:p>
          <a:p>
            <a:pPr>
              <a:spcBef>
                <a:spcPts val="0"/>
              </a:spcBef>
              <a:spcAft>
                <a:spcPts val="2400"/>
              </a:spcAft>
              <a:buClr>
                <a:srgbClr val="E96D1F"/>
              </a:buClr>
              <a:buSzPct val="85000"/>
            </a:pPr>
            <a:r>
              <a:rPr lang="fr-FR" altLang="en-US" dirty="0">
                <a:solidFill>
                  <a:schemeClr val="tx1">
                    <a:lumMod val="85000"/>
                    <a:lumOff val="15000"/>
                  </a:schemeClr>
                </a:solidFill>
              </a:rPr>
              <a:t>Engagement politique et financier plus fort sur la base de votre plaidoyer</a:t>
            </a:r>
          </a:p>
        </p:txBody>
      </p:sp>
    </p:spTree>
    <p:extLst>
      <p:ext uri="{BB962C8B-B14F-4D97-AF65-F5344CB8AC3E}">
        <p14:creationId xmlns:p14="http://schemas.microsoft.com/office/powerpoint/2010/main" val="146836348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Title 1"/>
          <p:cNvSpPr>
            <a:spLocks noGrp="1"/>
          </p:cNvSpPr>
          <p:nvPr>
            <p:ph type="title"/>
          </p:nvPr>
        </p:nvSpPr>
        <p:spPr>
          <a:xfrm>
            <a:off x="835269" y="381000"/>
            <a:ext cx="7318131" cy="685800"/>
          </a:xfrm>
        </p:spPr>
        <p:txBody>
          <a:bodyPr/>
          <a:lstStyle/>
          <a:p>
            <a:r>
              <a:rPr lang="en-US" altLang="en-US" sz="3600" dirty="0">
                <a:solidFill>
                  <a:schemeClr val="tx2"/>
                </a:solidFill>
              </a:rPr>
              <a:t>Sources</a:t>
            </a:r>
          </a:p>
        </p:txBody>
      </p:sp>
      <p:sp>
        <p:nvSpPr>
          <p:cNvPr id="28675" name="Content Placeholder 2"/>
          <p:cNvSpPr>
            <a:spLocks noGrp="1"/>
          </p:cNvSpPr>
          <p:nvPr>
            <p:ph idx="1"/>
          </p:nvPr>
        </p:nvSpPr>
        <p:spPr>
          <a:xfrm>
            <a:off x="914400" y="1447800"/>
            <a:ext cx="7729537" cy="4724400"/>
          </a:xfrm>
        </p:spPr>
        <p:txBody>
          <a:bodyPr/>
          <a:lstStyle/>
          <a:p>
            <a:pPr>
              <a:spcAft>
                <a:spcPts val="2400"/>
              </a:spcAft>
            </a:pPr>
            <a:r>
              <a:rPr lang="fr" altLang="en-US" sz="2400" dirty="0">
                <a:solidFill>
                  <a:srgbClr val="357DC0"/>
                </a:solidFill>
                <a:hlinkClick r:id="rId3"/>
              </a:rPr>
              <a:t>Évaluation des Services </a:t>
            </a:r>
            <a:r>
              <a:rPr lang="en-US" altLang="en-US" sz="2400" dirty="0">
                <a:solidFill>
                  <a:srgbClr val="357DC0"/>
                </a:solidFill>
                <a:hlinkClick r:id="rId3"/>
              </a:rPr>
              <a:t>a</a:t>
            </a:r>
            <a:r>
              <a:rPr lang="fr" altLang="en-US" sz="2400" dirty="0">
                <a:solidFill>
                  <a:srgbClr val="357DC0"/>
                </a:solidFill>
                <a:hlinkClick r:id="rId3"/>
              </a:rPr>
              <a:t>daptés aux </a:t>
            </a:r>
            <a:r>
              <a:rPr lang="en-US" altLang="en-US" sz="2400" dirty="0">
                <a:solidFill>
                  <a:srgbClr val="357DC0"/>
                </a:solidFill>
                <a:hlinkClick r:id="rId3"/>
              </a:rPr>
              <a:t>j</a:t>
            </a:r>
            <a:r>
              <a:rPr lang="fr" altLang="en-US" sz="2400" dirty="0">
                <a:solidFill>
                  <a:srgbClr val="357DC0"/>
                </a:solidFill>
                <a:hlinkClick r:id="rId3"/>
              </a:rPr>
              <a:t>eunes au Malawi, projet «Evidence to Action», extrait de </a:t>
            </a:r>
            <a:r>
              <a:rPr lang="en-US" altLang="en-US" sz="2400" dirty="0">
                <a:solidFill>
                  <a:srgbClr val="357DC0"/>
                </a:solidFill>
                <a:hlinkClick r:id="rId3"/>
              </a:rPr>
              <a:t>https://www.e2aproject.org/wp-content/uploads/evaluation-summary-yfhs-malawi.pdf</a:t>
            </a:r>
            <a:r>
              <a:rPr lang="en-US" altLang="en-US" sz="2400" dirty="0">
                <a:solidFill>
                  <a:srgbClr val="357DC0"/>
                </a:solidFill>
              </a:rPr>
              <a:t> </a:t>
            </a:r>
          </a:p>
          <a:p>
            <a:pPr>
              <a:spcAft>
                <a:spcPts val="2400"/>
              </a:spcAft>
            </a:pPr>
            <a:r>
              <a:rPr lang="fr" altLang="en-US" sz="2400" dirty="0">
                <a:solidFill>
                  <a:srgbClr val="357DC0"/>
                </a:solidFill>
                <a:hlinkClick r:id="rId4"/>
              </a:rPr>
              <a:t>Comment </a:t>
            </a:r>
            <a:r>
              <a:rPr lang="en-US" altLang="en-US" sz="2400" dirty="0">
                <a:solidFill>
                  <a:srgbClr val="357DC0"/>
                </a:solidFill>
                <a:hlinkClick r:id="rId4"/>
              </a:rPr>
              <a:t>c</a:t>
            </a:r>
            <a:r>
              <a:rPr lang="fr" altLang="en-US" sz="2400" dirty="0">
                <a:solidFill>
                  <a:srgbClr val="357DC0"/>
                </a:solidFill>
                <a:hlinkClick r:id="rId4"/>
              </a:rPr>
              <a:t>réer votre </a:t>
            </a:r>
            <a:r>
              <a:rPr lang="en-US" altLang="en-US" sz="2400" dirty="0">
                <a:solidFill>
                  <a:srgbClr val="357DC0"/>
                </a:solidFill>
                <a:hlinkClick r:id="rId4"/>
              </a:rPr>
              <a:t>r</a:t>
            </a:r>
            <a:r>
              <a:rPr lang="fr" altLang="en-US" sz="2400" dirty="0">
                <a:solidFill>
                  <a:srgbClr val="357DC0"/>
                </a:solidFill>
                <a:hlinkClick r:id="rId4"/>
              </a:rPr>
              <a:t>éseau, Harvard Business Review, extrait de </a:t>
            </a:r>
            <a:r>
              <a:rPr lang="en-US" altLang="en-US" sz="2400" dirty="0">
                <a:solidFill>
                  <a:srgbClr val="357DC0"/>
                </a:solidFill>
                <a:hlinkClick r:id="rId4"/>
              </a:rPr>
              <a:t>https://hbr.org/2005/12/how-to-build-your-network</a:t>
            </a:r>
            <a:r>
              <a:rPr lang="en-US" altLang="en-US" sz="2400" dirty="0">
                <a:solidFill>
                  <a:srgbClr val="357DC0"/>
                </a:solidFill>
              </a:rPr>
              <a:t> </a:t>
            </a:r>
          </a:p>
        </p:txBody>
      </p:sp>
    </p:spTree>
    <p:extLst>
      <p:ext uri="{BB962C8B-B14F-4D97-AF65-F5344CB8AC3E}">
        <p14:creationId xmlns:p14="http://schemas.microsoft.com/office/powerpoint/2010/main" val="48977184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r>
              <a:rPr lang="fr-FR" altLang="en-US" dirty="0"/>
              <a:t>Apprenez à être efficace</a:t>
            </a:r>
            <a:endParaRPr lang="fr-FR" altLang="en-US" b="1" dirty="0"/>
          </a:p>
        </p:txBody>
      </p:sp>
      <p:sp>
        <p:nvSpPr>
          <p:cNvPr id="2" name="Content Placeholder 1">
            <a:extLst>
              <a:ext uri="{FF2B5EF4-FFF2-40B4-BE49-F238E27FC236}">
                <a16:creationId xmlns:a16="http://schemas.microsoft.com/office/drawing/2014/main" id="{D8BA6944-A756-4F40-813E-0660A11D8AA4}"/>
              </a:ext>
            </a:extLst>
          </p:cNvPr>
          <p:cNvSpPr>
            <a:spLocks noGrp="1"/>
          </p:cNvSpPr>
          <p:nvPr>
            <p:ph idx="1"/>
          </p:nvPr>
        </p:nvSpPr>
        <p:spPr/>
        <p:txBody>
          <a:bodyPr/>
          <a:lstStyle/>
          <a:p>
            <a:r>
              <a:rPr lang="fr-FR" dirty="0"/>
              <a:t>Les </a:t>
            </a:r>
            <a:r>
              <a:rPr lang="fr-FR" altLang="en-US" dirty="0">
                <a:latin typeface="Arial" panose="020B0604020202020204" pitchFamily="34" charset="0"/>
              </a:rPr>
              <a:t>jeune leaders</a:t>
            </a:r>
            <a:r>
              <a:rPr lang="fr-FR" dirty="0"/>
              <a:t> sont :  </a:t>
            </a:r>
          </a:p>
          <a:p>
            <a:pPr lvl="1"/>
            <a:r>
              <a:rPr lang="fr-FR" dirty="0"/>
              <a:t>Fiables</a:t>
            </a:r>
          </a:p>
          <a:p>
            <a:pPr lvl="1"/>
            <a:r>
              <a:rPr lang="fr-FR" dirty="0"/>
              <a:t>Bien informé(e)s</a:t>
            </a:r>
          </a:p>
          <a:p>
            <a:pPr lvl="1"/>
            <a:r>
              <a:rPr lang="fr-FR" dirty="0" err="1"/>
              <a:t>Professionel</a:t>
            </a:r>
            <a:r>
              <a:rPr lang="fr-FR" dirty="0"/>
              <a:t>(le)s</a:t>
            </a:r>
          </a:p>
          <a:p>
            <a:pPr lvl="1"/>
            <a:r>
              <a:rPr lang="fr-FR" dirty="0"/>
              <a:t>Humbles</a:t>
            </a:r>
          </a:p>
          <a:p>
            <a:pPr lvl="1"/>
            <a:endParaRPr lang="fr-FR" dirty="0"/>
          </a:p>
          <a:p>
            <a:pPr marL="457200" lvl="1" indent="0">
              <a:buNone/>
            </a:pPr>
            <a:endParaRPr lang="fr-FR"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fr-FR"/>
          </a:p>
        </p:txBody>
      </p:sp>
    </p:spTree>
    <p:extLst>
      <p:ext uri="{BB962C8B-B14F-4D97-AF65-F5344CB8AC3E}">
        <p14:creationId xmlns:p14="http://schemas.microsoft.com/office/powerpoint/2010/main" val="23873188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12" name="Picture 11">
            <a:extLst>
              <a:ext uri="{FF2B5EF4-FFF2-40B4-BE49-F238E27FC236}">
                <a16:creationId xmlns:a16="http://schemas.microsoft.com/office/drawing/2014/main" id="{59A15501-639C-A040-8DE1-5BB344CDD230}"/>
              </a:ext>
            </a:extLst>
          </p:cNvPr>
          <p:cNvPicPr>
            <a:picLocks noChangeAspect="1"/>
          </p:cNvPicPr>
          <p:nvPr/>
        </p:nvPicPr>
        <p:blipFill rotWithShape="1">
          <a:blip r:embed="rId3">
            <a:extLst>
              <a:ext uri="{BEBA8EAE-BF5A-486C-A8C5-ECC9F3942E4B}">
                <a14:imgProps xmlns:a14="http://schemas.microsoft.com/office/drawing/2010/main">
                  <a14:imgLayer>
                    <a14:imgEffect>
                      <a14:saturation sat="0"/>
                    </a14:imgEffect>
                    <a14:imgEffect>
                      <a14:brightnessContrast bright="-20000" contrast="-40000"/>
                    </a14:imgEffect>
                  </a14:imgLayer>
                </a14:imgProps>
              </a:ext>
            </a:extLst>
          </a:blip>
          <a:srcRect l="10935" r="170"/>
          <a:stretch/>
        </p:blipFill>
        <p:spPr>
          <a:xfrm>
            <a:off x="1228" y="1378"/>
            <a:ext cx="9142772" cy="6856621"/>
          </a:xfrm>
          <a:prstGeom prst="rect">
            <a:avLst/>
          </a:prstGeom>
        </p:spPr>
      </p:pic>
      <p:sp>
        <p:nvSpPr>
          <p:cNvPr id="14" name="Rectangle 13">
            <a:extLst>
              <a:ext uri="{FF2B5EF4-FFF2-40B4-BE49-F238E27FC236}">
                <a16:creationId xmlns:a16="http://schemas.microsoft.com/office/drawing/2014/main" id="{3170A27E-6D3D-2E47-BEAA-37322784C918}"/>
              </a:ext>
            </a:extLst>
          </p:cNvPr>
          <p:cNvSpPr/>
          <p:nvPr/>
        </p:nvSpPr>
        <p:spPr bwMode="auto">
          <a:xfrm>
            <a:off x="800100" y="1410388"/>
            <a:ext cx="7620000" cy="4038600"/>
          </a:xfrm>
          <a:prstGeom prst="rect">
            <a:avLst/>
          </a:prstGeom>
          <a:solidFill>
            <a:srgbClr val="357DC0">
              <a:alpha val="45098"/>
            </a:srgbClr>
          </a:solidFill>
          <a:ln w="9525" cap="flat" cmpd="sng" algn="ctr">
            <a:solidFill>
              <a:schemeClr val="accent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charset="0"/>
              <a:ea typeface="ＭＳ Ｐゴシック" charset="-128"/>
              <a:cs typeface="ＭＳ Ｐゴシック" charset="-128"/>
            </a:endParaRPr>
          </a:p>
        </p:txBody>
      </p:sp>
      <p:sp>
        <p:nvSpPr>
          <p:cNvPr id="13" name="Content Placeholder 2">
            <a:extLst>
              <a:ext uri="{FF2B5EF4-FFF2-40B4-BE49-F238E27FC236}">
                <a16:creationId xmlns:a16="http://schemas.microsoft.com/office/drawing/2014/main" id="{142D7C73-2732-D04E-A9DE-0A86F8D8A595}"/>
              </a:ext>
            </a:extLst>
          </p:cNvPr>
          <p:cNvSpPr txBox="1">
            <a:spLocks/>
          </p:cNvSpPr>
          <p:nvPr/>
        </p:nvSpPr>
        <p:spPr bwMode="auto">
          <a:xfrm>
            <a:off x="1143000" y="2133600"/>
            <a:ext cx="6934200" cy="26670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marL="0" indent="0" algn="ctr" rtl="0" eaLnBrk="0" fontAlgn="base" hangingPunct="0">
              <a:spcBef>
                <a:spcPts val="0"/>
              </a:spcBef>
              <a:spcAft>
                <a:spcPts val="1800"/>
              </a:spcAft>
              <a:buClr>
                <a:srgbClr val="E96D1F"/>
              </a:buClr>
              <a:buSzPct val="85000"/>
              <a:buFont typeface="Wingdings" panose="05000000000000000000" pitchFamily="2" charset="2"/>
              <a:buNone/>
              <a:defRPr sz="5400" b="1" spc="2000" baseline="0">
                <a:solidFill>
                  <a:srgbClr val="FFFFFF"/>
                </a:solidFill>
                <a:latin typeface="Arial" panose="020B0604020202020204" pitchFamily="34" charset="0"/>
                <a:ea typeface="ＭＳ Ｐゴシック" panose="020B0600070205080204" pitchFamily="34" charset="-128"/>
                <a:cs typeface="Arial" panose="020B0604020202020204" pitchFamily="34" charset="0"/>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lgn="l">
              <a:spcAft>
                <a:spcPts val="2400"/>
              </a:spcAft>
            </a:pPr>
            <a:r>
              <a:rPr lang="fr-FR" altLang="en-US" sz="3600" b="0" kern="0" spc="0" dirty="0">
                <a:solidFill>
                  <a:schemeClr val="accent5"/>
                </a:solidFill>
              </a:rPr>
              <a:t>Selon vous, quelles qualités rendent efficace un jeune leader ? </a:t>
            </a:r>
            <a:endParaRPr lang="fr-FR" altLang="en-US" sz="3600" b="0" i="1" kern="0" spc="0" dirty="0">
              <a:solidFill>
                <a:schemeClr val="accent5"/>
              </a:solidFill>
            </a:endParaRPr>
          </a:p>
        </p:txBody>
      </p:sp>
    </p:spTree>
    <p:extLst>
      <p:ext uri="{BB962C8B-B14F-4D97-AF65-F5344CB8AC3E}">
        <p14:creationId xmlns:p14="http://schemas.microsoft.com/office/powerpoint/2010/main" val="300371732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r>
              <a:rPr lang="fr-FR" altLang="en-US" b="1" dirty="0"/>
              <a:t>Définissez v</a:t>
            </a:r>
            <a:r>
              <a:rPr lang="fr-FR" altLang="en-US" dirty="0"/>
              <a:t>os propres priorités</a:t>
            </a:r>
            <a:endParaRPr lang="fr-FR" altLang="en-US" b="1" dirty="0"/>
          </a:p>
        </p:txBody>
      </p:sp>
      <p:sp>
        <p:nvSpPr>
          <p:cNvPr id="2" name="Content Placeholder 1">
            <a:extLst>
              <a:ext uri="{FF2B5EF4-FFF2-40B4-BE49-F238E27FC236}">
                <a16:creationId xmlns:a16="http://schemas.microsoft.com/office/drawing/2014/main" id="{D8BA6944-A756-4F40-813E-0660A11D8AA4}"/>
              </a:ext>
            </a:extLst>
          </p:cNvPr>
          <p:cNvSpPr>
            <a:spLocks noGrp="1"/>
          </p:cNvSpPr>
          <p:nvPr>
            <p:ph idx="1"/>
          </p:nvPr>
        </p:nvSpPr>
        <p:spPr>
          <a:xfrm>
            <a:off x="804863" y="1447800"/>
            <a:ext cx="7424737" cy="4648200"/>
          </a:xfrm>
        </p:spPr>
        <p:txBody>
          <a:bodyPr/>
          <a:lstStyle/>
          <a:p>
            <a:r>
              <a:rPr lang="fr-FR" dirty="0"/>
              <a:t>Prenez le temps de bien réfléchir à ce qui vous motive personnellement</a:t>
            </a:r>
          </a:p>
          <a:p>
            <a:r>
              <a:rPr lang="fr-FR" dirty="0"/>
              <a:t>Élaborez votre agenda de leadership</a:t>
            </a:r>
          </a:p>
          <a:p>
            <a:r>
              <a:rPr lang="fr-FR" dirty="0"/>
              <a:t>Parlez à d'autres jeunes de leurs motivations et de leurs priorités</a:t>
            </a:r>
          </a:p>
          <a:p>
            <a:pPr lvl="1"/>
            <a:endParaRPr lang="fr-FR" dirty="0"/>
          </a:p>
          <a:p>
            <a:pPr marL="457200" lvl="1" indent="0">
              <a:buNone/>
            </a:pPr>
            <a:endParaRPr lang="fr-FR"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fr-FR"/>
          </a:p>
        </p:txBody>
      </p:sp>
    </p:spTree>
    <p:extLst>
      <p:ext uri="{BB962C8B-B14F-4D97-AF65-F5344CB8AC3E}">
        <p14:creationId xmlns:p14="http://schemas.microsoft.com/office/powerpoint/2010/main" val="262359879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p:txBody>
          <a:bodyPr/>
          <a:lstStyle/>
          <a:p>
            <a:r>
              <a:rPr lang="fr-FR" altLang="en-US" b="1" dirty="0"/>
              <a:t>Créer v</a:t>
            </a:r>
            <a:r>
              <a:rPr lang="fr-FR" altLang="en-US" dirty="0"/>
              <a:t>otre réseau</a:t>
            </a:r>
            <a:endParaRPr lang="fr-FR" altLang="en-US" b="1" dirty="0"/>
          </a:p>
        </p:txBody>
      </p:sp>
      <p:sp>
        <p:nvSpPr>
          <p:cNvPr id="2" name="Content Placeholder 1">
            <a:extLst>
              <a:ext uri="{FF2B5EF4-FFF2-40B4-BE49-F238E27FC236}">
                <a16:creationId xmlns:a16="http://schemas.microsoft.com/office/drawing/2014/main" id="{D8BA6944-A756-4F40-813E-0660A11D8AA4}"/>
              </a:ext>
            </a:extLst>
          </p:cNvPr>
          <p:cNvSpPr>
            <a:spLocks noGrp="1"/>
          </p:cNvSpPr>
          <p:nvPr>
            <p:ph idx="1"/>
          </p:nvPr>
        </p:nvSpPr>
        <p:spPr>
          <a:xfrm>
            <a:off x="804863" y="1447800"/>
            <a:ext cx="7272337" cy="4648200"/>
          </a:xfrm>
        </p:spPr>
        <p:txBody>
          <a:bodyPr/>
          <a:lstStyle/>
          <a:p>
            <a:r>
              <a:rPr lang="fr-FR" dirty="0"/>
              <a:t>Cherchez d'autres jeunes qui interviennent également dans votre domaine d'intérêt</a:t>
            </a:r>
          </a:p>
          <a:p>
            <a:r>
              <a:rPr lang="fr-FR" dirty="0"/>
              <a:t>Apprenez de ceux ou celles qui ont plus d'expérience que vous (ainsi que de ceux ou celles qui ont moins d'expérience)</a:t>
            </a:r>
          </a:p>
          <a:p>
            <a:r>
              <a:rPr lang="fr-FR" dirty="0"/>
              <a:t>Trouvez un parrain et offrez également vos compétences pour encadrer les autres </a:t>
            </a:r>
          </a:p>
          <a:p>
            <a:endParaRPr lang="fr-FR" dirty="0"/>
          </a:p>
          <a:p>
            <a:pPr lvl="1"/>
            <a:endParaRPr lang="fr-FR" dirty="0"/>
          </a:p>
          <a:p>
            <a:pPr marL="457200" lvl="1" indent="0">
              <a:buNone/>
            </a:pPr>
            <a:endParaRPr lang="fr-FR"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fr-FR"/>
          </a:p>
        </p:txBody>
      </p:sp>
    </p:spTree>
    <p:extLst>
      <p:ext uri="{BB962C8B-B14F-4D97-AF65-F5344CB8AC3E}">
        <p14:creationId xmlns:p14="http://schemas.microsoft.com/office/powerpoint/2010/main" val="5447245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6"/>
          <p:cNvSpPr>
            <a:spLocks noGrp="1" noChangeArrowheads="1"/>
          </p:cNvSpPr>
          <p:nvPr>
            <p:ph type="title"/>
          </p:nvPr>
        </p:nvSpPr>
        <p:spPr>
          <a:xfrm>
            <a:off x="533400" y="268933"/>
            <a:ext cx="8915393" cy="1036032"/>
          </a:xfrm>
        </p:spPr>
        <p:txBody>
          <a:bodyPr/>
          <a:lstStyle/>
          <a:p>
            <a:r>
              <a:rPr lang="fr-FR" altLang="en-US" sz="3200" dirty="0"/>
              <a:t>Préparez-vous à un leadership efficace : Quatre éléments à prendre en compte</a:t>
            </a:r>
            <a:br>
              <a:rPr lang="fr-FR" altLang="en-US" dirty="0"/>
            </a:br>
            <a:endParaRPr lang="fr-FR" altLang="en-US" b="1" dirty="0"/>
          </a:p>
        </p:txBody>
      </p:sp>
      <p:sp>
        <p:nvSpPr>
          <p:cNvPr id="5" name="Line 84"/>
          <p:cNvSpPr>
            <a:spLocks noChangeShapeType="1"/>
          </p:cNvSpPr>
          <p:nvPr/>
        </p:nvSpPr>
        <p:spPr bwMode="auto">
          <a:xfrm>
            <a:off x="152400" y="533400"/>
            <a:ext cx="0" cy="6324600"/>
          </a:xfrm>
          <a:prstGeom prst="line">
            <a:avLst/>
          </a:prstGeom>
          <a:noFill/>
          <a:ln w="317500">
            <a:solidFill>
              <a:schemeClr val="tx2"/>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fr-FR"/>
          </a:p>
        </p:txBody>
      </p:sp>
      <p:grpSp>
        <p:nvGrpSpPr>
          <p:cNvPr id="15" name="Group 14">
            <a:extLst>
              <a:ext uri="{FF2B5EF4-FFF2-40B4-BE49-F238E27FC236}">
                <a16:creationId xmlns:a16="http://schemas.microsoft.com/office/drawing/2014/main" id="{394901EA-040A-CA4C-B53A-0D0B2081A6EC}"/>
              </a:ext>
            </a:extLst>
          </p:cNvPr>
          <p:cNvGrpSpPr/>
          <p:nvPr/>
        </p:nvGrpSpPr>
        <p:grpSpPr>
          <a:xfrm>
            <a:off x="2623423" y="2137399"/>
            <a:ext cx="1159241" cy="1600866"/>
            <a:chOff x="2623423" y="2137399"/>
            <a:chExt cx="1159241" cy="1600866"/>
          </a:xfrm>
        </p:grpSpPr>
        <p:pic>
          <p:nvPicPr>
            <p:cNvPr id="16" name="Picture 15">
              <a:extLst>
                <a:ext uri="{FF2B5EF4-FFF2-40B4-BE49-F238E27FC236}">
                  <a16:creationId xmlns:a16="http://schemas.microsoft.com/office/drawing/2014/main" id="{BF6E8EE2-8D52-0347-8061-12C3071E15F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625139" y="2137399"/>
              <a:ext cx="1157525" cy="1157525"/>
            </a:xfrm>
            <a:prstGeom prst="rect">
              <a:avLst/>
            </a:prstGeom>
          </p:spPr>
        </p:pic>
        <p:sp>
          <p:nvSpPr>
            <p:cNvPr id="18" name="Rectangle 17">
              <a:extLst>
                <a:ext uri="{FF2B5EF4-FFF2-40B4-BE49-F238E27FC236}">
                  <a16:creationId xmlns:a16="http://schemas.microsoft.com/office/drawing/2014/main" id="{F5DB723B-B5FF-1940-B342-705B8D2E8B87}"/>
                </a:ext>
              </a:extLst>
            </p:cNvPr>
            <p:cNvSpPr/>
            <p:nvPr/>
          </p:nvSpPr>
          <p:spPr>
            <a:xfrm>
              <a:off x="2623423" y="3276600"/>
              <a:ext cx="1108296" cy="461665"/>
            </a:xfrm>
            <a:prstGeom prst="rect">
              <a:avLst/>
            </a:prstGeom>
          </p:spPr>
          <p:txBody>
            <a:bodyPr wrap="none">
              <a:spAutoFit/>
            </a:bodyPr>
            <a:lstStyle/>
            <a:p>
              <a:pPr algn="ctr"/>
              <a:r>
                <a:rPr lang="fr-FR" b="1" dirty="0"/>
                <a:t>Cibles</a:t>
              </a:r>
              <a:endParaRPr lang="fr-FR" dirty="0"/>
            </a:p>
          </p:txBody>
        </p:sp>
      </p:grpSp>
      <p:grpSp>
        <p:nvGrpSpPr>
          <p:cNvPr id="19" name="Group 18">
            <a:extLst>
              <a:ext uri="{FF2B5EF4-FFF2-40B4-BE49-F238E27FC236}">
                <a16:creationId xmlns:a16="http://schemas.microsoft.com/office/drawing/2014/main" id="{3EA29DD3-538B-B247-BDD8-B5C92B0FE75A}"/>
              </a:ext>
            </a:extLst>
          </p:cNvPr>
          <p:cNvGrpSpPr/>
          <p:nvPr/>
        </p:nvGrpSpPr>
        <p:grpSpPr>
          <a:xfrm>
            <a:off x="5378025" y="2133600"/>
            <a:ext cx="1510169" cy="1604665"/>
            <a:chOff x="5378025" y="2133600"/>
            <a:chExt cx="1510169" cy="1604665"/>
          </a:xfrm>
        </p:grpSpPr>
        <p:pic>
          <p:nvPicPr>
            <p:cNvPr id="20" name="Picture 19">
              <a:extLst>
                <a:ext uri="{FF2B5EF4-FFF2-40B4-BE49-F238E27FC236}">
                  <a16:creationId xmlns:a16="http://schemas.microsoft.com/office/drawing/2014/main" id="{E8A57DE0-96C4-DE4D-A5F4-784037F5701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486400" y="2133600"/>
              <a:ext cx="1401794" cy="1036032"/>
            </a:xfrm>
            <a:prstGeom prst="rect">
              <a:avLst/>
            </a:prstGeom>
          </p:spPr>
        </p:pic>
        <p:sp>
          <p:nvSpPr>
            <p:cNvPr id="22" name="Rectangle 21">
              <a:extLst>
                <a:ext uri="{FF2B5EF4-FFF2-40B4-BE49-F238E27FC236}">
                  <a16:creationId xmlns:a16="http://schemas.microsoft.com/office/drawing/2014/main" id="{3E70B1F3-AB95-9E45-A9A8-8FB26D6EAE12}"/>
                </a:ext>
              </a:extLst>
            </p:cNvPr>
            <p:cNvSpPr/>
            <p:nvPr/>
          </p:nvSpPr>
          <p:spPr>
            <a:xfrm>
              <a:off x="5378025" y="3276600"/>
              <a:ext cx="1500732" cy="461665"/>
            </a:xfrm>
            <a:prstGeom prst="rect">
              <a:avLst/>
            </a:prstGeom>
          </p:spPr>
          <p:txBody>
            <a:bodyPr wrap="none">
              <a:spAutoFit/>
            </a:bodyPr>
            <a:lstStyle/>
            <a:p>
              <a:pPr algn="ctr"/>
              <a:r>
                <a:rPr lang="fr-FR" b="1"/>
                <a:t>Objectifs</a:t>
              </a:r>
              <a:endParaRPr lang="fr-FR"/>
            </a:p>
          </p:txBody>
        </p:sp>
      </p:grpSp>
      <p:grpSp>
        <p:nvGrpSpPr>
          <p:cNvPr id="23" name="Group 22">
            <a:extLst>
              <a:ext uri="{FF2B5EF4-FFF2-40B4-BE49-F238E27FC236}">
                <a16:creationId xmlns:a16="http://schemas.microsoft.com/office/drawing/2014/main" id="{903FD372-F5F2-7E44-86B5-5C82E30AEDD8}"/>
              </a:ext>
            </a:extLst>
          </p:cNvPr>
          <p:cNvGrpSpPr/>
          <p:nvPr/>
        </p:nvGrpSpPr>
        <p:grpSpPr>
          <a:xfrm>
            <a:off x="2426460" y="4390493"/>
            <a:ext cx="1431803" cy="1557572"/>
            <a:chOff x="2426460" y="4390493"/>
            <a:chExt cx="1431803" cy="1557572"/>
          </a:xfrm>
        </p:grpSpPr>
        <p:pic>
          <p:nvPicPr>
            <p:cNvPr id="24" name="Picture 23">
              <a:extLst>
                <a:ext uri="{FF2B5EF4-FFF2-40B4-BE49-F238E27FC236}">
                  <a16:creationId xmlns:a16="http://schemas.microsoft.com/office/drawing/2014/main" id="{CE75E0D4-DA3D-E446-8657-07ADEABD309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669029" y="4390493"/>
              <a:ext cx="953769" cy="941847"/>
            </a:xfrm>
            <a:prstGeom prst="rect">
              <a:avLst/>
            </a:prstGeom>
          </p:spPr>
        </p:pic>
        <p:sp>
          <p:nvSpPr>
            <p:cNvPr id="25" name="Rectangle 24">
              <a:extLst>
                <a:ext uri="{FF2B5EF4-FFF2-40B4-BE49-F238E27FC236}">
                  <a16:creationId xmlns:a16="http://schemas.microsoft.com/office/drawing/2014/main" id="{557D38A0-2091-6B40-A7DC-F5B732C51E88}"/>
                </a:ext>
              </a:extLst>
            </p:cNvPr>
            <p:cNvSpPr/>
            <p:nvPr/>
          </p:nvSpPr>
          <p:spPr>
            <a:xfrm>
              <a:off x="2426460" y="5486400"/>
              <a:ext cx="1431803" cy="461665"/>
            </a:xfrm>
            <a:prstGeom prst="rect">
              <a:avLst/>
            </a:prstGeom>
          </p:spPr>
          <p:txBody>
            <a:bodyPr wrap="none">
              <a:spAutoFit/>
            </a:bodyPr>
            <a:lstStyle/>
            <a:p>
              <a:pPr algn="ctr"/>
              <a:r>
                <a:rPr lang="fr-FR" b="1"/>
                <a:t>Contenu</a:t>
              </a:r>
              <a:endParaRPr lang="fr-FR"/>
            </a:p>
          </p:txBody>
        </p:sp>
      </p:grpSp>
      <p:grpSp>
        <p:nvGrpSpPr>
          <p:cNvPr id="26" name="Group 25">
            <a:extLst>
              <a:ext uri="{FF2B5EF4-FFF2-40B4-BE49-F238E27FC236}">
                <a16:creationId xmlns:a16="http://schemas.microsoft.com/office/drawing/2014/main" id="{0E38CC10-0771-C642-AEDF-25A0529ABBC8}"/>
              </a:ext>
            </a:extLst>
          </p:cNvPr>
          <p:cNvGrpSpPr/>
          <p:nvPr/>
        </p:nvGrpSpPr>
        <p:grpSpPr>
          <a:xfrm>
            <a:off x="5257114" y="4343400"/>
            <a:ext cx="1689886" cy="1604665"/>
            <a:chOff x="5257114" y="4343400"/>
            <a:chExt cx="1689886" cy="1604665"/>
          </a:xfrm>
        </p:grpSpPr>
        <p:pic>
          <p:nvPicPr>
            <p:cNvPr id="27" name="Picture 26">
              <a:extLst>
                <a:ext uri="{FF2B5EF4-FFF2-40B4-BE49-F238E27FC236}">
                  <a16:creationId xmlns:a16="http://schemas.microsoft.com/office/drawing/2014/main" id="{2A9ABD2A-4655-9644-A1E6-3744994A7CD1}"/>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61798" y="4343400"/>
              <a:ext cx="1031951" cy="1030651"/>
            </a:xfrm>
            <a:prstGeom prst="rect">
              <a:avLst/>
            </a:prstGeom>
          </p:spPr>
        </p:pic>
        <p:sp>
          <p:nvSpPr>
            <p:cNvPr id="28" name="Rectangle 27">
              <a:extLst>
                <a:ext uri="{FF2B5EF4-FFF2-40B4-BE49-F238E27FC236}">
                  <a16:creationId xmlns:a16="http://schemas.microsoft.com/office/drawing/2014/main" id="{18A7A57C-331C-C94F-A854-7E4CB08A5010}"/>
                </a:ext>
              </a:extLst>
            </p:cNvPr>
            <p:cNvSpPr/>
            <p:nvPr/>
          </p:nvSpPr>
          <p:spPr>
            <a:xfrm>
              <a:off x="5257114" y="5486400"/>
              <a:ext cx="1689886" cy="461665"/>
            </a:xfrm>
            <a:prstGeom prst="rect">
              <a:avLst/>
            </a:prstGeom>
          </p:spPr>
          <p:txBody>
            <a:bodyPr wrap="none">
              <a:spAutoFit/>
            </a:bodyPr>
            <a:lstStyle/>
            <a:p>
              <a:pPr algn="ctr"/>
              <a:r>
                <a:rPr lang="fr-FR" b="1"/>
                <a:t>Prestation</a:t>
              </a:r>
              <a:endParaRPr lang="fr-FR"/>
            </a:p>
          </p:txBody>
        </p:sp>
      </p:grpSp>
    </p:spTree>
    <p:extLst>
      <p:ext uri="{BB962C8B-B14F-4D97-AF65-F5344CB8AC3E}">
        <p14:creationId xmlns:p14="http://schemas.microsoft.com/office/powerpoint/2010/main" val="8670635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fade">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500"/>
                                        <p:tgtEl>
                                          <p:spTgt spid="19"/>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fade">
                                      <p:cBhvr>
                                        <p:cTn id="17" dur="500"/>
                                        <p:tgtEl>
                                          <p:spTgt spid="23"/>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6"/>
                                        </p:tgtEl>
                                        <p:attrNameLst>
                                          <p:attrName>style.visibility</p:attrName>
                                        </p:attrNameLst>
                                      </p:cBhvr>
                                      <p:to>
                                        <p:strVal val="visible"/>
                                      </p:to>
                                    </p:set>
                                    <p:animEffect transition="in" filter="fade">
                                      <p:cBhvr>
                                        <p:cTn id="22"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a:spLocks noGrp="1"/>
          </p:cNvSpPr>
          <p:nvPr>
            <p:ph type="body" sz="quarter" idx="10"/>
          </p:nvPr>
        </p:nvSpPr>
        <p:spPr>
          <a:xfrm>
            <a:off x="1002727" y="3429000"/>
            <a:ext cx="7138543" cy="1219200"/>
          </a:xfrm>
        </p:spPr>
        <p:txBody>
          <a:bodyPr/>
          <a:lstStyle/>
          <a:p>
            <a:r>
              <a:rPr lang="en-US" sz="7500" spc="0" dirty="0" err="1"/>
              <a:t>Cibles</a:t>
            </a:r>
            <a:endParaRPr lang="en-US" sz="7500" spc="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5634" y="2326835"/>
            <a:ext cx="832731" cy="832731"/>
          </a:xfrm>
          <a:prstGeom prst="rect">
            <a:avLst/>
          </a:prstGeom>
        </p:spPr>
      </p:pic>
    </p:spTree>
    <p:extLst>
      <p:ext uri="{BB962C8B-B14F-4D97-AF65-F5344CB8AC3E}">
        <p14:creationId xmlns:p14="http://schemas.microsoft.com/office/powerpoint/2010/main" val="27921833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7"/>
          <p:cNvSpPr>
            <a:spLocks noGrp="1"/>
          </p:cNvSpPr>
          <p:nvPr>
            <p:ph type="title"/>
          </p:nvPr>
        </p:nvSpPr>
        <p:spPr>
          <a:xfrm>
            <a:off x="835269" y="381000"/>
            <a:ext cx="8308731" cy="1447800"/>
          </a:xfrm>
        </p:spPr>
        <p:txBody>
          <a:bodyPr/>
          <a:lstStyle/>
          <a:p>
            <a:r>
              <a:rPr lang="fr-FR" dirty="0"/>
              <a:t>Concentrez-vous sur ce que votre auditoire a besoin de savoir  </a:t>
            </a:r>
            <a:r>
              <a:rPr lang="fr-FR" sz="3600" dirty="0">
                <a:solidFill>
                  <a:schemeClr val="tx2"/>
                </a:solidFill>
              </a:rPr>
              <a:t> </a:t>
            </a:r>
            <a:br>
              <a:rPr lang="fr-FR" dirty="0"/>
            </a:br>
            <a:endParaRPr lang="fr-FR" dirty="0"/>
          </a:p>
        </p:txBody>
      </p:sp>
      <p:sp>
        <p:nvSpPr>
          <p:cNvPr id="2" name="Content Placeholder 1"/>
          <p:cNvSpPr>
            <a:spLocks noGrp="1"/>
          </p:cNvSpPr>
          <p:nvPr>
            <p:ph idx="1"/>
          </p:nvPr>
        </p:nvSpPr>
        <p:spPr>
          <a:xfrm>
            <a:off x="914400" y="1981200"/>
            <a:ext cx="7729537" cy="4267200"/>
          </a:xfrm>
        </p:spPr>
        <p:txBody>
          <a:bodyPr/>
          <a:lstStyle/>
          <a:p>
            <a:pPr>
              <a:spcBef>
                <a:spcPts val="0"/>
              </a:spcBef>
              <a:spcAft>
                <a:spcPts val="1200"/>
              </a:spcAft>
              <a:buClr>
                <a:srgbClr val="E96D1F"/>
              </a:buClr>
            </a:pPr>
            <a:r>
              <a:rPr lang="fr-FR" dirty="0">
                <a:solidFill>
                  <a:schemeClr val="tx1">
                    <a:lumMod val="85000"/>
                    <a:lumOff val="15000"/>
                  </a:schemeClr>
                </a:solidFill>
              </a:rPr>
              <a:t>Qui est votre public ?</a:t>
            </a:r>
          </a:p>
          <a:p>
            <a:pPr lvl="1">
              <a:spcBef>
                <a:spcPts val="0"/>
              </a:spcBef>
              <a:spcAft>
                <a:spcPts val="1200"/>
              </a:spcAft>
              <a:buClr>
                <a:srgbClr val="E96D1F"/>
              </a:buClr>
              <a:buFont typeface="Courier New" panose="02070309020205020404" pitchFamily="49" charset="0"/>
              <a:buChar char="o"/>
            </a:pPr>
            <a:r>
              <a:rPr lang="fr-FR" dirty="0">
                <a:solidFill>
                  <a:schemeClr val="tx1">
                    <a:lumMod val="85000"/>
                    <a:lumOff val="15000"/>
                  </a:schemeClr>
                </a:solidFill>
              </a:rPr>
              <a:t>Quel est le niveau de connaissance de votre public ?</a:t>
            </a:r>
          </a:p>
          <a:p>
            <a:pPr lvl="1">
              <a:spcBef>
                <a:spcPts val="0"/>
              </a:spcBef>
              <a:spcAft>
                <a:spcPts val="2400"/>
              </a:spcAft>
              <a:buClr>
                <a:srgbClr val="E96D1F"/>
              </a:buClr>
              <a:buFont typeface="Courier New" panose="02070309020205020404" pitchFamily="49" charset="0"/>
              <a:buChar char="o"/>
            </a:pPr>
            <a:r>
              <a:rPr lang="fr-FR" dirty="0">
                <a:solidFill>
                  <a:schemeClr val="tx1">
                    <a:lumMod val="85000"/>
                    <a:lumOff val="15000"/>
                  </a:schemeClr>
                </a:solidFill>
              </a:rPr>
              <a:t>Qu’est-ce qui motive votre public ?</a:t>
            </a:r>
          </a:p>
          <a:p>
            <a:pPr>
              <a:spcAft>
                <a:spcPts val="2400"/>
              </a:spcAft>
            </a:pPr>
            <a:r>
              <a:rPr lang="fr-FR" dirty="0">
                <a:solidFill>
                  <a:schemeClr val="tx1">
                    <a:lumMod val="85000"/>
                    <a:lumOff val="15000"/>
                  </a:schemeClr>
                </a:solidFill>
              </a:rPr>
              <a:t>Qu'espérez-vous voir faire le public à la suite de votre plaidoyer ?</a:t>
            </a:r>
            <a:endParaRPr lang="fr-FR" dirty="0"/>
          </a:p>
          <a:p>
            <a:endParaRPr lang="fr-FR" dirty="0"/>
          </a:p>
        </p:txBody>
      </p:sp>
    </p:spTree>
    <p:extLst>
      <p:ext uri="{BB962C8B-B14F-4D97-AF65-F5344CB8AC3E}">
        <p14:creationId xmlns:p14="http://schemas.microsoft.com/office/powerpoint/2010/main" val="3419041247"/>
      </p:ext>
    </p:extLst>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9870</TotalTime>
  <Words>5331</Words>
  <Application>Microsoft Office PowerPoint</Application>
  <PresentationFormat>On-screen Show (4:3)</PresentationFormat>
  <Paragraphs>277</Paragraphs>
  <Slides>24</Slides>
  <Notes>24</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24</vt:i4>
      </vt:variant>
    </vt:vector>
  </HeadingPairs>
  <TitlesOfParts>
    <vt:vector size="29" baseType="lpstr">
      <vt:lpstr>Arial</vt:lpstr>
      <vt:lpstr>Arial Black</vt:lpstr>
      <vt:lpstr>Courier New</vt:lpstr>
      <vt:lpstr>Wingdings</vt:lpstr>
      <vt:lpstr>Bold Stripes</vt:lpstr>
      <vt:lpstr>Comment être un jeune leader efficace</vt:lpstr>
      <vt:lpstr>Lorsque vous êtes efficace, vous pouvez :</vt:lpstr>
      <vt:lpstr>Apprenez à être efficace</vt:lpstr>
      <vt:lpstr>PowerPoint Presentation</vt:lpstr>
      <vt:lpstr>Définissez vos propres priorités</vt:lpstr>
      <vt:lpstr>Créer votre réseau</vt:lpstr>
      <vt:lpstr>Préparez-vous à un leadership efficace : Quatre éléments à prendre en compte </vt:lpstr>
      <vt:lpstr>PowerPoint Presentation</vt:lpstr>
      <vt:lpstr>Concentrez-vous sur ce que votre auditoire a besoin de savoir    </vt:lpstr>
      <vt:lpstr>PowerPoint Presentation</vt:lpstr>
      <vt:lpstr>Posez-vous les questions suivantes :</vt:lpstr>
      <vt:lpstr>Résultats possibles</vt:lpstr>
      <vt:lpstr>PowerPoint Presentation</vt:lpstr>
      <vt:lpstr>Moins, c'est plus</vt:lpstr>
      <vt:lpstr>Assurez-vous de comprendre l’environnement général des politiques    </vt:lpstr>
      <vt:lpstr>Ayez le dernier mot</vt:lpstr>
      <vt:lpstr>PowerPoint Presentation</vt:lpstr>
      <vt:lpstr>Clair, concis, sur le ton de la conversation </vt:lpstr>
      <vt:lpstr>Apparence et manières</vt:lpstr>
      <vt:lpstr>Combattez la nervosité   </vt:lpstr>
      <vt:lpstr>PowerPoint Presentation</vt:lpstr>
      <vt:lpstr>Écueils courants à éviter</vt:lpstr>
      <vt:lpstr>Résultats idéaux de plaidoyer</vt:lpstr>
      <vt:lpstr>Sources</vt:lpstr>
    </vt:vector>
  </TitlesOfParts>
  <Manager/>
  <Company>Paul Geary User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Paul Geary User</dc:creator>
  <cp:keywords/>
  <dc:description/>
  <cp:lastModifiedBy>Alfred Hylton-Dei</cp:lastModifiedBy>
  <cp:revision>1132</cp:revision>
  <cp:lastPrinted>2017-04-26T23:53:16Z</cp:lastPrinted>
  <dcterms:created xsi:type="dcterms:W3CDTF">2019-10-23T14:52:14Z</dcterms:created>
  <dcterms:modified xsi:type="dcterms:W3CDTF">2020-01-13T16:46:14Z</dcterms:modified>
  <cp:category/>
</cp:coreProperties>
</file>