
<file path=[Content_Types].xml><?xml version="1.0" encoding="utf-8"?>
<Types xmlns="http://schemas.openxmlformats.org/package/2006/content-types">
  <Default Extension="emf" ContentType="image/x-emf"/>
  <Default Extension="fntdata" ContentType="application/x-fontdata"/>
  <Default Extension="jpeg" ContentType="image/jpeg"/>
  <Default Extension="png" ContentType="image/png"/>
  <Default Extension="rels" ContentType="application/vnd.openxmlformats-package.relationships+xml"/>
  <Default Extension="svg" ContentType="image/svg+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72" r:id="rId1"/>
  </p:sldMasterIdLst>
  <p:notesMasterIdLst>
    <p:notesMasterId r:id="rId20"/>
  </p:notesMasterIdLst>
  <p:sldIdLst>
    <p:sldId id="320" r:id="rId2"/>
    <p:sldId id="303" r:id="rId3"/>
    <p:sldId id="317" r:id="rId4"/>
    <p:sldId id="322" r:id="rId5"/>
    <p:sldId id="323" r:id="rId6"/>
    <p:sldId id="308" r:id="rId7"/>
    <p:sldId id="302" r:id="rId8"/>
    <p:sldId id="304" r:id="rId9"/>
    <p:sldId id="305" r:id="rId10"/>
    <p:sldId id="316" r:id="rId11"/>
    <p:sldId id="321" r:id="rId12"/>
    <p:sldId id="307" r:id="rId13"/>
    <p:sldId id="263" r:id="rId14"/>
    <p:sldId id="319" r:id="rId15"/>
    <p:sldId id="262" r:id="rId16"/>
    <p:sldId id="318" r:id="rId17"/>
    <p:sldId id="311" r:id="rId18"/>
    <p:sldId id="264" r:id="rId19"/>
  </p:sldIdLst>
  <p:sldSz cx="9144000" cy="6858000" type="screen4x3"/>
  <p:notesSz cx="6858000" cy="9144000"/>
  <p:embeddedFontLst>
    <p:embeddedFont>
      <p:font typeface="Arial Narrow" panose="020B0606020202030204" pitchFamily="34" charset="0"/>
      <p:regular r:id="rId21"/>
      <p:bold r:id="rId22"/>
      <p:italic r:id="rId23"/>
      <p:boldItalic r:id="rId24"/>
    </p:embeddedFont>
    <p:embeddedFont>
      <p:font typeface="Calibri" panose="020F0502020204030204" pitchFamily="34" charset="0"/>
      <p:regular r:id="rId25"/>
      <p:bold r:id="rId26"/>
      <p:italic r:id="rId27"/>
      <p:boldItalic r:id="rId28"/>
    </p:embeddedFont>
    <p:embeddedFont>
      <p:font typeface="Open Sans" panose="020B0604020202020204" charset="0"/>
      <p:regular r:id="rId29"/>
      <p:bold r:id="rId30"/>
      <p:italic r:id="rId31"/>
      <p:boldItalic r:id="rId32"/>
    </p:embeddedFont>
    <p:embeddedFont>
      <p:font typeface="Roboto Condensed" panose="020B0604020202020204" charset="0"/>
      <p:regular r:id="rId33"/>
      <p:bold r:id="rId34"/>
      <p:italic r:id="rId35"/>
      <p:boldItalic r:id="rId36"/>
    </p:embeddedFont>
    <p:embeddedFont>
      <p:font typeface="Source Sans Pro" panose="020B0503030403020204" pitchFamily="34" charset="0"/>
      <p:regular r:id="rId37"/>
      <p:bold r:id="rId38"/>
      <p:italic r:id="rId39"/>
      <p:boldItalic r:id="rId40"/>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2880" userDrawn="1">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Germinal Pinalie" initials="G" lastIdx="1" clrIdx="6"/>
  <p:cmAuthor id="1" name="Shelley Megquier" initials="SM" lastIdx="8" clrIdx="0">
    <p:extLst>
      <p:ext uri="{19B8F6BF-5375-455C-9EA6-DF929625EA0E}">
        <p15:presenceInfo xmlns:p15="http://schemas.microsoft.com/office/powerpoint/2012/main" userId="S-1-5-21-94512158-1502817275-145704350-4522" providerId="AD"/>
      </p:ext>
    </p:extLst>
  </p:cmAuthor>
  <p:cmAuthor id="2" name="Meredith Pierce" initials="MP" lastIdx="48" clrIdx="1">
    <p:extLst>
      <p:ext uri="{19B8F6BF-5375-455C-9EA6-DF929625EA0E}">
        <p15:presenceInfo xmlns:p15="http://schemas.microsoft.com/office/powerpoint/2012/main" userId="S-1-5-21-94512158-1502817275-145704350-4644" providerId="AD"/>
      </p:ext>
    </p:extLst>
  </p:cmAuthor>
  <p:cmAuthor id="3" name="Laura Wedeen" initials="LW" lastIdx="13" clrIdx="2">
    <p:extLst>
      <p:ext uri="{19B8F6BF-5375-455C-9EA6-DF929625EA0E}">
        <p15:presenceInfo xmlns:p15="http://schemas.microsoft.com/office/powerpoint/2012/main" userId="S-1-5-21-94512158-1502817275-145704350-5559" providerId="AD"/>
      </p:ext>
    </p:extLst>
  </p:cmAuthor>
  <p:cmAuthor id="4" name="Nancy Matuszak" initials="NM" lastIdx="16" clrIdx="3">
    <p:extLst>
      <p:ext uri="{19B8F6BF-5375-455C-9EA6-DF929625EA0E}">
        <p15:presenceInfo xmlns:p15="http://schemas.microsoft.com/office/powerpoint/2012/main" userId="S-1-5-21-94512158-1502817275-145704350-5491" providerId="AD"/>
      </p:ext>
    </p:extLst>
  </p:cmAuthor>
  <p:cmAuthor id="5" name="Heidi Worley" initials="HW" lastIdx="12" clrIdx="4">
    <p:extLst>
      <p:ext uri="{19B8F6BF-5375-455C-9EA6-DF929625EA0E}">
        <p15:presenceInfo xmlns:p15="http://schemas.microsoft.com/office/powerpoint/2012/main" userId="S-1-5-21-94512158-1502817275-145704350-5006" providerId="AD"/>
      </p:ext>
    </p:extLst>
  </p:cmAuthor>
  <p:cmAuthor id="6" name="Arkiatou Boissaye" initials="AB" lastIdx="30" clrIdx="5">
    <p:extLst>
      <p:ext uri="{19B8F6BF-5375-455C-9EA6-DF929625EA0E}">
        <p15:presenceInfo xmlns:p15="http://schemas.microsoft.com/office/powerpoint/2012/main" userId="S::ABoissaye@prb.org::53c82694-fcb2-4a75-bc9d-676c9081bd8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040404"/>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6583" autoAdjust="0"/>
    <p:restoredTop sz="65238" autoAdjust="0"/>
  </p:normalViewPr>
  <p:slideViewPr>
    <p:cSldViewPr snapToGrid="0">
      <p:cViewPr varScale="1">
        <p:scale>
          <a:sx n="83" d="100"/>
          <a:sy n="83" d="100"/>
        </p:scale>
        <p:origin x="2022" y="78"/>
      </p:cViewPr>
      <p:guideLst>
        <p:guide orient="horz" pos="2160"/>
        <p:guide pos="2880"/>
      </p:guideLst>
    </p:cSldViewPr>
  </p:slideViewPr>
  <p:outlineViewPr>
    <p:cViewPr>
      <p:scale>
        <a:sx n="33" d="100"/>
        <a:sy n="33" d="100"/>
      </p:scale>
      <p:origin x="0" y="0"/>
    </p:cViewPr>
  </p:outlineViewPr>
  <p:notesTextViewPr>
    <p:cViewPr>
      <p:scale>
        <a:sx n="3" d="2"/>
        <a:sy n="3" d="2"/>
      </p:scale>
      <p:origin x="0" y="0"/>
    </p:cViewPr>
  </p:notesTextViewPr>
  <p:sorterViewPr>
    <p:cViewPr>
      <p:scale>
        <a:sx n="100" d="100"/>
        <a:sy n="100" d="100"/>
      </p:scale>
      <p:origin x="0" y="-768"/>
    </p:cViewPr>
  </p:sorterViewPr>
  <p:notesViewPr>
    <p:cSldViewPr snapToGrid="0">
      <p:cViewPr>
        <p:scale>
          <a:sx n="180" d="100"/>
          <a:sy n="180" d="100"/>
        </p:scale>
        <p:origin x="1752" y="-912"/>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9" Type="http://schemas.openxmlformats.org/officeDocument/2006/relationships/font" Target="fonts/font19.fntdata"/><Relationship Id="rId3" Type="http://schemas.openxmlformats.org/officeDocument/2006/relationships/slide" Target="slides/slide2.xml"/><Relationship Id="rId21" Type="http://schemas.openxmlformats.org/officeDocument/2006/relationships/font" Target="fonts/font1.fntdata"/><Relationship Id="rId34" Type="http://schemas.openxmlformats.org/officeDocument/2006/relationships/font" Target="fonts/font14.fntdata"/><Relationship Id="rId42"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font" Target="fonts/font13.fntdata"/><Relationship Id="rId38" Type="http://schemas.openxmlformats.org/officeDocument/2006/relationships/font" Target="fonts/font18.fntdata"/><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schemas.openxmlformats.org/officeDocument/2006/relationships/font" Target="fonts/font9.fntdata"/><Relationship Id="rId41" Type="http://schemas.openxmlformats.org/officeDocument/2006/relationships/commentAuthors" Target="commentAuthor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font" Target="fonts/font12.fntdata"/><Relationship Id="rId37" Type="http://schemas.openxmlformats.org/officeDocument/2006/relationships/font" Target="fonts/font17.fntdata"/><Relationship Id="rId40" Type="http://schemas.openxmlformats.org/officeDocument/2006/relationships/font" Target="fonts/font20.fntdata"/><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36" Type="http://schemas.openxmlformats.org/officeDocument/2006/relationships/font" Target="fonts/font16.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11.fntdata"/><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font" Target="fonts/font10.fntdata"/><Relationship Id="rId35" Type="http://schemas.openxmlformats.org/officeDocument/2006/relationships/font" Target="fonts/font15.fntdata"/><Relationship Id="rId43"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B52B76F6-28D5-4028-AF3A-42784B952FF7}" type="datetimeFigureOut">
              <a:rPr lang="en-US" smtClean="0"/>
              <a:pPr/>
              <a:t>1/13/2020</a:t>
            </a:fld>
            <a:endParaRPr lang="en-US"/>
          </a:p>
        </p:txBody>
      </p:sp>
      <p:sp>
        <p:nvSpPr>
          <p:cNvPr id="4" name="Slide Image Placeholder 3"/>
          <p:cNvSpPr>
            <a:spLocks noGrp="1" noRot="1" noChangeAspect="1"/>
          </p:cNvSpPr>
          <p:nvPr>
            <p:ph type="sldImg" idx="2"/>
          </p:nvPr>
        </p:nvSpPr>
        <p:spPr>
          <a:xfrm>
            <a:off x="1371600" y="1143000"/>
            <a:ext cx="41148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7640FE7-B314-4083-B257-1E2138DE8405}" type="slidenum">
              <a:rPr lang="en-US" smtClean="0"/>
              <a:pPr/>
              <a:t>‹#›</a:t>
            </a:fld>
            <a:endParaRPr lang="en-US"/>
          </a:p>
        </p:txBody>
      </p:sp>
    </p:spTree>
    <p:extLst>
      <p:ext uri="{BB962C8B-B14F-4D97-AF65-F5344CB8AC3E}">
        <p14:creationId xmlns:p14="http://schemas.microsoft.com/office/powerpoint/2010/main" val="126462808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7640FE7-B314-4083-B257-1E2138DE8405}" type="slidenum">
              <a:rPr lang="en-US" smtClean="0"/>
              <a:pPr/>
              <a:t>1</a:t>
            </a:fld>
            <a:endParaRPr lang="en-US"/>
          </a:p>
        </p:txBody>
      </p:sp>
    </p:spTree>
    <p:extLst>
      <p:ext uri="{BB962C8B-B14F-4D97-AF65-F5344CB8AC3E}">
        <p14:creationId xmlns:p14="http://schemas.microsoft.com/office/powerpoint/2010/main" val="155422876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dirty="0"/>
              <a:t>Comme vous l’apprendrez dans l’étude de cas rédigée par </a:t>
            </a:r>
            <a:r>
              <a:rPr lang="fr-FR" dirty="0" err="1"/>
              <a:t>Dezio</a:t>
            </a:r>
            <a:r>
              <a:rPr lang="fr-FR" dirty="0"/>
              <a:t> </a:t>
            </a:r>
            <a:r>
              <a:rPr lang="fr-FR" dirty="0" err="1"/>
              <a:t>Macheso</a:t>
            </a:r>
            <a:r>
              <a:rPr lang="fr-FR"/>
              <a:t>, jeune leader, </a:t>
            </a:r>
            <a:r>
              <a:rPr lang="fr-FR" dirty="0"/>
              <a:t>cette coalition est un bon exemple d’alliance dirigée par des jeunes qui présente à la fois les forces et les difficultés. </a:t>
            </a:r>
          </a:p>
          <a:p>
            <a:endParaRPr lang="fr-FR" dirty="0"/>
          </a:p>
          <a:p>
            <a:r>
              <a:rPr lang="fr-FR" dirty="0"/>
              <a:t>Veuillez lire l’étude de cas, former des groupes de trois à cinq personnes et faire le court exercice.  </a:t>
            </a:r>
          </a:p>
          <a:p>
            <a:endParaRPr lang="fr-FR" dirty="0"/>
          </a:p>
          <a:p>
            <a:r>
              <a:rPr lang="fr-FR" dirty="0"/>
              <a:t>[Note au facilitateur : cet exercice est direct et encourage la participation et la pensée critique. Veuillez faire remarquer aux participants que l’exercice n’a pas pour objectif de critiquer le travail accompli par cette coalition, mais a bien pour finalité l’apprentissage. Certains participants peuvent estimer que l’étude de cas ne leur fournit pas suffisamment d’informations pour bien identifier les forces et les faiblesses de la coalition. Si tel est le cas, encouragez-les à indiquer les informations supplémentaires qu’ils souhaiteraient obtenir]</a:t>
            </a:r>
          </a:p>
        </p:txBody>
      </p:sp>
      <p:sp>
        <p:nvSpPr>
          <p:cNvPr id="4" name="Slide Number Placeholder 3"/>
          <p:cNvSpPr>
            <a:spLocks noGrp="1"/>
          </p:cNvSpPr>
          <p:nvPr>
            <p:ph type="sldNum" sz="quarter" idx="10"/>
          </p:nvPr>
        </p:nvSpPr>
        <p:spPr/>
        <p:txBody>
          <a:bodyPr/>
          <a:lstStyle/>
          <a:p>
            <a:fld id="{37640FE7-B314-4083-B257-1E2138DE8405}" type="slidenum">
              <a:rPr lang="fr-FR" smtClean="0"/>
              <a:pPr/>
              <a:t>10</a:t>
            </a:fld>
            <a:endParaRPr lang="fr-FR"/>
          </a:p>
        </p:txBody>
      </p:sp>
    </p:spTree>
    <p:extLst>
      <p:ext uri="{BB962C8B-B14F-4D97-AF65-F5344CB8AC3E}">
        <p14:creationId xmlns:p14="http://schemas.microsoft.com/office/powerpoint/2010/main" val="402842065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dirty="0"/>
              <a:t>Maintenant que nous avons utilisé une étude de cas pour contextualiser les informations que nous avons apprises à ce jour, voyons plus en détail comment former une coalition efficace.  </a:t>
            </a:r>
          </a:p>
          <a:p>
            <a:r>
              <a:rPr lang="fr-FR" dirty="0"/>
              <a:t>Il est clair que la communication et l’accord entre les membres de la coalition sont essentiels.  </a:t>
            </a:r>
          </a:p>
          <a:p>
            <a:endParaRPr lang="fr-FR" dirty="0"/>
          </a:p>
          <a:p>
            <a:r>
              <a:rPr lang="fr-FR" dirty="0"/>
              <a:t>Lorsque vous prenez des décisions en tant que coalition, tous les membres doivent être impliqués dans le processus. Une des stratégies de prise de décision en groupe consiste à procéder par consensus.</a:t>
            </a:r>
          </a:p>
          <a:p>
            <a:endParaRPr lang="fr-FR" sz="1200" kern="1200" dirty="0">
              <a:solidFill>
                <a:schemeClr val="tx1"/>
              </a:solidFill>
              <a:effectLst/>
              <a:latin typeface="+mn-lt"/>
              <a:ea typeface="+mn-ea"/>
              <a:cs typeface="+mn-cs"/>
            </a:endParaRPr>
          </a:p>
          <a:p>
            <a:r>
              <a:rPr lang="fr-FR" dirty="0"/>
              <a:t>Le consensus est un modèle participatif de prise de décision en groupe</a:t>
            </a:r>
            <a:r>
              <a:rPr lang="fr-FR" sz="1200" kern="1200" dirty="0">
                <a:solidFill>
                  <a:schemeClr val="tx1"/>
                </a:solidFill>
                <a:effectLst/>
                <a:latin typeface="+mn-lt"/>
                <a:ea typeface="+mn-ea"/>
                <a:cs typeface="+mn-cs"/>
              </a:rPr>
              <a:t>. </a:t>
            </a:r>
            <a:r>
              <a:rPr lang="fr-FR" dirty="0"/>
              <a:t>Bien que toutes les coalitions ne prennent pas leurs décisions par consensus, </a:t>
            </a:r>
            <a:r>
              <a:rPr lang="fr-FR" dirty="0">
                <a:highlight>
                  <a:srgbClr val="FFFF00"/>
                </a:highlight>
              </a:rPr>
              <a:t>cela reste </a:t>
            </a:r>
            <a:r>
              <a:rPr lang="fr-FR" dirty="0"/>
              <a:t>une stratégie décisionnelle dominante dans nombre d’entre elles,</a:t>
            </a:r>
            <a:r>
              <a:rPr lang="fr-FR" baseline="0" dirty="0"/>
              <a:t> </a:t>
            </a:r>
            <a:r>
              <a:rPr lang="fr-FR" dirty="0"/>
              <a:t>et donc une compétence importante à maîtriser.</a:t>
            </a:r>
            <a:r>
              <a:rPr lang="fr-FR" sz="1200" kern="1200" dirty="0">
                <a:solidFill>
                  <a:schemeClr val="tx1"/>
                </a:solidFill>
                <a:effectLst/>
                <a:latin typeface="+mn-lt"/>
                <a:ea typeface="+mn-ea"/>
                <a:cs typeface="+mn-cs"/>
              </a:rPr>
              <a:t>  </a:t>
            </a:r>
          </a:p>
          <a:p>
            <a:r>
              <a:rPr lang="fr-FR" sz="1200" kern="1200" dirty="0">
                <a:solidFill>
                  <a:schemeClr val="tx1"/>
                </a:solidFill>
                <a:effectLst/>
                <a:latin typeface="+mn-lt"/>
                <a:ea typeface="+mn-ea"/>
                <a:cs typeface="+mn-cs"/>
              </a:rPr>
              <a:t> </a:t>
            </a:r>
          </a:p>
          <a:p>
            <a:r>
              <a:rPr lang="fr-FR" dirty="0"/>
              <a:t>Dans le fonctionnement par consensus, prendre une décision est un but, mais le processus pour y arriver est important</a:t>
            </a:r>
            <a:r>
              <a:rPr lang="fr-FR" sz="1200" kern="1200" dirty="0">
                <a:solidFill>
                  <a:schemeClr val="tx1"/>
                </a:solidFill>
                <a:effectLst/>
                <a:latin typeface="+mn-lt"/>
                <a:ea typeface="+mn-ea"/>
                <a:cs typeface="+mn-cs"/>
              </a:rPr>
              <a:t>. Une </a:t>
            </a:r>
            <a:r>
              <a:rPr lang="fr-FR" dirty="0"/>
              <a:t>approche à la majorité est probablement le moyen le plus rapide de prendre des décisions et de faire avancer </a:t>
            </a:r>
            <a:r>
              <a:rPr lang="fr-FR" b="1" dirty="0"/>
              <a:t>le programme</a:t>
            </a:r>
            <a:r>
              <a:rPr lang="fr-FR" dirty="0"/>
              <a:t>. Toutefois, la création d’un consensus peut être un moyen d’assurer la participation, l’égalité dans la prise de décision et, selon de nombreuses personnes, de pendre</a:t>
            </a:r>
            <a:r>
              <a:rPr lang="fr-FR" baseline="0" dirty="0"/>
              <a:t> </a:t>
            </a:r>
            <a:r>
              <a:rPr lang="fr-FR" dirty="0"/>
              <a:t>des décisions plus solides</a:t>
            </a:r>
            <a:r>
              <a:rPr lang="fr-FR" sz="1200" kern="1200" dirty="0">
                <a:solidFill>
                  <a:schemeClr val="tx1"/>
                </a:solidFill>
                <a:effectLst/>
                <a:latin typeface="+mn-lt"/>
                <a:ea typeface="+mn-ea"/>
                <a:cs typeface="+mn-cs"/>
              </a:rPr>
              <a:t>. </a:t>
            </a:r>
            <a:r>
              <a:rPr lang="fr-FR" dirty="0"/>
              <a:t>Le consensus repose sur le principe selon lequel chaque voix mérite d'être entendue et chaque préoccupation est justifiée</a:t>
            </a:r>
            <a:r>
              <a:rPr lang="fr-FR" sz="1200" kern="1200" dirty="0">
                <a:solidFill>
                  <a:schemeClr val="tx1"/>
                </a:solidFill>
                <a:effectLst/>
                <a:latin typeface="+mn-lt"/>
                <a:ea typeface="+mn-ea"/>
                <a:cs typeface="+mn-cs"/>
              </a:rPr>
              <a:t>. </a:t>
            </a:r>
            <a:r>
              <a:rPr lang="fr-FR" dirty="0"/>
              <a:t>Si une proposition rend quelques personnes, et même une personne, profondément mécontente(s), une approche consensuelle reconnaît qu’il existe une raison valable à cette insatisfaction</a:t>
            </a:r>
            <a:r>
              <a:rPr lang="fr-FR" sz="1200" kern="1200" dirty="0">
                <a:solidFill>
                  <a:schemeClr val="tx1"/>
                </a:solidFill>
                <a:effectLst/>
                <a:latin typeface="+mn-lt"/>
                <a:ea typeface="+mn-ea"/>
                <a:cs typeface="+mn-cs"/>
              </a:rPr>
              <a:t>. </a:t>
            </a:r>
            <a:r>
              <a:rPr lang="fr-FR" dirty="0"/>
              <a:t>Si le rassemblement ignore cette raison, il sera probablement moins efficace en tant que coalition</a:t>
            </a:r>
            <a:r>
              <a:rPr lang="fr-FR" sz="1200" kern="1200" dirty="0">
                <a:solidFill>
                  <a:schemeClr val="tx1"/>
                </a:solidFill>
                <a:effectLst/>
                <a:latin typeface="+mn-lt"/>
                <a:ea typeface="+mn-ea"/>
                <a:cs typeface="+mn-cs"/>
              </a:rPr>
              <a:t>.</a:t>
            </a:r>
          </a:p>
          <a:p>
            <a:r>
              <a:rPr lang="fr-FR" sz="1200" kern="1200" dirty="0">
                <a:solidFill>
                  <a:schemeClr val="tx1"/>
                </a:solidFill>
                <a:effectLst/>
                <a:latin typeface="+mn-lt"/>
                <a:ea typeface="+mn-ea"/>
                <a:cs typeface="+mn-cs"/>
              </a:rPr>
              <a:t> </a:t>
            </a:r>
          </a:p>
          <a:p>
            <a:r>
              <a:rPr lang="fr-FR" dirty="0"/>
              <a:t>Les stratégies visant à bâtir un consensus constituent des compétences essentielles pour les </a:t>
            </a:r>
            <a:r>
              <a:rPr lang="fr-FR" b="1" dirty="0"/>
              <a:t>jeunes leaders, </a:t>
            </a:r>
            <a:r>
              <a:rPr lang="fr-FR" dirty="0"/>
              <a:t>et un aspect de toute coalition efficace.</a:t>
            </a:r>
            <a:endParaRPr lang="fr-FR" sz="1200" kern="1200" dirty="0">
              <a:solidFill>
                <a:schemeClr val="tx1"/>
              </a:solidFill>
              <a:effectLst/>
              <a:latin typeface="+mn-lt"/>
              <a:ea typeface="+mn-ea"/>
              <a:cs typeface="+mn-cs"/>
            </a:endParaRPr>
          </a:p>
          <a:p>
            <a:endParaRPr lang="fr-FR" sz="1200" kern="1200" dirty="0">
              <a:solidFill>
                <a:schemeClr val="tx1"/>
              </a:solidFill>
              <a:effectLst/>
              <a:latin typeface="+mn-lt"/>
              <a:ea typeface="+mn-ea"/>
              <a:cs typeface="+mn-cs"/>
            </a:endParaRPr>
          </a:p>
          <a:p>
            <a:r>
              <a:rPr lang="fr-FR" dirty="0"/>
              <a:t>Plus tard dans la journée, nous ferons un exercice de jeu de rôles dans lequel chacun d'entre vous fera partie d'une coalition imaginaire qui utilise ses compétences en matière de création de consensus pour décider en groupe de la manière de réagir à un problème difficile</a:t>
            </a:r>
            <a:r>
              <a:rPr lang="fr-FR" baseline="0" dirty="0"/>
              <a:t> concernant des </a:t>
            </a:r>
            <a:r>
              <a:rPr lang="fr-FR" dirty="0"/>
              <a:t>politiques</a:t>
            </a:r>
            <a:r>
              <a:rPr lang="fr-FR" sz="1200" kern="1200" dirty="0">
                <a:solidFill>
                  <a:schemeClr val="tx1"/>
                </a:solidFill>
                <a:effectLst/>
                <a:latin typeface="+mn-lt"/>
                <a:ea typeface="+mn-ea"/>
                <a:cs typeface="+mn-cs"/>
              </a:rPr>
              <a:t>.  </a:t>
            </a:r>
            <a:endParaRPr lang="fr-FR" dirty="0"/>
          </a:p>
        </p:txBody>
      </p:sp>
      <p:sp>
        <p:nvSpPr>
          <p:cNvPr id="4" name="Slide Number Placeholder 3"/>
          <p:cNvSpPr>
            <a:spLocks noGrp="1"/>
          </p:cNvSpPr>
          <p:nvPr>
            <p:ph type="sldNum" sz="quarter" idx="10"/>
          </p:nvPr>
        </p:nvSpPr>
        <p:spPr>
          <a:xfrm>
            <a:off x="3765177" y="8001000"/>
            <a:ext cx="2971800" cy="458787"/>
          </a:xfrm>
        </p:spPr>
        <p:txBody>
          <a:bodyPr/>
          <a:lstStyle/>
          <a:p>
            <a:fld id="{37640FE7-B314-4083-B257-1E2138DE8405}" type="slidenum">
              <a:rPr lang="fr-FR" smtClean="0"/>
              <a:pPr/>
              <a:t>11</a:t>
            </a:fld>
            <a:endParaRPr lang="fr-FR" dirty="0"/>
          </a:p>
        </p:txBody>
      </p:sp>
    </p:spTree>
    <p:extLst>
      <p:ext uri="{BB962C8B-B14F-4D97-AF65-F5344CB8AC3E}">
        <p14:creationId xmlns:p14="http://schemas.microsoft.com/office/powerpoint/2010/main" val="12484409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b="1" dirty="0"/>
              <a:t>Avez-vous déjà essayé d’amener quelqu’un à joindre un club ou un groupe que vous aviez créé</a:t>
            </a:r>
            <a:r>
              <a:rPr lang="fr-FR" b="1" baseline="0" dirty="0"/>
              <a:t> </a:t>
            </a:r>
            <a:r>
              <a:rPr lang="fr-FR" b="1" dirty="0"/>
              <a:t>? Ou même votre propre</a:t>
            </a:r>
            <a:r>
              <a:rPr lang="fr-FR" b="1" baseline="0" dirty="0"/>
              <a:t> </a:t>
            </a:r>
            <a:r>
              <a:rPr lang="fr-FR" b="1" dirty="0"/>
              <a:t>organisation </a:t>
            </a:r>
            <a:r>
              <a:rPr lang="fr-FR" sz="1200" b="1" baseline="0" dirty="0"/>
              <a:t>? </a:t>
            </a:r>
            <a:r>
              <a:rPr lang="fr-FR" b="1" dirty="0"/>
              <a:t>Quel type de méthodes avez-vous utilisé pour essayer de les recruter?</a:t>
            </a:r>
            <a:r>
              <a:rPr lang="fr-FR" sz="1200" b="1" baseline="0" dirty="0"/>
              <a:t> </a:t>
            </a:r>
            <a:r>
              <a:rPr lang="fr-FR" sz="1200" b="0" baseline="0" dirty="0"/>
              <a:t>[Suscitez des réponses]</a:t>
            </a:r>
          </a:p>
          <a:p>
            <a:endParaRPr lang="fr-FR" sz="1200" b="0" baseline="0" dirty="0"/>
          </a:p>
          <a:p>
            <a:r>
              <a:rPr lang="fr-FR" sz="1200" b="1" baseline="0" dirty="0"/>
              <a:t>[Cliquez]</a:t>
            </a:r>
            <a:endParaRPr lang="fr-FR" sz="1200" b="1" dirty="0"/>
          </a:p>
          <a:p>
            <a:endParaRPr lang="fr-FR" sz="1200" b="1" dirty="0"/>
          </a:p>
          <a:p>
            <a:r>
              <a:rPr lang="fr-FR" b="1" dirty="0"/>
              <a:t>Tout d'abord, avant de commencer à recruter </a:t>
            </a:r>
            <a:r>
              <a:rPr lang="fr-FR" sz="1200" b="1" dirty="0"/>
              <a:t>:</a:t>
            </a:r>
          </a:p>
          <a:p>
            <a:endParaRPr lang="fr-FR" b="1" dirty="0"/>
          </a:p>
          <a:p>
            <a:r>
              <a:rPr lang="fr-FR" b="1" dirty="0"/>
              <a:t>1. Pensez au membre idéal de votre coalition</a:t>
            </a:r>
          </a:p>
          <a:p>
            <a:r>
              <a:rPr lang="fr-FR" b="0" dirty="0"/>
              <a:t>Quels types de membres sont idéaux en fonction des </a:t>
            </a:r>
            <a:r>
              <a:rPr lang="fr-FR" dirty="0"/>
              <a:t>buts de votre coalition ? La plupart des coalitions devraient avoir une diversité de membres. La diversité permet à une coalition de mieux comprendre les différents facteurs susceptibles de causer</a:t>
            </a:r>
            <a:r>
              <a:rPr lang="fr-FR" baseline="0" dirty="0"/>
              <a:t> </a:t>
            </a:r>
            <a:r>
              <a:rPr lang="fr-FR" dirty="0"/>
              <a:t>un problème. </a:t>
            </a:r>
          </a:p>
          <a:p>
            <a:endParaRPr lang="fr-FR" dirty="0"/>
          </a:p>
          <a:p>
            <a:r>
              <a:rPr lang="fr-FR" dirty="0"/>
              <a:t>Une fois que vous avez identifié les membres idéaux de la coalition, commencez à identifier les organisations qui correspondent à ce profil. Vous pouvez rechercher des organisations spécifiques, mais aussi plus largement d'autres organisations qui pourraient être impliquées. Pensez à celles qui ont de l'influence, à celles qui peuvent</a:t>
            </a:r>
            <a:r>
              <a:rPr lang="fr-FR" baseline="0" dirty="0"/>
              <a:t> soutenir </a:t>
            </a:r>
            <a:r>
              <a:rPr lang="fr-FR" dirty="0"/>
              <a:t>et même à celles qui pourraient rendre votre tâche plus difficile. Des organisations importantes de la société civile ou des ministères devraient-ils être inclus ?</a:t>
            </a:r>
          </a:p>
          <a:p>
            <a:endParaRPr lang="fr-FR" dirty="0"/>
          </a:p>
          <a:p>
            <a:r>
              <a:rPr lang="fr-FR" dirty="0"/>
              <a:t>De nombreuses coalitions incluent des individus parmi leurs membres. Si vous pensez que votre coalition gagnerait à inclure des individus en tant que membres, réfléchissez au type d'individus qui pourraient contribuer de manière productive. Les membres individuels peuvent être des membres de la communauté, des leaders de la communauté ou des personnes ayant une expérience directe du problème. Les individus peuvent être utiles à une coalition car ils peuvent souvent faire des choses qu’une organisation n’est pas en mesure</a:t>
            </a:r>
            <a:r>
              <a:rPr lang="fr-FR" baseline="0" dirty="0"/>
              <a:t> </a:t>
            </a:r>
            <a:r>
              <a:rPr lang="fr-FR" dirty="0"/>
              <a:t>de faire. </a:t>
            </a:r>
          </a:p>
          <a:p>
            <a:endParaRPr lang="fr-FR" dirty="0"/>
          </a:p>
          <a:p>
            <a:r>
              <a:rPr lang="fr-FR" dirty="0"/>
              <a:t>Une fois que vous avez identifié les organisations à inviter, vous devez ensuite décider quelle personne de chaque organisation représentera chacune de ces organisations. Les directeurs rendent généralement la coalition plus crédible, ont une expérience précieuse à apporter, un réseau plus étendu avec lequel établir des liens, et sont plus efficaces dans la prise de décisions en matière de politiques. D'autre part, les membres du personnel de niveau inférieur sont parfois plus engagés, plus enthousiastes et plus disponibles que les responsables de niveau supérieur. Si les membres du personnel de niveau inférieur participent, il est important que les directeurs les désignent pour représenter leur organisation.</a:t>
            </a:r>
          </a:p>
          <a:p>
            <a:endParaRPr lang="fr-FR" b="1" dirty="0"/>
          </a:p>
          <a:p>
            <a:r>
              <a:rPr lang="fr-FR" b="1" dirty="0"/>
              <a:t>2.</a:t>
            </a:r>
            <a:r>
              <a:rPr lang="fr-FR" b="1" baseline="0" dirty="0"/>
              <a:t> </a:t>
            </a:r>
            <a:r>
              <a:rPr lang="fr-FR" b="1" dirty="0"/>
              <a:t>Formez un groupe central</a:t>
            </a:r>
          </a:p>
          <a:p>
            <a:pPr lvl="0">
              <a:defRPr/>
            </a:pPr>
            <a:r>
              <a:rPr lang="fr-FR" dirty="0"/>
              <a:t>Une fois que vous avez pris une décision sur vos membres idéaux, il est temps d’identifier un groupe central</a:t>
            </a:r>
            <a:r>
              <a:rPr lang="fr-FR" sz="1200" b="0" i="0" u="none" kern="1200" dirty="0">
                <a:solidFill>
                  <a:schemeClr val="tx1"/>
                </a:solidFill>
                <a:effectLst/>
                <a:latin typeface="+mn-lt"/>
                <a:ea typeface="+mn-ea"/>
                <a:cs typeface="+mn-cs"/>
              </a:rPr>
              <a:t>.</a:t>
            </a:r>
            <a:r>
              <a:rPr lang="fr-FR" dirty="0"/>
              <a:t> Un groupe central est composé de personnes ou d’organisations très impliquées dans le sujet sur lequel vous travaillerez en tant que coalition, ou très touchées par ce dernier.</a:t>
            </a:r>
            <a:r>
              <a:rPr lang="fr-FR" sz="1200" b="0" i="0" u="none" kern="1200" dirty="0">
                <a:solidFill>
                  <a:schemeClr val="tx1"/>
                </a:solidFill>
                <a:effectLst/>
                <a:latin typeface="+mn-lt"/>
                <a:ea typeface="+mn-ea"/>
                <a:cs typeface="+mn-cs"/>
              </a:rPr>
              <a:t> </a:t>
            </a:r>
            <a:r>
              <a:rPr lang="fr-FR" dirty="0"/>
              <a:t>Les membres du groupe central doivent être des partenaires de confiance, disposés à participer et disponibles.</a:t>
            </a:r>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r>
              <a:rPr lang="fr-FR" dirty="0"/>
              <a:t>Vous pouvez créer un groupe central de plusieurs manières</a:t>
            </a:r>
            <a:r>
              <a:rPr lang="fr-FR" sz="1200" b="0" i="0" kern="1200" baseline="0" dirty="0">
                <a:solidFill>
                  <a:schemeClr val="tx1"/>
                </a:solidFill>
                <a:effectLst/>
                <a:latin typeface="+mn-lt"/>
                <a:ea typeface="+mn-ea"/>
                <a:cs typeface="+mn-cs"/>
              </a:rPr>
              <a:t>. </a:t>
            </a:r>
            <a:r>
              <a:rPr lang="fr-FR" dirty="0"/>
              <a:t>Vous pouvez commencer avec les personnes et les organisations que vous connaissez et qui travaillent sur le problème traité par votre coalition. Utilisez vos contacts pour envisager</a:t>
            </a:r>
            <a:r>
              <a:rPr lang="fr-FR" baseline="0" dirty="0"/>
              <a:t> </a:t>
            </a:r>
            <a:r>
              <a:rPr lang="fr-FR" dirty="0"/>
              <a:t>qui seraient les membres idéaux du groupe central</a:t>
            </a:r>
            <a:r>
              <a:rPr lang="fr-FR" sz="1200" b="0" i="0" kern="1200" baseline="0" dirty="0">
                <a:solidFill>
                  <a:schemeClr val="tx1"/>
                </a:solidFill>
                <a:effectLst/>
                <a:latin typeface="+mn-lt"/>
                <a:ea typeface="+mn-ea"/>
                <a:cs typeface="+mn-cs"/>
              </a:rPr>
              <a:t>. </a:t>
            </a:r>
            <a:r>
              <a:rPr lang="fr-FR" dirty="0"/>
              <a:t>Les autres contacts à atteindre initialement sont les membres des organisations les plus touchées par le problème sur lequel vous travaillez, tels que celles qui plaident directement pour des changements dans la politique nationale.</a:t>
            </a:r>
            <a:endParaRPr lang="fr-FR" sz="1200" b="0" i="0" kern="1200" baseline="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r>
              <a:rPr lang="fr-FR" sz="1200" b="1" i="0" kern="1200" dirty="0">
                <a:solidFill>
                  <a:schemeClr val="tx1"/>
                </a:solidFill>
                <a:effectLst/>
                <a:latin typeface="+mn-lt"/>
                <a:ea typeface="+mn-ea"/>
                <a:cs typeface="+mn-cs"/>
              </a:rPr>
              <a:t>3</a:t>
            </a:r>
            <a:r>
              <a:rPr lang="fr-FR" sz="1200" b="0" i="0" kern="1200" dirty="0">
                <a:solidFill>
                  <a:schemeClr val="tx1"/>
                </a:solidFill>
                <a:effectLst/>
                <a:latin typeface="+mn-lt"/>
                <a:ea typeface="+mn-ea"/>
                <a:cs typeface="+mn-cs"/>
              </a:rPr>
              <a:t>.</a:t>
            </a:r>
            <a:r>
              <a:rPr lang="fr-FR" sz="1200" b="0" i="0" kern="1200" baseline="0" dirty="0">
                <a:solidFill>
                  <a:schemeClr val="tx1"/>
                </a:solidFill>
                <a:effectLst/>
                <a:latin typeface="+mn-lt"/>
                <a:ea typeface="+mn-ea"/>
                <a:cs typeface="+mn-cs"/>
              </a:rPr>
              <a:t> </a:t>
            </a:r>
            <a:r>
              <a:rPr lang="fr-FR" b="1" dirty="0"/>
              <a:t>Recrutez</a:t>
            </a:r>
          </a:p>
          <a:p>
            <a:r>
              <a:rPr lang="fr-FR" dirty="0"/>
              <a:t>Utilisez le réseau de votre groupe central pour commencer à recruter, en gardant à l'esprit les membres idéaux auxquels vous avez réfléchi. Pendant le recrutement, il est également important de prendre en compte la taille idéale de votre coalition</a:t>
            </a:r>
            <a:r>
              <a:rPr lang="fr-FR" u="none" dirty="0"/>
              <a:t>.</a:t>
            </a:r>
            <a:r>
              <a:rPr lang="fr-FR" dirty="0"/>
              <a:t> Votre stratégie de recrutement sera déterminée par le nombre d’organisations souhaité et par la diversité des membres, y compris les membres potentiels les plus importants, ou stratégiques, lors de la sélection des organisations.</a:t>
            </a:r>
            <a:endParaRPr lang="fr-FR" u="none" dirty="0"/>
          </a:p>
          <a:p>
            <a:endParaRPr lang="fr-FR" sz="1200" b="0" i="0" kern="1200" baseline="0" dirty="0">
              <a:solidFill>
                <a:schemeClr val="tx1"/>
              </a:solidFill>
              <a:effectLst/>
              <a:latin typeface="+mn-lt"/>
              <a:ea typeface="+mn-ea"/>
              <a:cs typeface="+mn-cs"/>
            </a:endParaRPr>
          </a:p>
          <a:p>
            <a:r>
              <a:rPr lang="fr-FR" dirty="0"/>
              <a:t>Parmi les nombreuses façons de contacter des personnes et des organisations, citons : </a:t>
            </a:r>
            <a:endParaRPr lang="fr-FR"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fr-FR" dirty="0"/>
              <a:t>Rencontres en personne</a:t>
            </a:r>
            <a:endParaRPr lang="fr-FR"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fr-FR" dirty="0"/>
              <a:t>A</a:t>
            </a:r>
            <a:r>
              <a:rPr lang="fr-FR" sz="1200" b="0" i="0" kern="1200" dirty="0">
                <a:solidFill>
                  <a:schemeClr val="tx1"/>
                </a:solidFill>
                <a:effectLst/>
                <a:latin typeface="+mn-lt"/>
                <a:ea typeface="+mn-ea"/>
                <a:cs typeface="+mn-cs"/>
              </a:rPr>
              <a:t>ppels téléphoniques</a:t>
            </a: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Courrier électronique</a:t>
            </a: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Lettres personnelles</a:t>
            </a: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Courrier</a:t>
            </a:r>
            <a:r>
              <a:rPr lang="fr-FR" dirty="0"/>
              <a:t> </a:t>
            </a:r>
            <a:r>
              <a:rPr lang="fr-FR" sz="1200" b="0" i="0" kern="1200" dirty="0">
                <a:solidFill>
                  <a:schemeClr val="tx1"/>
                </a:solidFill>
                <a:effectLst/>
                <a:latin typeface="+mn-lt"/>
                <a:ea typeface="+mn-ea"/>
                <a:cs typeface="+mn-cs"/>
              </a:rPr>
              <a:t>envoyé</a:t>
            </a:r>
            <a:r>
              <a:rPr lang="fr-FR" sz="1200" b="0" i="0" kern="1200" baseline="0" dirty="0">
                <a:solidFill>
                  <a:schemeClr val="tx1"/>
                </a:solidFill>
                <a:effectLst/>
                <a:latin typeface="+mn-lt"/>
                <a:ea typeface="+mn-ea"/>
                <a:cs typeface="+mn-cs"/>
              </a:rPr>
              <a:t> en </a:t>
            </a:r>
            <a:r>
              <a:rPr lang="fr-FR" sz="1200" b="0" i="0" kern="1200" dirty="0">
                <a:solidFill>
                  <a:schemeClr val="tx1"/>
                </a:solidFill>
                <a:effectLst/>
                <a:latin typeface="+mn-lt"/>
                <a:ea typeface="+mn-ea"/>
                <a:cs typeface="+mn-cs"/>
              </a:rPr>
              <a:t>masse</a:t>
            </a:r>
          </a:p>
          <a:p>
            <a:pPr marL="171450" indent="-171450">
              <a:buFont typeface="Arial" panose="020B0604020202020204" pitchFamily="34" charset="0"/>
              <a:buChar char="•"/>
            </a:pPr>
            <a:r>
              <a:rPr lang="fr-FR" dirty="0"/>
              <a:t>Annonces dans les médias</a:t>
            </a:r>
            <a:endParaRPr lang="fr-FR"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fr-FR" sz="1200" b="0" i="0" kern="1200" dirty="0">
                <a:solidFill>
                  <a:schemeClr val="tx1"/>
                </a:solidFill>
                <a:effectLst/>
                <a:latin typeface="+mn-lt"/>
                <a:ea typeface="+mn-ea"/>
                <a:cs typeface="+mn-cs"/>
              </a:rPr>
              <a:t>Prospectus et affiches.</a:t>
            </a:r>
          </a:p>
          <a:p>
            <a:endParaRPr lang="fr-FR" dirty="0"/>
          </a:p>
          <a:p>
            <a:r>
              <a:rPr lang="fr-FR" b="1" dirty="0"/>
              <a:t>4. Tenez des réunions régulières.</a:t>
            </a:r>
          </a:p>
          <a:p>
            <a:r>
              <a:rPr lang="fr-FR" dirty="0"/>
              <a:t>Une fois que vous avez contacté des membres potentiels et les avez invités à joindre la coalition, vous devez tenir votre première réunion, puis des réunions régulières</a:t>
            </a:r>
            <a:r>
              <a:rPr lang="fr-FR" sz="1200" b="0" i="0" kern="1200" baseline="0" dirty="0">
                <a:solidFill>
                  <a:schemeClr val="tx1"/>
                </a:solidFill>
                <a:effectLst/>
                <a:latin typeface="+mn-lt"/>
                <a:ea typeface="+mn-ea"/>
                <a:cs typeface="+mn-cs"/>
              </a:rPr>
              <a:t>. </a:t>
            </a:r>
          </a:p>
          <a:p>
            <a:endParaRPr lang="fr-FR" sz="1200" b="0" i="0" kern="1200" baseline="0" dirty="0">
              <a:solidFill>
                <a:schemeClr val="tx1"/>
              </a:solidFill>
              <a:effectLst/>
              <a:latin typeface="+mn-lt"/>
              <a:ea typeface="+mn-ea"/>
              <a:cs typeface="+mn-cs"/>
            </a:endParaRPr>
          </a:p>
          <a:p>
            <a:r>
              <a:rPr lang="fr-FR" dirty="0"/>
              <a:t>Vous pouvez utiliser de nombreuses possibilités pour le contenu de vos réunions</a:t>
            </a:r>
            <a:r>
              <a:rPr lang="fr-FR" sz="1200" b="0" i="0" kern="1200" dirty="0">
                <a:solidFill>
                  <a:schemeClr val="tx1"/>
                </a:solidFill>
                <a:effectLst/>
                <a:latin typeface="+mn-lt"/>
                <a:ea typeface="+mn-ea"/>
                <a:cs typeface="+mn-cs"/>
              </a:rPr>
              <a:t>. </a:t>
            </a:r>
            <a:r>
              <a:rPr lang="fr-FR" dirty="0"/>
              <a:t>L’ordre du jour devrait dépendre des buts et des problèmes particuliers de votre coalition, ainsi que des besoins de votre communauté</a:t>
            </a:r>
            <a:r>
              <a:rPr lang="fr-FR" sz="1200" b="0" i="0" kern="1200" dirty="0">
                <a:solidFill>
                  <a:schemeClr val="tx1"/>
                </a:solidFill>
                <a:effectLst/>
                <a:latin typeface="+mn-lt"/>
                <a:ea typeface="+mn-ea"/>
                <a:cs typeface="+mn-cs"/>
              </a:rPr>
              <a:t>.</a:t>
            </a:r>
            <a:r>
              <a:rPr lang="fr-FR" sz="1200" b="0" i="0" kern="1200" baseline="0" dirty="0">
                <a:solidFill>
                  <a:schemeClr val="tx1"/>
                </a:solidFill>
                <a:effectLst/>
                <a:latin typeface="+mn-lt"/>
                <a:ea typeface="+mn-ea"/>
                <a:cs typeface="+mn-cs"/>
              </a:rPr>
              <a:t> </a:t>
            </a:r>
            <a:endParaRPr lang="fr-FR" dirty="0"/>
          </a:p>
        </p:txBody>
      </p:sp>
      <p:sp>
        <p:nvSpPr>
          <p:cNvPr id="4" name="Slide Number Placeholder 3"/>
          <p:cNvSpPr>
            <a:spLocks noGrp="1"/>
          </p:cNvSpPr>
          <p:nvPr>
            <p:ph type="sldNum" sz="quarter" idx="10"/>
          </p:nvPr>
        </p:nvSpPr>
        <p:spPr>
          <a:xfrm>
            <a:off x="3886200" y="8685213"/>
            <a:ext cx="2971800" cy="458787"/>
          </a:xfrm>
        </p:spPr>
        <p:txBody>
          <a:bodyPr/>
          <a:lstStyle/>
          <a:p>
            <a:fld id="{37640FE7-B314-4083-B257-1E2138DE8405}" type="slidenum">
              <a:rPr lang="fr-FR" smtClean="0"/>
              <a:pPr/>
              <a:t>12</a:t>
            </a:fld>
            <a:endParaRPr lang="fr-FR" dirty="0"/>
          </a:p>
        </p:txBody>
      </p:sp>
    </p:spTree>
    <p:extLst>
      <p:ext uri="{BB962C8B-B14F-4D97-AF65-F5344CB8AC3E}">
        <p14:creationId xmlns:p14="http://schemas.microsoft.com/office/powerpoint/2010/main" val="26909258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 dirty="0"/>
              <a:t>Vous pouvez prendre un certain nombre de mesures pour bâtir votre coalition en </a:t>
            </a:r>
            <a:r>
              <a:rPr lang="fr-FR" dirty="0" err="1"/>
              <a:t>présentiel</a:t>
            </a:r>
            <a:r>
              <a:rPr lang="en-US" baseline="0" dirty="0"/>
              <a:t>. </a:t>
            </a:r>
            <a:r>
              <a:rPr lang="fr" dirty="0"/>
              <a:t>Encourager l’investissement des membres</a:t>
            </a:r>
            <a:r>
              <a:rPr lang="fr-FR" dirty="0"/>
              <a:t> présents</a:t>
            </a:r>
            <a:r>
              <a:rPr lang="fr" dirty="0"/>
              <a:t>, y compris </a:t>
            </a:r>
            <a:r>
              <a:rPr lang="fr-FR" dirty="0"/>
              <a:t>par </a:t>
            </a:r>
            <a:r>
              <a:rPr lang="fr" dirty="0"/>
              <a:t>le temps</a:t>
            </a:r>
            <a:r>
              <a:rPr lang="fr-FR" dirty="0"/>
              <a:t> consacré</a:t>
            </a:r>
            <a:r>
              <a:rPr lang="fr" dirty="0"/>
              <a:t>, et susciter l’intérêt des nouveaux membres sont essentiels pour bâtir la force de votre coalition</a:t>
            </a:r>
            <a:r>
              <a:rPr lang="en-US" baseline="0" dirty="0"/>
              <a:t>. </a:t>
            </a:r>
            <a:r>
              <a:rPr lang="fr" dirty="0"/>
              <a:t>Cet encouragement peut se </a:t>
            </a:r>
            <a:r>
              <a:rPr lang="fr-FR" dirty="0"/>
              <a:t>faire</a:t>
            </a:r>
            <a:r>
              <a:rPr lang="fr" dirty="0"/>
              <a:t> à travers </a:t>
            </a:r>
            <a:r>
              <a:rPr lang="fr-FR" dirty="0"/>
              <a:t>d</a:t>
            </a:r>
            <a:r>
              <a:rPr lang="fr" dirty="0"/>
              <a:t>es réunions de coalition régulières, ainsi que par vos activités de plaidoyer et les activités que vous menez en tant que coalition.</a:t>
            </a:r>
            <a:endParaRPr lang="en-US" baseline="0" dirty="0"/>
          </a:p>
          <a:p>
            <a:endParaRPr lang="en-US" baseline="0" dirty="0"/>
          </a:p>
          <a:p>
            <a:r>
              <a:rPr lang="fr" dirty="0"/>
              <a:t>N'oubliez pas</a:t>
            </a:r>
            <a:r>
              <a:rPr lang="fr-FR" dirty="0"/>
              <a:t> </a:t>
            </a:r>
            <a:r>
              <a:rPr lang="fr" dirty="0"/>
              <a:t>: pour stimuler l'investissement et l'intérêt des membres, il est d'abord important de s'assurer que les membres </a:t>
            </a:r>
            <a:r>
              <a:rPr lang="fr-FR" dirty="0"/>
              <a:t>aient bien </a:t>
            </a:r>
            <a:r>
              <a:rPr lang="fr" dirty="0"/>
              <a:t>le sentiment de contribuer de manière productive à la coalition elle-même</a:t>
            </a:r>
            <a:r>
              <a:rPr lang="en-US" baseline="0" dirty="0"/>
              <a:t>. </a:t>
            </a:r>
            <a:r>
              <a:rPr lang="fr" dirty="0"/>
              <a:t>Vos réunions et toute rencontre en personne doivent être planifiées et structurées de manière à renforcer ce sentiment de contribution productive</a:t>
            </a:r>
            <a:r>
              <a:rPr lang="en-US" baseline="0" dirty="0"/>
              <a:t>. </a:t>
            </a:r>
          </a:p>
        </p:txBody>
      </p:sp>
      <p:sp>
        <p:nvSpPr>
          <p:cNvPr id="4" name="Slide Number Placeholder 3"/>
          <p:cNvSpPr>
            <a:spLocks noGrp="1"/>
          </p:cNvSpPr>
          <p:nvPr>
            <p:ph type="sldNum" sz="quarter" idx="10"/>
          </p:nvPr>
        </p:nvSpPr>
        <p:spPr/>
        <p:txBody>
          <a:bodyPr/>
          <a:lstStyle/>
          <a:p>
            <a:fld id="{37640FE7-B314-4083-B257-1E2138DE8405}" type="slidenum">
              <a:rPr lang="en-US" smtClean="0"/>
              <a:pPr/>
              <a:t>13</a:t>
            </a:fld>
            <a:endParaRPr lang="en-US"/>
          </a:p>
        </p:txBody>
      </p:sp>
    </p:spTree>
    <p:extLst>
      <p:ext uri="{BB962C8B-B14F-4D97-AF65-F5344CB8AC3E}">
        <p14:creationId xmlns:p14="http://schemas.microsoft.com/office/powerpoint/2010/main" val="5794219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dirty="0"/>
              <a:t>Quelques conseils sur comment vous assurer que les réunions en personne sont structurées de manière productive </a:t>
            </a:r>
            <a:r>
              <a:rPr lang="fr-FR" baseline="0" dirty="0"/>
              <a:t>:</a:t>
            </a:r>
          </a:p>
          <a:p>
            <a:pPr marL="171450" indent="-171450">
              <a:buFont typeface="Arial" panose="020B0604020202020204" pitchFamily="34" charset="0"/>
              <a:buChar char="•"/>
            </a:pPr>
            <a:r>
              <a:rPr lang="fr-FR" dirty="0"/>
              <a:t>Assurez-vous que vos réunions sont planifiées de manière appropriée en fonction de ce que vous espérez accomplir</a:t>
            </a:r>
            <a:r>
              <a:rPr lang="fr-FR" baseline="0" dirty="0"/>
              <a:t> </a:t>
            </a:r>
          </a:p>
          <a:p>
            <a:pPr marL="171450" indent="-171450">
              <a:buFont typeface="Arial" panose="020B0604020202020204" pitchFamily="34" charset="0"/>
              <a:buChar char="•"/>
            </a:pPr>
            <a:r>
              <a:rPr lang="fr-FR" dirty="0"/>
              <a:t>Il peut être productif d’inviter les membres à organiser des réunions à tour de rôle, ce qui encourage tous les membres à assumer leurs responsabilités</a:t>
            </a:r>
            <a:endParaRPr lang="fr-FR" baseline="0" dirty="0"/>
          </a:p>
          <a:p>
            <a:pPr marL="171450" indent="-171450">
              <a:buFont typeface="Arial" panose="020B0604020202020204" pitchFamily="34" charset="0"/>
              <a:buChar char="•"/>
            </a:pPr>
            <a:r>
              <a:rPr lang="fr-FR" dirty="0"/>
              <a:t>Assurez-vous que tout le monde comprend le but de la réunion avant qu’elle ait lieu, afin que tout le monde soit prêt</a:t>
            </a:r>
            <a:r>
              <a:rPr lang="fr-FR" baseline="0" dirty="0"/>
              <a:t> </a:t>
            </a:r>
          </a:p>
          <a:p>
            <a:pPr marL="171450" indent="-171450">
              <a:buFont typeface="Arial" panose="020B0604020202020204" pitchFamily="34" charset="0"/>
              <a:buChar char="•"/>
            </a:pPr>
            <a:r>
              <a:rPr lang="fr-FR" dirty="0"/>
              <a:t>Chaque réunion devrait avoir un ordre du jour et des buts clairement définis, avec d’excellents facilitateurs pour diriger les discussions</a:t>
            </a:r>
            <a:r>
              <a:rPr lang="fr-FR" baseline="0" dirty="0"/>
              <a:t>. </a:t>
            </a:r>
            <a:r>
              <a:rPr lang="fr-FR" dirty="0"/>
              <a:t>Les facilitateurs doivent s’assurer que tous les participants soient entendus et aient la possibilité de participer pleinement</a:t>
            </a:r>
            <a:r>
              <a:rPr lang="fr-FR" baseline="0" dirty="0"/>
              <a:t>.  </a:t>
            </a:r>
          </a:p>
          <a:p>
            <a:endParaRPr lang="fr-FR" baseline="0" dirty="0"/>
          </a:p>
          <a:p>
            <a:r>
              <a:rPr lang="fr-FR" dirty="0"/>
              <a:t>Pendant la réunion, assurez-vous que l'ordre du jour est suivi et accordez aux membres le temps et l'espace nécessaires pour se parler et nouer des relations</a:t>
            </a:r>
            <a:r>
              <a:rPr lang="fr-FR" baseline="0" dirty="0"/>
              <a:t>. </a:t>
            </a:r>
            <a:r>
              <a:rPr lang="fr-FR" dirty="0"/>
              <a:t>Assurez-vous également que la réunion se termine de manière productive, en rappelant aux membres leurs responsabilités et en précisant les plans en place pour les activités de suivi.</a:t>
            </a:r>
            <a:endParaRPr lang="fr-FR" baseline="0" dirty="0"/>
          </a:p>
          <a:p>
            <a:endParaRPr lang="fr-FR" baseline="0" dirty="0"/>
          </a:p>
        </p:txBody>
      </p:sp>
      <p:sp>
        <p:nvSpPr>
          <p:cNvPr id="4" name="Slide Number Placeholder 3"/>
          <p:cNvSpPr>
            <a:spLocks noGrp="1"/>
          </p:cNvSpPr>
          <p:nvPr>
            <p:ph type="sldNum" sz="quarter" idx="10"/>
          </p:nvPr>
        </p:nvSpPr>
        <p:spPr/>
        <p:txBody>
          <a:bodyPr/>
          <a:lstStyle/>
          <a:p>
            <a:fld id="{37640FE7-B314-4083-B257-1E2138DE8405}" type="slidenum">
              <a:rPr lang="fr-FR" smtClean="0"/>
              <a:pPr/>
              <a:t>14</a:t>
            </a:fld>
            <a:endParaRPr lang="fr-FR"/>
          </a:p>
        </p:txBody>
      </p:sp>
    </p:spTree>
    <p:extLst>
      <p:ext uri="{BB962C8B-B14F-4D97-AF65-F5344CB8AC3E}">
        <p14:creationId xmlns:p14="http://schemas.microsoft.com/office/powerpoint/2010/main" val="193726231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dirty="0"/>
              <a:t>Comment pensez-vous que les coalitions peuvent bénéficier des réseaux en ligne?  [Le facilitateur doit écouter toutes les réponses des participants et, si possible, les écrire sur un tableau à feuilles]  </a:t>
            </a:r>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r>
              <a:rPr lang="fr-FR" dirty="0"/>
              <a:t>Les réseaux en ligne sont des outils polyvalents qui peuvent être utilisés de nombreuses manières pour permettre la participation du public</a:t>
            </a:r>
            <a:r>
              <a:rPr lang="fr-FR" sz="1200" b="0" i="0" kern="1200" dirty="0">
                <a:solidFill>
                  <a:schemeClr val="tx1"/>
                </a:solidFill>
                <a:effectLst/>
                <a:latin typeface="+mn-lt"/>
                <a:ea typeface="+mn-ea"/>
                <a:cs typeface="+mn-cs"/>
              </a:rPr>
              <a:t>. </a:t>
            </a:r>
            <a:r>
              <a:rPr lang="fr-FR" dirty="0"/>
              <a:t>Nous avons cité de nombreuses voies par lesquelles les réseaux en ligne complètent les efforts de coalition</a:t>
            </a:r>
            <a:r>
              <a:rPr lang="fr-FR" sz="1200" b="0" i="0" kern="1200" dirty="0">
                <a:solidFill>
                  <a:schemeClr val="tx1"/>
                </a:solidFill>
                <a:effectLst/>
                <a:latin typeface="+mn-lt"/>
                <a:ea typeface="+mn-ea"/>
                <a:cs typeface="+mn-cs"/>
              </a:rPr>
              <a:t>. </a:t>
            </a:r>
            <a:r>
              <a:rPr lang="fr-FR" dirty="0"/>
              <a:t>Un réseau en ligne peut aider les membres d’une coalition à travailler ensemble</a:t>
            </a:r>
            <a:r>
              <a:rPr lang="fr-FR" sz="1200" b="0" i="0" kern="1200" dirty="0">
                <a:solidFill>
                  <a:schemeClr val="tx1"/>
                </a:solidFill>
                <a:effectLst/>
                <a:latin typeface="+mn-lt"/>
                <a:ea typeface="+mn-ea"/>
                <a:cs typeface="+mn-cs"/>
              </a:rPr>
              <a:t>.</a:t>
            </a:r>
            <a:r>
              <a:rPr lang="fr-FR" sz="1200" b="0" i="0" kern="1200" baseline="0" dirty="0">
                <a:solidFill>
                  <a:schemeClr val="tx1"/>
                </a:solidFill>
                <a:effectLst/>
                <a:latin typeface="+mn-lt"/>
                <a:ea typeface="+mn-ea"/>
                <a:cs typeface="+mn-cs"/>
              </a:rPr>
              <a:t> I</a:t>
            </a:r>
            <a:r>
              <a:rPr lang="fr-FR" dirty="0"/>
              <a:t>l peut être utile pour maintenir l'engagement. Il peut également fournir une structure à long terme pour la collaboration, la communication et le renforcement de la communauté</a:t>
            </a:r>
            <a:r>
              <a:rPr lang="fr-FR" sz="1200" b="0" i="0" kern="1200" dirty="0">
                <a:solidFill>
                  <a:schemeClr val="tx1"/>
                </a:solidFill>
                <a:effectLst/>
                <a:latin typeface="+mn-lt"/>
                <a:ea typeface="+mn-ea"/>
                <a:cs typeface="+mn-cs"/>
              </a:rPr>
              <a:t>. </a:t>
            </a:r>
            <a:r>
              <a:rPr lang="fr-FR" dirty="0"/>
              <a:t>Les réseaux en ligne peuvent étendre la portée de la coalition à de nouveaux publics ou membres potentiels</a:t>
            </a:r>
            <a:r>
              <a:rPr lang="fr-FR" sz="1200" b="0" i="0" kern="1200" dirty="0">
                <a:solidFill>
                  <a:schemeClr val="tx1"/>
                </a:solidFill>
                <a:effectLst/>
                <a:latin typeface="+mn-lt"/>
                <a:ea typeface="+mn-ea"/>
                <a:cs typeface="+mn-cs"/>
              </a:rPr>
              <a:t>. </a:t>
            </a:r>
            <a:r>
              <a:rPr lang="fr-FR" dirty="0"/>
              <a:t>En nous souvenant de notre définition d'une coalition (rassemblement d'organisations et / ou d'individus partageant des intérêts qui s’unissent pour gagner plus d'influence et de pouvoir qu’ils ne le pourraient séparément), il est possible pour cette alliance de se réunir uniquement en ligne plutôt qu'en personne. Qu’un espace virtuel ou physique soit utilisé dépend des membres de la coalition et des intérêts et buts communs qu’ils essaient d’atteindre. Nous dirions que, dans la plupart des cas, les coalitions efficaces utilisent une combinaison de communication en personne et en ligne pour atteindre les buts communs. </a:t>
            </a:r>
          </a:p>
          <a:p>
            <a:endParaRPr lang="fr-FR" sz="1200" b="0" i="0" kern="1200" dirty="0">
              <a:solidFill>
                <a:schemeClr val="tx1"/>
              </a:solidFill>
              <a:effectLst/>
              <a:latin typeface="+mn-lt"/>
              <a:ea typeface="+mn-ea"/>
              <a:cs typeface="+mn-cs"/>
            </a:endParaRPr>
          </a:p>
          <a:p>
            <a:pPr>
              <a:defRPr/>
            </a:pPr>
            <a:r>
              <a:rPr lang="fr-FR" dirty="0"/>
              <a:t>Avant de créer un nouveau réseau en ligne, vous devriez d'abord savoir quels types de réseaux existent déjà</a:t>
            </a:r>
            <a:r>
              <a:rPr lang="fr-FR" baseline="0" dirty="0"/>
              <a:t> :</a:t>
            </a:r>
            <a:r>
              <a:rPr lang="fr-FR" dirty="0"/>
              <a:t> identifiez ceux de votre région et ceux qui traitent également du problème que vous envisagez de résoudre.</a:t>
            </a:r>
            <a:r>
              <a:rPr lang="fr-FR" sz="1200" b="0" i="0" kern="1200" baseline="0" dirty="0">
                <a:solidFill>
                  <a:schemeClr val="tx1"/>
                </a:solidFill>
                <a:effectLst/>
                <a:latin typeface="+mn-lt"/>
                <a:ea typeface="+mn-ea"/>
                <a:cs typeface="+mn-cs"/>
              </a:rPr>
              <a:t> </a:t>
            </a:r>
          </a:p>
          <a:p>
            <a:pPr marL="0" marR="0" indent="0" algn="l" defTabSz="914400" rtl="0" eaLnBrk="1" fontAlgn="auto" latinLnBrk="0" hangingPunct="1">
              <a:lnSpc>
                <a:spcPct val="100000"/>
              </a:lnSpc>
              <a:spcBef>
                <a:spcPts val="0"/>
              </a:spcBef>
              <a:spcAft>
                <a:spcPts val="0"/>
              </a:spcAft>
              <a:buClrTx/>
              <a:buSzTx/>
              <a:buFontTx/>
              <a:buNone/>
              <a:tabLst/>
              <a:defRPr/>
            </a:pPr>
            <a:endParaRPr lang="fr-FR" sz="1200" b="1" i="0" kern="1200" dirty="0">
              <a:solidFill>
                <a:schemeClr val="tx1"/>
              </a:solidFill>
              <a:effectLst/>
              <a:latin typeface="+mn-lt"/>
              <a:ea typeface="+mn-ea"/>
              <a:cs typeface="+mn-cs"/>
            </a:endParaRPr>
          </a:p>
          <a:p>
            <a:pPr lvl="0">
              <a:defRPr/>
            </a:pPr>
            <a:r>
              <a:rPr lang="fr-FR" b="1" dirty="0"/>
              <a:t>Observez l’offre de réseaux : elles ont toutes leurs avantages et leurs inconvénients, et beaucoup sont complémentaires. </a:t>
            </a:r>
            <a:r>
              <a:rPr lang="fr-FR" dirty="0"/>
              <a:t>Par exemple </a:t>
            </a:r>
            <a:r>
              <a:rPr lang="fr-FR" sz="1200" i="0" kern="1200" dirty="0">
                <a:solidFill>
                  <a:schemeClr val="tx1"/>
                </a:solidFill>
                <a:effectLst/>
                <a:latin typeface="+mn-lt"/>
                <a:ea typeface="+mn-ea"/>
                <a:cs typeface="+mn-cs"/>
              </a:rPr>
              <a:t>: </a:t>
            </a:r>
          </a:p>
          <a:p>
            <a:pPr marL="171450" indent="-171450">
              <a:buFontTx/>
              <a:buChar char="-"/>
            </a:pPr>
            <a:r>
              <a:rPr lang="fr-FR" dirty="0"/>
              <a:t>Les groupes WhatsApp constituent un moyen informel de maintenir une communication constante et de continuer à élaborer des stratégies. Par exemple, pour continuer la conversation entre une réunion en </a:t>
            </a:r>
            <a:r>
              <a:rPr lang="fr-FR" dirty="0" err="1"/>
              <a:t>présentiel</a:t>
            </a:r>
            <a:r>
              <a:rPr lang="fr-FR" dirty="0"/>
              <a:t> et la suivante</a:t>
            </a:r>
            <a:r>
              <a:rPr lang="fr-FR" sz="1200" b="0" i="0" kern="1200" dirty="0">
                <a:solidFill>
                  <a:schemeClr val="tx1"/>
                </a:solidFill>
                <a:effectLst/>
                <a:latin typeface="+mn-lt"/>
                <a:ea typeface="+mn-ea"/>
                <a:cs typeface="+mn-cs"/>
              </a:rPr>
              <a:t>. </a:t>
            </a:r>
          </a:p>
          <a:p>
            <a:pPr marL="171450" indent="-171450">
              <a:buFontTx/>
              <a:buChar char="-"/>
            </a:pPr>
            <a:r>
              <a:rPr lang="fr-FR" dirty="0"/>
              <a:t>Les groupes Facebook sont bons pour rassembler et informer rapidement les individus, mais ils peuvent ne pas être très efficaces pour une communication à long terme en raison de la forme séquencée des messages</a:t>
            </a:r>
            <a:r>
              <a:rPr lang="fr-FR" sz="1200" b="0" i="0" kern="1200" dirty="0">
                <a:solidFill>
                  <a:schemeClr val="tx1"/>
                </a:solidFill>
                <a:effectLst/>
                <a:latin typeface="+mn-lt"/>
                <a:ea typeface="+mn-ea"/>
                <a:cs typeface="+mn-cs"/>
              </a:rPr>
              <a:t>.</a:t>
            </a:r>
          </a:p>
          <a:p>
            <a:pPr marL="171450" indent="-171450">
              <a:buFontTx/>
              <a:buChar char="-"/>
            </a:pPr>
            <a:r>
              <a:rPr lang="fr-FR" dirty="0"/>
              <a:t>Les hashtags de Twitter sont utiles pour les communications spontanées, rapides et directes, mais pourraient ne pas être efficaces car ils ne permettent pas toujours aux utilisateurs de se sentir membres d'une communauté ou d'un réseau</a:t>
            </a:r>
            <a:r>
              <a:rPr lang="fr-FR" sz="1200" b="0" i="0" kern="1200" dirty="0">
                <a:solidFill>
                  <a:schemeClr val="tx1"/>
                </a:solidFill>
                <a:effectLst/>
                <a:latin typeface="+mn-lt"/>
                <a:ea typeface="+mn-ea"/>
                <a:cs typeface="+mn-cs"/>
              </a:rPr>
              <a:t>.</a:t>
            </a:r>
          </a:p>
          <a:p>
            <a:pPr marL="171450" indent="-171450">
              <a:buFontTx/>
              <a:buChar char="-"/>
            </a:pPr>
            <a:r>
              <a:rPr lang="fr-FR" dirty="0"/>
              <a:t>Les bulletins d'information peuvent être utiles pour partager des mises à jour, rappeler aux membres l’existence de leur communauté et les encourager à échanger des nouvelles. Les bulletins d’information doivent cependant être réguliers et ne garantissent pas l’attention</a:t>
            </a:r>
            <a:r>
              <a:rPr lang="fr-FR" sz="1200" b="0" i="0" kern="1200" baseline="0" dirty="0">
                <a:solidFill>
                  <a:schemeClr val="tx1"/>
                </a:solidFill>
                <a:effectLst/>
                <a:latin typeface="+mn-lt"/>
                <a:ea typeface="+mn-ea"/>
                <a:cs typeface="+mn-cs"/>
              </a:rPr>
              <a:t>. </a:t>
            </a:r>
          </a:p>
          <a:p>
            <a:pPr marL="171450" indent="-171450">
              <a:buFontTx/>
              <a:buChar char="-"/>
            </a:pPr>
            <a:endParaRPr lang="fr-FR" sz="1200" b="0" i="0" kern="1200" baseline="0" dirty="0">
              <a:solidFill>
                <a:schemeClr val="tx1"/>
              </a:solidFill>
              <a:effectLst/>
              <a:latin typeface="+mn-lt"/>
              <a:ea typeface="+mn-ea"/>
              <a:cs typeface="+mn-cs"/>
            </a:endParaRPr>
          </a:p>
          <a:p>
            <a:r>
              <a:rPr lang="fr-FR" dirty="0"/>
              <a:t>En général, les réseaux en ligne ne fonctionnent pas bien si la technologie qui les soutient est difficile à utiliser ou si des problèmes ou des conflits non résolus empêchent les gens de vouloir interagir</a:t>
            </a:r>
            <a:r>
              <a:rPr lang="fr-FR" sz="1200" b="0" i="0" kern="1200" dirty="0">
                <a:solidFill>
                  <a:schemeClr val="tx1"/>
                </a:solidFill>
                <a:effectLst/>
                <a:latin typeface="+mn-lt"/>
                <a:ea typeface="+mn-ea"/>
                <a:cs typeface="+mn-cs"/>
              </a:rPr>
              <a:t>. </a:t>
            </a:r>
            <a:r>
              <a:rPr lang="fr-FR" dirty="0"/>
              <a:t>La qualité de la connexion Internet des membres peut également affecter la probabilité de leur connexion à travers des plateformes en ligne</a:t>
            </a:r>
            <a:r>
              <a:rPr lang="fr-FR" sz="1200" b="0" i="0" kern="1200" baseline="0" dirty="0">
                <a:solidFill>
                  <a:schemeClr val="tx1"/>
                </a:solidFill>
                <a:effectLst/>
                <a:latin typeface="+mn-lt"/>
                <a:ea typeface="+mn-ea"/>
                <a:cs typeface="+mn-cs"/>
              </a:rPr>
              <a:t>. </a:t>
            </a:r>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r>
              <a:rPr lang="fr-FR" dirty="0"/>
              <a:t>Une fois la plateforme choisie, vous devez collecter les coordonnées de vos membres et des membres potentiels</a:t>
            </a:r>
            <a:r>
              <a:rPr lang="fr-FR" sz="1200" b="0" i="0" kern="1200" dirty="0">
                <a:solidFill>
                  <a:schemeClr val="tx1"/>
                </a:solidFill>
                <a:effectLst/>
                <a:latin typeface="+mn-lt"/>
                <a:ea typeface="+mn-ea"/>
                <a:cs typeface="+mn-cs"/>
              </a:rPr>
              <a:t>. </a:t>
            </a:r>
            <a:r>
              <a:rPr lang="fr-FR" dirty="0"/>
              <a:t>En fonction de la plate-forme, cela peut inclure des adresses électroniques, des profils de réseaux sociaux ou des numéros de téléphone</a:t>
            </a:r>
            <a:r>
              <a:rPr lang="fr-FR" baseline="0" dirty="0"/>
              <a:t> mobile</a:t>
            </a:r>
            <a:r>
              <a:rPr lang="fr-FR" dirty="0"/>
              <a:t>.</a:t>
            </a:r>
            <a:r>
              <a:rPr lang="fr-FR" sz="1200" b="0" i="0" kern="1200" dirty="0">
                <a:solidFill>
                  <a:schemeClr val="tx1"/>
                </a:solidFill>
                <a:effectLst/>
                <a:latin typeface="+mn-lt"/>
                <a:ea typeface="+mn-ea"/>
                <a:cs typeface="+mn-cs"/>
              </a:rPr>
              <a:t> </a:t>
            </a:r>
          </a:p>
        </p:txBody>
      </p:sp>
      <p:sp>
        <p:nvSpPr>
          <p:cNvPr id="4" name="Slide Number Placeholder 3"/>
          <p:cNvSpPr>
            <a:spLocks noGrp="1"/>
          </p:cNvSpPr>
          <p:nvPr>
            <p:ph type="sldNum" sz="quarter" idx="10"/>
          </p:nvPr>
        </p:nvSpPr>
        <p:spPr/>
        <p:txBody>
          <a:bodyPr/>
          <a:lstStyle/>
          <a:p>
            <a:fld id="{37640FE7-B314-4083-B257-1E2138DE8405}" type="slidenum">
              <a:rPr lang="fr-FR" smtClean="0"/>
              <a:pPr/>
              <a:t>15</a:t>
            </a:fld>
            <a:endParaRPr lang="fr-FR"/>
          </a:p>
        </p:txBody>
      </p:sp>
    </p:spTree>
    <p:extLst>
      <p:ext uri="{BB962C8B-B14F-4D97-AF65-F5344CB8AC3E}">
        <p14:creationId xmlns:p14="http://schemas.microsoft.com/office/powerpoint/2010/main" val="1976588466"/>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dirty="0"/>
              <a:t>Certains facteurs importants sont à prendre en compte lors de la gestion d'un réseau en ligne </a:t>
            </a:r>
            <a:r>
              <a:rPr lang="fr-FR" sz="1200" b="0" i="0" kern="1200" dirty="0">
                <a:solidFill>
                  <a:schemeClr val="tx1"/>
                </a:solidFill>
                <a:effectLst/>
                <a:latin typeface="+mn-lt"/>
                <a:ea typeface="+mn-ea"/>
                <a:cs typeface="+mn-cs"/>
              </a:rPr>
              <a:t>:</a:t>
            </a:r>
          </a:p>
          <a:p>
            <a:pPr marL="171450" indent="-171450">
              <a:buFont typeface="Arial" panose="020B0604020202020204" pitchFamily="34" charset="0"/>
              <a:buChar char="•"/>
            </a:pPr>
            <a:r>
              <a:rPr lang="fr-FR" dirty="0"/>
              <a:t>Une bonne modération est vitale</a:t>
            </a:r>
            <a:r>
              <a:rPr lang="fr-FR" sz="1200" b="0" i="0" kern="1200" baseline="0" dirty="0">
                <a:solidFill>
                  <a:schemeClr val="tx1"/>
                </a:solidFill>
                <a:effectLst/>
                <a:latin typeface="+mn-lt"/>
                <a:ea typeface="+mn-ea"/>
                <a:cs typeface="+mn-cs"/>
              </a:rPr>
              <a:t>.</a:t>
            </a:r>
            <a:r>
              <a:rPr lang="fr-FR" sz="1200" b="0" i="0" kern="1200" dirty="0">
                <a:solidFill>
                  <a:schemeClr val="tx1"/>
                </a:solidFill>
                <a:effectLst/>
                <a:latin typeface="+mn-lt"/>
                <a:ea typeface="+mn-ea"/>
                <a:cs typeface="+mn-cs"/>
              </a:rPr>
              <a:t> </a:t>
            </a:r>
            <a:r>
              <a:rPr lang="fr-FR" dirty="0"/>
              <a:t>La modération est un rôle qui doit être tenu par un membre de la coalition</a:t>
            </a:r>
            <a:r>
              <a:rPr lang="fr-FR" sz="1200" b="0" i="0" kern="1200" dirty="0">
                <a:solidFill>
                  <a:schemeClr val="tx1"/>
                </a:solidFill>
                <a:effectLst/>
                <a:latin typeface="+mn-lt"/>
                <a:ea typeface="+mn-ea"/>
                <a:cs typeface="+mn-cs"/>
              </a:rPr>
              <a:t>. </a:t>
            </a:r>
            <a:r>
              <a:rPr lang="fr-FR" dirty="0"/>
              <a:t>Ce rôle comprend la publication de contenus, la réponse aux commentaires des membres ou l’interaction avec eux par d'autres moyens, ainsi que la suppression des messages de membres (ou autres) qui pourraient être inappropriés ou ne pas être pertinents</a:t>
            </a:r>
            <a:endParaRPr lang="fr-FR" sz="1200" b="0" i="0" kern="1200" dirty="0">
              <a:solidFill>
                <a:schemeClr val="tx1"/>
              </a:solidFill>
              <a:effectLst/>
              <a:latin typeface="+mn-lt"/>
              <a:ea typeface="+mn-ea"/>
              <a:cs typeface="+mn-cs"/>
            </a:endParaRPr>
          </a:p>
          <a:p>
            <a:pPr marL="171450" indent="-171450">
              <a:buFont typeface="Arial" panose="020B0604020202020204" pitchFamily="34" charset="0"/>
              <a:buChar char="•"/>
            </a:pPr>
            <a:r>
              <a:rPr lang="fr-FR" dirty="0"/>
              <a:t>Des règles et des limites peuvent être utiles pour maintenir une participation active</a:t>
            </a:r>
            <a:r>
              <a:rPr lang="fr-FR" sz="1200" b="0" i="0" kern="1200" baseline="0" dirty="0">
                <a:solidFill>
                  <a:schemeClr val="tx1"/>
                </a:solidFill>
                <a:effectLst/>
                <a:latin typeface="+mn-lt"/>
                <a:ea typeface="+mn-ea"/>
                <a:cs typeface="+mn-cs"/>
              </a:rPr>
              <a:t>. </a:t>
            </a:r>
            <a:r>
              <a:rPr lang="fr-FR" dirty="0"/>
              <a:t>Lors de l’établissement du réseau en ligne, réfléchissez aux limites du groupe, définissez des règles de comportement et clarifiez les rôles et les attentes</a:t>
            </a:r>
            <a:endParaRPr lang="fr-FR" sz="1200" b="0" i="0" kern="1200" baseline="0" dirty="0">
              <a:solidFill>
                <a:schemeClr val="tx1"/>
              </a:solidFill>
              <a:effectLst/>
              <a:latin typeface="+mn-lt"/>
              <a:ea typeface="+mn-ea"/>
              <a:cs typeface="+mn-cs"/>
            </a:endParaRPr>
          </a:p>
          <a:p>
            <a:pPr marL="171450" indent="-171450">
              <a:buFont typeface="Arial" panose="020B0604020202020204" pitchFamily="34" charset="0"/>
              <a:buChar char="•"/>
            </a:pPr>
            <a:r>
              <a:rPr lang="fr-FR" dirty="0"/>
              <a:t>Les contenus postés sur le réseau sont les plus important</a:t>
            </a:r>
            <a:r>
              <a:rPr lang="fr-FR" sz="1200" b="0" i="0" kern="1200" baseline="0" dirty="0">
                <a:solidFill>
                  <a:schemeClr val="tx1"/>
                </a:solidFill>
                <a:effectLst/>
                <a:latin typeface="+mn-lt"/>
                <a:ea typeface="+mn-ea"/>
                <a:cs typeface="+mn-cs"/>
              </a:rPr>
              <a:t>. </a:t>
            </a:r>
            <a:r>
              <a:rPr lang="fr-FR" dirty="0"/>
              <a:t>Les jeunes leader</a:t>
            </a:r>
            <a:r>
              <a:rPr lang="fr-FR" baseline="0" dirty="0"/>
              <a:t>s </a:t>
            </a:r>
            <a:r>
              <a:rPr lang="fr-FR" dirty="0"/>
              <a:t>doivent s’assurer que le réseau en ligne reçoit régulièrement de nouvelles informations, notamment celles qui intéressent les membres</a:t>
            </a:r>
            <a:r>
              <a:rPr lang="fr-FR" sz="1200" b="0" i="0" kern="1200" baseline="0" dirty="0">
                <a:solidFill>
                  <a:schemeClr val="tx1"/>
                </a:solidFill>
                <a:effectLst/>
                <a:latin typeface="+mn-lt"/>
                <a:ea typeface="+mn-ea"/>
                <a:cs typeface="+mn-cs"/>
              </a:rPr>
              <a:t>. </a:t>
            </a:r>
            <a:r>
              <a:rPr lang="fr-FR" dirty="0"/>
              <a:t>Pensez à de nouveaux outils, à des nouvelles des membres, à des questions, etc., à publier fréquemment</a:t>
            </a:r>
            <a:r>
              <a:rPr lang="fr-FR" sz="1200" b="0" i="0" kern="1200" baseline="0" dirty="0">
                <a:solidFill>
                  <a:schemeClr val="tx1"/>
                </a:solidFill>
                <a:effectLst/>
                <a:latin typeface="+mn-lt"/>
                <a:ea typeface="+mn-ea"/>
                <a:cs typeface="+mn-cs"/>
              </a:rPr>
              <a:t> </a:t>
            </a:r>
          </a:p>
          <a:p>
            <a:pPr marL="171450" indent="-171450">
              <a:buFont typeface="Arial" panose="020B0604020202020204" pitchFamily="34" charset="0"/>
              <a:buChar char="•"/>
            </a:pPr>
            <a:r>
              <a:rPr lang="fr-FR" dirty="0"/>
              <a:t>La façon dont vous interagissez avec les membres du réseau est également importante</a:t>
            </a:r>
            <a:r>
              <a:rPr lang="fr-FR" sz="1200" b="0" i="0" kern="1200" baseline="0" dirty="0">
                <a:solidFill>
                  <a:schemeClr val="tx1"/>
                </a:solidFill>
                <a:effectLst/>
                <a:latin typeface="+mn-lt"/>
                <a:ea typeface="+mn-ea"/>
                <a:cs typeface="+mn-cs"/>
              </a:rPr>
              <a:t>. Commenter les postes et répondre aux questions peuvent être très efficaces, même s’ils ne vous sont pas directement adressés. </a:t>
            </a:r>
            <a:r>
              <a:rPr lang="fr-FR" dirty="0"/>
              <a:t>Les utilisateurs de médias sociaux utilisent ces plates-formes car ils recherchent d'autres personnes avec lesquelles interagir, alors contactez-les et répondez-leur !</a:t>
            </a:r>
            <a:r>
              <a:rPr lang="fr-FR" sz="1200" b="0" i="0" kern="1200" baseline="0" dirty="0">
                <a:solidFill>
                  <a:schemeClr val="tx1"/>
                </a:solidFill>
                <a:effectLst/>
                <a:latin typeface="+mn-lt"/>
                <a:ea typeface="+mn-ea"/>
                <a:cs typeface="+mn-cs"/>
              </a:rPr>
              <a:t> </a:t>
            </a:r>
            <a:r>
              <a:rPr lang="fr-FR" dirty="0"/>
              <a:t>Générer plus de réponses augmentera votre visibilité, ce qui pourrait susciter l'intérêt croissant des membres</a:t>
            </a:r>
            <a:r>
              <a:rPr lang="fr-FR" sz="1200" b="0" i="0" kern="1200" baseline="0" dirty="0">
                <a:solidFill>
                  <a:schemeClr val="tx1"/>
                </a:solidFill>
                <a:effectLst/>
                <a:latin typeface="+mn-lt"/>
                <a:ea typeface="+mn-ea"/>
                <a:cs typeface="+mn-cs"/>
              </a:rPr>
              <a:t>. </a:t>
            </a:r>
            <a:r>
              <a:rPr lang="fr-FR" dirty="0" err="1"/>
              <a:t>Re-postez</a:t>
            </a:r>
            <a:r>
              <a:rPr lang="fr-FR" dirty="0"/>
              <a:t> et retweetez les </a:t>
            </a:r>
            <a:r>
              <a:rPr lang="fr-FR" dirty="0" err="1"/>
              <a:t>posts</a:t>
            </a:r>
            <a:r>
              <a:rPr lang="fr-FR" dirty="0"/>
              <a:t> des autres pour qu’en retour, ils soutiennent</a:t>
            </a:r>
            <a:r>
              <a:rPr lang="fr-FR" baseline="0" dirty="0"/>
              <a:t> </a:t>
            </a:r>
            <a:r>
              <a:rPr lang="fr-FR" dirty="0"/>
              <a:t>les vôtres</a:t>
            </a:r>
            <a:r>
              <a:rPr lang="fr-FR" sz="1200" b="0" i="0" kern="1200" baseline="0" dirty="0">
                <a:solidFill>
                  <a:schemeClr val="tx1"/>
                </a:solidFill>
                <a:effectLst/>
                <a:latin typeface="+mn-lt"/>
                <a:ea typeface="+mn-ea"/>
                <a:cs typeface="+mn-cs"/>
              </a:rPr>
              <a:t>. </a:t>
            </a:r>
            <a:r>
              <a:rPr lang="fr-FR" dirty="0"/>
              <a:t>Si quelqu'un vous adresse une question ou un commentaire, répondez pour montrer que vous appréciez son point de vue</a:t>
            </a:r>
            <a:r>
              <a:rPr lang="fr-FR" sz="1200" b="0" i="0" kern="1200" baseline="0" dirty="0">
                <a:solidFill>
                  <a:schemeClr val="tx1"/>
                </a:solidFill>
                <a:effectLst/>
                <a:latin typeface="+mn-lt"/>
                <a:ea typeface="+mn-ea"/>
                <a:cs typeface="+mn-cs"/>
              </a:rPr>
              <a:t>. </a:t>
            </a:r>
            <a:r>
              <a:rPr lang="fr-FR" dirty="0"/>
              <a:t>Une présence positive dans les médias sociaux est importante pour tout réseau</a:t>
            </a:r>
            <a:r>
              <a:rPr lang="fr-FR" sz="1200" b="0" i="0" kern="1200" baseline="0" dirty="0">
                <a:solidFill>
                  <a:schemeClr val="tx1"/>
                </a:solidFill>
                <a:effectLst/>
                <a:latin typeface="+mn-lt"/>
                <a:ea typeface="+mn-ea"/>
                <a:cs typeface="+mn-cs"/>
              </a:rPr>
              <a:t>. </a:t>
            </a:r>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7640FE7-B314-4083-B257-1E2138DE8405}" type="slidenum">
              <a:rPr lang="fr-FR" smtClean="0"/>
              <a:pPr/>
              <a:t>16</a:t>
            </a:fld>
            <a:endParaRPr lang="fr-FR"/>
          </a:p>
        </p:txBody>
      </p:sp>
    </p:spTree>
    <p:extLst>
      <p:ext uri="{BB962C8B-B14F-4D97-AF65-F5344CB8AC3E}">
        <p14:creationId xmlns:p14="http://schemas.microsoft.com/office/powerpoint/2010/main" val="2607056923"/>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defRPr/>
            </a:pPr>
            <a:r>
              <a:rPr lang="fr" dirty="0"/>
              <a:t>Au cours de cette session, nous avons expliqué en détail comment créer et maintenir des coalitions efficaces qui ont un impact</a:t>
            </a:r>
            <a:r>
              <a:rPr lang="en-US" dirty="0"/>
              <a:t>. </a:t>
            </a:r>
            <a:r>
              <a:rPr lang="fr" dirty="0"/>
              <a:t>En résumé, les coalitions peuvent donner de vrais résultats</a:t>
            </a:r>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r>
              <a:rPr lang="fr" sz="3200" dirty="0"/>
              <a:t>Nous avons également </a:t>
            </a:r>
            <a:r>
              <a:rPr lang="fr-FR" sz="3200" dirty="0"/>
              <a:t>désigné</a:t>
            </a:r>
            <a:r>
              <a:rPr lang="fr-FR" sz="3200" baseline="0" dirty="0"/>
              <a:t> </a:t>
            </a:r>
            <a:r>
              <a:rPr lang="fr" sz="3200" dirty="0"/>
              <a:t>quelques-uns des nombreux facteurs à prendre en compte lors de l'élaboration et du maintien d'une coalition efficace</a:t>
            </a:r>
            <a:r>
              <a:rPr lang="en-US" sz="3200" dirty="0"/>
              <a:t>. </a:t>
            </a:r>
            <a:r>
              <a:rPr lang="fr" sz="3200" dirty="0"/>
              <a:t>Certains des facteurs dont nous avons discuté incluent une vision claire et partagée</a:t>
            </a:r>
            <a:r>
              <a:rPr lang="fr-FR" sz="3200" dirty="0"/>
              <a:t>,</a:t>
            </a:r>
            <a:r>
              <a:rPr lang="fr" sz="3200" dirty="0"/>
              <a:t> un leadership fort et structuré</a:t>
            </a:r>
            <a:r>
              <a:rPr lang="fr-FR" sz="3200" dirty="0"/>
              <a:t>,</a:t>
            </a:r>
            <a:r>
              <a:rPr lang="fr-FR" sz="3200" baseline="0" dirty="0"/>
              <a:t> </a:t>
            </a:r>
            <a:r>
              <a:rPr lang="fr" sz="3200" dirty="0"/>
              <a:t>une bonne communication et un recrutement actif</a:t>
            </a:r>
            <a:r>
              <a:rPr lang="en-US" sz="2800" dirty="0"/>
              <a:t>. [</a:t>
            </a:r>
            <a:r>
              <a:rPr lang="fr" sz="2800" dirty="0"/>
              <a:t>Quelqu'un peut-il me parler d'autres stratégies pour une coalition efficace dont nous avons discuté aujourd'hui?</a:t>
            </a:r>
            <a:r>
              <a:rPr lang="en-US" sz="2800" dirty="0"/>
              <a:t>]</a:t>
            </a:r>
          </a:p>
          <a:p>
            <a:endParaRPr lang="en-US" sz="2800" dirty="0"/>
          </a:p>
          <a:p>
            <a:r>
              <a:rPr lang="fr" sz="2800" dirty="0"/>
              <a:t>Enfin, la force d’une coalition réside dans son pouvoir collectif </a:t>
            </a:r>
            <a:r>
              <a:rPr lang="fr-FR" sz="2800" dirty="0"/>
              <a:t>:</a:t>
            </a:r>
            <a:r>
              <a:rPr lang="fr-FR" sz="2800" baseline="0" dirty="0"/>
              <a:t> </a:t>
            </a:r>
            <a:r>
              <a:rPr lang="fr" sz="2800" dirty="0"/>
              <a:t>une coalition s’appuie sur ses membres, qu’ils soient des organisations ou des individus, pour réaliser un </a:t>
            </a:r>
            <a:r>
              <a:rPr lang="en-US" sz="2800" dirty="0" err="1"/>
              <a:t>programme</a:t>
            </a:r>
            <a:r>
              <a:rPr lang="en-US" sz="2800" dirty="0"/>
              <a:t> </a:t>
            </a:r>
            <a:r>
              <a:rPr lang="en-US" sz="2800" dirty="0" err="1"/>
              <a:t>commun</a:t>
            </a:r>
            <a:r>
              <a:rPr lang="en-US" sz="2800" dirty="0"/>
              <a:t>.  </a:t>
            </a:r>
          </a:p>
          <a:p>
            <a:endParaRPr lang="en-US" dirty="0"/>
          </a:p>
        </p:txBody>
      </p:sp>
      <p:sp>
        <p:nvSpPr>
          <p:cNvPr id="4" name="Slide Number Placeholder 3"/>
          <p:cNvSpPr>
            <a:spLocks noGrp="1"/>
          </p:cNvSpPr>
          <p:nvPr>
            <p:ph type="sldNum" sz="quarter" idx="10"/>
          </p:nvPr>
        </p:nvSpPr>
        <p:spPr/>
        <p:txBody>
          <a:bodyPr/>
          <a:lstStyle/>
          <a:p>
            <a:fld id="{37640FE7-B314-4083-B257-1E2138DE8405}" type="slidenum">
              <a:rPr lang="en-US" smtClean="0"/>
              <a:pPr/>
              <a:t>17</a:t>
            </a:fld>
            <a:endParaRPr lang="en-US"/>
          </a:p>
        </p:txBody>
      </p:sp>
    </p:spTree>
    <p:extLst>
      <p:ext uri="{BB962C8B-B14F-4D97-AF65-F5344CB8AC3E}">
        <p14:creationId xmlns:p14="http://schemas.microsoft.com/office/powerpoint/2010/main" val="1724477792"/>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37640FE7-B314-4083-B257-1E2138DE8405}" type="slidenum">
              <a:rPr lang="en-US" smtClean="0"/>
              <a:pPr/>
              <a:t>18</a:t>
            </a:fld>
            <a:endParaRPr lang="en-US"/>
          </a:p>
        </p:txBody>
      </p:sp>
    </p:spTree>
    <p:extLst>
      <p:ext uri="{BB962C8B-B14F-4D97-AF65-F5344CB8AC3E}">
        <p14:creationId xmlns:p14="http://schemas.microsoft.com/office/powerpoint/2010/main" val="151201120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dirty="0"/>
              <a:t>Au cours de cette présentation, nous explorerons un aspect important des politiques de communication menée par les jeunes : la formation d’une coalition. Une personne agissant seule ne constitue pas le moyen le plus efficace de motiver les autres et d’influencer les politiques.</a:t>
            </a:r>
            <a:r>
              <a:rPr lang="fr-FR" baseline="0" dirty="0"/>
              <a:t> I</a:t>
            </a:r>
            <a:r>
              <a:rPr lang="fr-FR" dirty="0"/>
              <a:t>l est donc utile que les jeunes leaders apprennent à créer et à maintenir une coalition. Cette session définit ce qu’est une coalition, décrit comment une coalition peut influer sur un changement de politique et propose des conseils pour la formation d’une coalition. Ensuite, nous analyserons une courte étude de cas au Malawi rédigée par un jeune leader et effectuerons un exercice basé sur cet exemple concret de coalition menée par des jeunes. Notre session analysera ensuite plus en profondeur les stratégies de formation et de maintien d’une coalition, en ligne et en personne. Tout au long de la session, je vous invite à partager vos propres expériences en matière de formation de coalitions.  </a:t>
            </a:r>
          </a:p>
        </p:txBody>
      </p:sp>
      <p:sp>
        <p:nvSpPr>
          <p:cNvPr id="4" name="Slide Number Placeholder 3"/>
          <p:cNvSpPr>
            <a:spLocks noGrp="1"/>
          </p:cNvSpPr>
          <p:nvPr>
            <p:ph type="sldNum" sz="quarter" idx="10"/>
          </p:nvPr>
        </p:nvSpPr>
        <p:spPr/>
        <p:txBody>
          <a:bodyPr/>
          <a:lstStyle/>
          <a:p>
            <a:fld id="{37640FE7-B314-4083-B257-1E2138DE8405}" type="slidenum">
              <a:rPr lang="en-US" smtClean="0"/>
              <a:pPr/>
              <a:t>2</a:t>
            </a:fld>
            <a:endParaRPr lang="en-US"/>
          </a:p>
        </p:txBody>
      </p:sp>
    </p:spTree>
    <p:extLst>
      <p:ext uri="{BB962C8B-B14F-4D97-AF65-F5344CB8AC3E}">
        <p14:creationId xmlns:p14="http://schemas.microsoft.com/office/powerpoint/2010/main" val="4427290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dirty="0"/>
              <a:t>Commençons par une définition. Une coalition est un type de communauté politique. C’est un rassemblement</a:t>
            </a:r>
            <a:r>
              <a:rPr lang="fr-FR" baseline="0" dirty="0"/>
              <a:t> </a:t>
            </a:r>
            <a:r>
              <a:rPr lang="fr-FR" dirty="0"/>
              <a:t>d’organisations et / ou de personnes partageant les mêmes intérêts, qui s’unissent pour acquérir plus d’influence et de pouvoir qu’elles ne le pourraient par elles-mêmes pour influer sur les changements de politique. Toutes sortes de coalitions existent ! Les coalitions peuvent être permanentes ou temporaires, s’attaquer à un ou à plusieurs problèmes, être géographiquement définies, être limitées à certaines catégories de personnes (comme une coalition de groupes de jeunes), ou toute combinaison de tout ce qui précède. En réfléchissant à la structure de votre coalition, rappelez-vous que la définition d’une coalition est flexible.</a:t>
            </a:r>
          </a:p>
          <a:p>
            <a:pPr marL="171450" indent="-171450">
              <a:buFontTx/>
              <a:buChar char="-"/>
            </a:pPr>
            <a:endParaRPr lang="fr-FR" dirty="0"/>
          </a:p>
          <a:p>
            <a:r>
              <a:rPr lang="fr-FR" dirty="0"/>
              <a:t>Parfois, un groupe fonctionne comme une coalition, mais porte un autre nom, tel que réseau ou alliance. Bien que l’on puisse trouver de petites différences dans la définition de ces termes, ils sont souvent utilisés de manière interchangeable. N'oubliez pas : l'élément clé d'une coalition est qu’il s’agit d’un rassemblement avec un intérêt commun, qui s’unit pour entreprendre des actions.</a:t>
            </a:r>
          </a:p>
          <a:p>
            <a:pPr marL="0" indent="0">
              <a:buFontTx/>
              <a:buNone/>
            </a:pPr>
            <a:endParaRPr lang="fr-FR" dirty="0"/>
          </a:p>
          <a:p>
            <a:r>
              <a:rPr lang="fr-FR" dirty="0"/>
              <a:t>[Facilitateur: demandez aux participants s’ils peuvent citer des exemples de coalitions dans leurs communautés ou leurs pays. Faites la liste de tous les exemples trouvés.]</a:t>
            </a:r>
          </a:p>
          <a:p>
            <a:endParaRPr lang="fr-FR" dirty="0"/>
          </a:p>
        </p:txBody>
      </p:sp>
      <p:sp>
        <p:nvSpPr>
          <p:cNvPr id="4" name="Slide Number Placeholder 3"/>
          <p:cNvSpPr>
            <a:spLocks noGrp="1"/>
          </p:cNvSpPr>
          <p:nvPr>
            <p:ph type="sldNum" sz="quarter" idx="10"/>
          </p:nvPr>
        </p:nvSpPr>
        <p:spPr/>
        <p:txBody>
          <a:bodyPr/>
          <a:lstStyle/>
          <a:p>
            <a:fld id="{37640FE7-B314-4083-B257-1E2138DE8405}" type="slidenum">
              <a:rPr lang="fr-FR" smtClean="0"/>
              <a:pPr/>
              <a:t>3</a:t>
            </a:fld>
            <a:endParaRPr lang="fr-FR"/>
          </a:p>
        </p:txBody>
      </p:sp>
    </p:spTree>
    <p:extLst>
      <p:ext uri="{BB962C8B-B14F-4D97-AF65-F5344CB8AC3E}">
        <p14:creationId xmlns:p14="http://schemas.microsoft.com/office/powerpoint/2010/main" val="255706317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r>
              <a:rPr lang="fr" dirty="0"/>
              <a:t>Comment une coalition pourrait-elle influer sur un changement de politique </a:t>
            </a:r>
            <a:r>
              <a:rPr lang="en-US" dirty="0"/>
              <a:t>?</a:t>
            </a:r>
          </a:p>
          <a:p>
            <a:pPr marL="0" lvl="0" indent="0">
              <a:buFontTx/>
              <a:buNone/>
            </a:pPr>
            <a:endParaRPr lang="en-US" dirty="0"/>
          </a:p>
          <a:p>
            <a:r>
              <a:rPr lang="fr" altLang="en-US" dirty="0">
                <a:latin typeface="Arial" panose="020B0604020202020204" pitchFamily="34" charset="0"/>
              </a:rPr>
              <a:t>Ce modèle montre comment trois courants d’activités liées à des politiques peuvent se dérouler simultanément </a:t>
            </a:r>
            <a:r>
              <a:rPr lang="fr-FR" altLang="en-US" dirty="0">
                <a:latin typeface="Arial" panose="020B0604020202020204" pitchFamily="34" charset="0"/>
              </a:rPr>
              <a:t>–</a:t>
            </a:r>
            <a:r>
              <a:rPr lang="fr" altLang="en-US" dirty="0">
                <a:latin typeface="Arial" panose="020B0604020202020204" pitchFamily="34" charset="0"/>
              </a:rPr>
              <a:t> problèmes, solutions et environnement des politiques – avec chacun sa propre vie</a:t>
            </a:r>
            <a:r>
              <a:rPr lang="en-US" altLang="en-US" sz="1200" dirty="0">
                <a:latin typeface="Arial" panose="020B0604020202020204" pitchFamily="34" charset="0"/>
              </a:rPr>
              <a:t>.  </a:t>
            </a:r>
          </a:p>
          <a:p>
            <a:pPr marL="228600" indent="-228600">
              <a:buFont typeface="+mj-lt"/>
              <a:buAutoNum type="arabicPeriod"/>
            </a:pPr>
            <a:r>
              <a:rPr lang="fr" altLang="en-US" dirty="0">
                <a:latin typeface="Arial" panose="020B0604020202020204" pitchFamily="34" charset="0"/>
              </a:rPr>
              <a:t>Les problèmes sont des questions généralement reconnues comme difficiles ou négatives</a:t>
            </a:r>
            <a:r>
              <a:rPr lang="en-US" altLang="en-US" sz="1200" dirty="0">
                <a:latin typeface="Arial" panose="020B0604020202020204" pitchFamily="34" charset="0"/>
              </a:rPr>
              <a:t>. </a:t>
            </a:r>
            <a:r>
              <a:rPr lang="fr" altLang="en-US" dirty="0">
                <a:latin typeface="Arial" panose="020B0604020202020204" pitchFamily="34" charset="0"/>
              </a:rPr>
              <a:t>La recherche peut aider à générer des données et des preuves pour mieux définir et améliorer la compréhension d'un problème</a:t>
            </a:r>
            <a:r>
              <a:rPr lang="en-US" altLang="en-US" sz="1200" dirty="0">
                <a:latin typeface="Arial" panose="020B0604020202020204" pitchFamily="34" charset="0"/>
              </a:rPr>
              <a:t>.  </a:t>
            </a:r>
          </a:p>
          <a:p>
            <a:pPr marL="228600" indent="-228600">
              <a:buFont typeface="+mj-lt"/>
              <a:buAutoNum type="arabicPeriod"/>
            </a:pPr>
            <a:r>
              <a:rPr lang="fr" altLang="en-US" dirty="0">
                <a:latin typeface="Arial" panose="020B0604020202020204" pitchFamily="34" charset="0"/>
              </a:rPr>
              <a:t>Des solutions, ou des alternatives aux politiques, sont élaborées</a:t>
            </a:r>
            <a:r>
              <a:rPr lang="en-US" altLang="en-US" sz="1200" dirty="0">
                <a:latin typeface="Arial" panose="020B0604020202020204" pitchFamily="34" charset="0"/>
              </a:rPr>
              <a:t>. </a:t>
            </a:r>
            <a:r>
              <a:rPr lang="fr" altLang="en-US" dirty="0">
                <a:latin typeface="Arial" panose="020B0604020202020204" pitchFamily="34" charset="0"/>
              </a:rPr>
              <a:t>Mais tant qu'une solution n'est pas proposée, aucun problème ne peut être résolu</a:t>
            </a:r>
            <a:r>
              <a:rPr lang="en-US" altLang="en-US" sz="1200" dirty="0">
                <a:latin typeface="Arial" panose="020B0604020202020204" pitchFamily="34" charset="0"/>
              </a:rPr>
              <a:t>. </a:t>
            </a:r>
          </a:p>
          <a:p>
            <a:pPr marL="228600" indent="-228600">
              <a:buFont typeface="+mj-lt"/>
              <a:buAutoNum type="arabicPeriod"/>
            </a:pPr>
            <a:r>
              <a:rPr lang="fr" altLang="en-US" dirty="0">
                <a:latin typeface="Arial" panose="020B0604020202020204" pitchFamily="34" charset="0"/>
              </a:rPr>
              <a:t>Et les événements politiques se déroulent avec leur propre imprévisibilité. Vous pouvez avoir à la fois un problème identifié et une solution réalisable, mais si aucun intérêt ou aucune volonté politique n’existe pour régler le problème, rien ne se passera</a:t>
            </a:r>
            <a:r>
              <a:rPr lang="en-US" altLang="en-US" sz="1200" dirty="0">
                <a:latin typeface="Arial" panose="020B0604020202020204" pitchFamily="34" charset="0"/>
              </a:rPr>
              <a:t>.</a:t>
            </a:r>
          </a:p>
          <a:p>
            <a:endParaRPr lang="en-US" altLang="en-US" sz="1200" dirty="0">
              <a:latin typeface="Arial" panose="020B0604020202020204" pitchFamily="34" charset="0"/>
            </a:endParaRPr>
          </a:p>
          <a:p>
            <a:r>
              <a:rPr lang="fr" altLang="en-US" dirty="0">
                <a:latin typeface="Arial" panose="020B0604020202020204" pitchFamily="34" charset="0"/>
              </a:rPr>
              <a:t>Mais il peut arriver des moments où ces trois courants se rejoignent et créent une fenêtre d'opportunité pour un changement de programme ou de politique</a:t>
            </a:r>
            <a:r>
              <a:rPr lang="en-US" altLang="en-US" sz="1200" dirty="0">
                <a:latin typeface="Arial" panose="020B0604020202020204" pitchFamily="34" charset="0"/>
              </a:rPr>
              <a:t>. </a:t>
            </a:r>
            <a:r>
              <a:rPr lang="fr" altLang="en-US" dirty="0">
                <a:latin typeface="Arial" panose="020B0604020202020204" pitchFamily="34" charset="0"/>
              </a:rPr>
              <a:t>Vous verrez que, dans le diagramme, cette fenêtre d’opportunité se situe au centre, là où les problèmes, les solutions et l’environnement des politiques se recoupent</a:t>
            </a:r>
            <a:r>
              <a:rPr lang="en-US" altLang="en-US" sz="1200" dirty="0">
                <a:latin typeface="Arial" panose="020B0604020202020204" pitchFamily="34" charset="0"/>
              </a:rPr>
              <a:t>. </a:t>
            </a:r>
            <a:r>
              <a:rPr lang="fr" altLang="en-US" dirty="0">
                <a:latin typeface="Arial" panose="020B0604020202020204" pitchFamily="34" charset="0"/>
              </a:rPr>
              <a:t>Cette intersection se produit rarement d’elle-même. Une personne doit travailler à ce qu’elle ait lieu. C’est à ce moment que les coalitions peuvent aider</a:t>
            </a:r>
            <a:r>
              <a:rPr lang="en-US" altLang="en-US" sz="1200" dirty="0">
                <a:latin typeface="Arial" panose="020B0604020202020204" pitchFamily="34" charset="0"/>
              </a:rPr>
              <a:t>.</a:t>
            </a:r>
          </a:p>
          <a:p>
            <a:endParaRPr lang="en-US" altLang="en-US" sz="1200" dirty="0">
              <a:latin typeface="Arial" panose="020B0604020202020204" pitchFamily="34" charset="0"/>
            </a:endParaRPr>
          </a:p>
          <a:p>
            <a:r>
              <a:rPr lang="fr" altLang="en-US" dirty="0">
                <a:latin typeface="Arial" panose="020B0604020202020204" pitchFamily="34" charset="0"/>
              </a:rPr>
              <a:t>Les coalitions permettent aux organisations de travailler à l'unisson pour mettre en évidence et définir un problème, suggérer et déterminer une solution à ce problème, et reconnaître et </a:t>
            </a:r>
            <a:r>
              <a:rPr lang="fr-FR" altLang="en-US" dirty="0">
                <a:latin typeface="Arial" panose="020B0604020202020204" pitchFamily="34" charset="0"/>
              </a:rPr>
              <a:t>saisir</a:t>
            </a:r>
            <a:r>
              <a:rPr lang="fr-FR" altLang="en-US" baseline="0" dirty="0">
                <a:latin typeface="Arial" panose="020B0604020202020204" pitchFamily="34" charset="0"/>
              </a:rPr>
              <a:t> </a:t>
            </a:r>
            <a:r>
              <a:rPr lang="fr" altLang="en-US" dirty="0">
                <a:latin typeface="Arial" panose="020B0604020202020204" pitchFamily="34" charset="0"/>
              </a:rPr>
              <a:t>le moment où un développement dans l'environnement des politiques peut mener à de nouvelles priorités politiques pouvant inclure leur solution</a:t>
            </a:r>
            <a:r>
              <a:rPr lang="en-US" altLang="en-US" sz="1200" dirty="0">
                <a:latin typeface="Arial" panose="020B0604020202020204" pitchFamily="34" charset="0"/>
              </a:rPr>
              <a:t>. </a:t>
            </a:r>
          </a:p>
          <a:p>
            <a:endParaRPr lang="en-US" altLang="en-US" sz="1200" dirty="0">
              <a:latin typeface="Arial" panose="020B0604020202020204" pitchFamily="34" charset="0"/>
            </a:endParaRPr>
          </a:p>
          <a:p>
            <a:r>
              <a:rPr lang="fr" altLang="en-US" dirty="0">
                <a:latin typeface="Arial" panose="020B0604020202020204" pitchFamily="34" charset="0"/>
              </a:rPr>
              <a:t>En travaillant ensemble, une coalition peut rendre votre voix plus forte et vos actions plus stratégiques.</a:t>
            </a:r>
            <a:r>
              <a:rPr lang="en-US" altLang="en-US" sz="1200" dirty="0">
                <a:latin typeface="Arial" panose="020B0604020202020204" pitchFamily="34" charset="0"/>
              </a:rPr>
              <a:t> </a:t>
            </a:r>
          </a:p>
          <a:p>
            <a:pPr marL="0" lvl="0" indent="0">
              <a:buFontTx/>
              <a:buNone/>
            </a:pPr>
            <a:endParaRPr lang="en-US" dirty="0"/>
          </a:p>
          <a:p>
            <a:endParaRPr lang="en-US" dirty="0"/>
          </a:p>
        </p:txBody>
      </p:sp>
      <p:sp>
        <p:nvSpPr>
          <p:cNvPr id="4" name="Slide Number Placeholder 3"/>
          <p:cNvSpPr>
            <a:spLocks noGrp="1"/>
          </p:cNvSpPr>
          <p:nvPr>
            <p:ph type="sldNum" sz="quarter" idx="10"/>
          </p:nvPr>
        </p:nvSpPr>
        <p:spPr>
          <a:xfrm>
            <a:off x="3829050" y="8685213"/>
            <a:ext cx="2971800" cy="458787"/>
          </a:xfrm>
        </p:spPr>
        <p:txBody>
          <a:bodyPr/>
          <a:lstStyle/>
          <a:p>
            <a:fld id="{37640FE7-B314-4083-B257-1E2138DE8405}" type="slidenum">
              <a:rPr lang="en-US" smtClean="0"/>
              <a:pPr/>
              <a:t>4</a:t>
            </a:fld>
            <a:endParaRPr lang="en-US" dirty="0"/>
          </a:p>
        </p:txBody>
      </p:sp>
    </p:spTree>
    <p:extLst>
      <p:ext uri="{BB962C8B-B14F-4D97-AF65-F5344CB8AC3E}">
        <p14:creationId xmlns:p14="http://schemas.microsoft.com/office/powerpoint/2010/main" val="157377313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pPr lvl="0">
              <a:defRPr/>
            </a:pPr>
            <a:r>
              <a:rPr lang="fr-FR" altLang="en-US" dirty="0">
                <a:latin typeface="Arial" panose="020B0604020202020204" pitchFamily="34" charset="0"/>
              </a:rPr>
              <a:t>Vous vous souvenez probablement du modèle « Courants multiples et changement de politique » présenté dans la session : « Fondamentaux du processus relatif aux politiques ».</a:t>
            </a:r>
            <a:r>
              <a:rPr lang="fr-FR" altLang="en-US" sz="1200" dirty="0">
                <a:latin typeface="Arial" panose="020B0604020202020204" pitchFamily="34" charset="0"/>
              </a:rPr>
              <a:t> </a:t>
            </a:r>
            <a:r>
              <a:rPr lang="fr-FR" altLang="en-US" dirty="0">
                <a:latin typeface="Arial" panose="020B0604020202020204" pitchFamily="34" charset="0"/>
              </a:rPr>
              <a:t>Ce modèle a été proposé pour la première fois par John </a:t>
            </a:r>
            <a:r>
              <a:rPr lang="fr-FR" altLang="en-US" dirty="0" err="1">
                <a:latin typeface="Arial" panose="020B0604020202020204" pitchFamily="34" charset="0"/>
              </a:rPr>
              <a:t>Kingdon</a:t>
            </a:r>
            <a:r>
              <a:rPr lang="fr-FR" altLang="en-US" dirty="0">
                <a:latin typeface="Arial" panose="020B0604020202020204" pitchFamily="34" charset="0"/>
              </a:rPr>
              <a:t> (1984), puis modifié par Robert Porter (1995) et le PRB au fil des ans</a:t>
            </a:r>
            <a:r>
              <a:rPr lang="fr-FR" altLang="en-US" sz="1200" dirty="0">
                <a:latin typeface="Arial" panose="020B0604020202020204" pitchFamily="34" charset="0"/>
              </a:rPr>
              <a:t>. </a:t>
            </a:r>
            <a:r>
              <a:rPr lang="fr-FR" altLang="en-US" dirty="0">
                <a:latin typeface="Arial" panose="020B0604020202020204" pitchFamily="34" charset="0"/>
              </a:rPr>
              <a:t>Nous pensons qu’il existe trois éléments de base que vous pouvez utiliser pour changer les politiques : l'apprentissage des politiques, la focalisation de l'attention et le renforcement des communautés de politiques</a:t>
            </a:r>
            <a:r>
              <a:rPr lang="fr-FR" altLang="en-US" sz="1200" dirty="0">
                <a:latin typeface="Arial" panose="020B0604020202020204" pitchFamily="34" charset="0"/>
              </a:rPr>
              <a:t>. </a:t>
            </a:r>
          </a:p>
          <a:p>
            <a:endParaRPr lang="fr-FR" dirty="0"/>
          </a:p>
          <a:p>
            <a:pPr lvl="0">
              <a:defRPr/>
            </a:pPr>
            <a:r>
              <a:rPr lang="fr-FR" dirty="0"/>
              <a:t>Dans la diapositive précédente, nous avons expliqué comment les coalitions jouent un rôle dans la création d’une fenêtre d’opportunité. Elles peuvent travailler à l'unisson pour mettre en évidence et définir un problème, déterminer la solution à ce problème et surveiller le moment où l’environnement politique est propice au changement. Par conséquent, les coalitions peuvent jouer un rôle actif dans </a:t>
            </a:r>
            <a:r>
              <a:rPr lang="fr-FR" b="1" dirty="0">
                <a:solidFill>
                  <a:srgbClr val="FF0000"/>
                </a:solidFill>
              </a:rPr>
              <a:t>[CLIQUEZ] </a:t>
            </a:r>
            <a:r>
              <a:rPr lang="fr-FR" dirty="0"/>
              <a:t>le renforcement des communautés de politiques.</a:t>
            </a:r>
            <a:r>
              <a:rPr lang="fr-FR" sz="1200" dirty="0">
                <a:latin typeface="Arial" panose="020B0604020202020204" pitchFamily="34" charset="0"/>
              </a:rPr>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dirty="0">
              <a:latin typeface="Arial" panose="020B0604020202020204" pitchFamily="34" charset="0"/>
            </a:endParaRPr>
          </a:p>
          <a:p>
            <a:pPr lvl="0">
              <a:defRPr/>
            </a:pPr>
            <a:r>
              <a:rPr lang="fr-FR" sz="1200" dirty="0">
                <a:latin typeface="Arial" panose="020B0604020202020204" pitchFamily="34" charset="0"/>
              </a:rPr>
              <a:t>[</a:t>
            </a:r>
            <a:r>
              <a:rPr lang="fr-FR" dirty="0">
                <a:latin typeface="Arial" panose="020B0604020202020204" pitchFamily="34" charset="0"/>
              </a:rPr>
              <a:t>Option de participation : qui peut rappeler au groupe ce qu’est une communauté de politiques ?]</a:t>
            </a:r>
            <a:endParaRPr lang="fr-FR" sz="1200" dirty="0">
              <a:latin typeface="Arial" panose="020B060402020202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fr-FR" dirty="0"/>
          </a:p>
          <a:p>
            <a:pPr lvl="0">
              <a:defRPr/>
            </a:pPr>
            <a:r>
              <a:rPr lang="fr-FR" dirty="0"/>
              <a:t>Nous définissons les communautés de politiques comme des alliances ou des réseaux de participants, normalement issus de divers postes au sein et autour du gouvernement, du monde académique, des médias, du secteur privé et des groupes d'intérêts, unis par leur engagement en faveur d'une cause commune</a:t>
            </a:r>
            <a:r>
              <a:rPr lang="fr-FR" baseline="0" dirty="0"/>
              <a:t>. </a:t>
            </a:r>
            <a:r>
              <a:rPr lang="fr-FR" dirty="0"/>
              <a:t>Les coalitions font souvent partie des communautés de politiques et une communauté de politiques elle-même est un élément d’une coalition plus vaste</a:t>
            </a:r>
            <a:r>
              <a:rPr lang="fr-FR" baseline="0" dirty="0"/>
              <a:t>.   </a:t>
            </a:r>
            <a:endParaRPr lang="fr-FR" dirty="0"/>
          </a:p>
          <a:p>
            <a:endParaRPr lang="fr-FR" dirty="0"/>
          </a:p>
        </p:txBody>
      </p:sp>
      <p:sp>
        <p:nvSpPr>
          <p:cNvPr id="4" name="Slide Number Placeholder 3"/>
          <p:cNvSpPr>
            <a:spLocks noGrp="1"/>
          </p:cNvSpPr>
          <p:nvPr>
            <p:ph type="sldNum" sz="quarter" idx="10"/>
          </p:nvPr>
        </p:nvSpPr>
        <p:spPr>
          <a:xfrm>
            <a:off x="3835400" y="8685213"/>
            <a:ext cx="2971800" cy="458787"/>
          </a:xfrm>
        </p:spPr>
        <p:txBody>
          <a:bodyPr/>
          <a:lstStyle/>
          <a:p>
            <a:pPr marL="0" marR="0" lvl="0" indent="0" algn="r" defTabSz="914400" rtl="0" eaLnBrk="0" fontAlgn="base" latinLnBrk="0" hangingPunct="0">
              <a:lnSpc>
                <a:spcPct val="100000"/>
              </a:lnSpc>
              <a:spcBef>
                <a:spcPct val="0"/>
              </a:spcBef>
              <a:spcAft>
                <a:spcPct val="0"/>
              </a:spcAft>
              <a:buClrTx/>
              <a:buSzTx/>
              <a:buFontTx/>
              <a:buNone/>
              <a:tabLst/>
              <a:defRPr/>
            </a:pPr>
            <a:fld id="{96FBA243-26B8-481D-8325-B438EAAEE84C}" type="slidenum">
              <a:rPr kumimoji="0" lang="fr-FR" sz="1200" b="0" i="0" u="none" strike="noStrike" kern="1200" cap="none" spc="0" normalizeH="0" baseline="0" smtClean="0">
                <a:ln>
                  <a:noFill/>
                </a:ln>
                <a:solidFill>
                  <a:srgbClr val="000000"/>
                </a:solidFill>
                <a:effectLst/>
                <a:uLnTx/>
                <a:uFillTx/>
                <a:latin typeface="Arial" panose="020B0604020202020204" pitchFamily="34" charset="0"/>
                <a:ea typeface="ＭＳ Ｐゴシック" panose="020B0600070205080204" pitchFamily="34" charset="-128"/>
                <a:cs typeface="+mn-cs"/>
              </a:rPr>
              <a:pPr marL="0" marR="0" lvl="0" indent="0" algn="r" defTabSz="914400" rtl="0" eaLnBrk="0" fontAlgn="base" latinLnBrk="0" hangingPunct="0">
                <a:lnSpc>
                  <a:spcPct val="100000"/>
                </a:lnSpc>
                <a:spcBef>
                  <a:spcPct val="0"/>
                </a:spcBef>
                <a:spcAft>
                  <a:spcPct val="0"/>
                </a:spcAft>
                <a:buClrTx/>
                <a:buSzTx/>
                <a:buFontTx/>
                <a:buNone/>
                <a:tabLst/>
                <a:defRPr/>
              </a:pPr>
              <a:t>5</a:t>
            </a:fld>
            <a:endParaRPr kumimoji="0" lang="fr-FR" sz="1200" b="0" i="0" u="none" strike="noStrike" kern="1200" cap="none" spc="0" normalizeH="0" baseline="0" dirty="0">
              <a:ln>
                <a:noFill/>
              </a:ln>
              <a:solidFill>
                <a:srgbClr val="000000"/>
              </a:solidFill>
              <a:effectLst/>
              <a:uLnTx/>
              <a:uFillTx/>
              <a:latin typeface="Arial" panose="020B0604020202020204" pitchFamily="34" charset="0"/>
              <a:ea typeface="ＭＳ Ｐゴシック" panose="020B0600070205080204" pitchFamily="34" charset="-128"/>
              <a:cs typeface="+mn-cs"/>
            </a:endParaRPr>
          </a:p>
        </p:txBody>
      </p:sp>
    </p:spTree>
    <p:extLst>
      <p:ext uri="{BB962C8B-B14F-4D97-AF65-F5344CB8AC3E}">
        <p14:creationId xmlns:p14="http://schemas.microsoft.com/office/powerpoint/2010/main" val="107634113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 dirty="0"/>
              <a:t>Réfléchissons ensemble à certains </a:t>
            </a:r>
            <a:r>
              <a:rPr lang="fr-FR" dirty="0"/>
              <a:t>des </a:t>
            </a:r>
            <a:r>
              <a:rPr lang="fr" dirty="0"/>
              <a:t>avantages offerts par une coalition. </a:t>
            </a:r>
            <a:r>
              <a:rPr lang="en-US" dirty="0"/>
              <a:t>(</a:t>
            </a:r>
            <a:r>
              <a:rPr lang="fr" dirty="0"/>
              <a:t>Facilitateur : Invitez les participants à nommer certains avantages à travailler en coalition</a:t>
            </a:r>
            <a:r>
              <a:rPr lang="fr-FR" dirty="0"/>
              <a:t>,</a:t>
            </a:r>
            <a:r>
              <a:rPr lang="fr-FR" baseline="0" dirty="0"/>
              <a:t> p</a:t>
            </a:r>
            <a:r>
              <a:rPr lang="fr" dirty="0"/>
              <a:t>uis cliquez pour ajouter les exemples</a:t>
            </a:r>
            <a:r>
              <a:rPr lang="en-US" dirty="0"/>
              <a:t>). </a:t>
            </a:r>
            <a:r>
              <a:rPr lang="fr" dirty="0"/>
              <a:t>J'ai énuméré ici quelques avantages à discuter, dont certains que vous avez mentionnés</a:t>
            </a:r>
            <a:r>
              <a:rPr lang="en-US" dirty="0"/>
              <a:t>.  </a:t>
            </a:r>
          </a:p>
          <a:p>
            <a:pPr marL="0" indent="0">
              <a:buFontTx/>
              <a:buNone/>
            </a:pPr>
            <a:endParaRPr lang="en-US" dirty="0"/>
          </a:p>
          <a:p>
            <a:r>
              <a:rPr lang="fr" dirty="0"/>
              <a:t>Travailler en coalition offre de nombreux avantages, certains plus évidents que d'autres</a:t>
            </a:r>
            <a:r>
              <a:rPr lang="en-US" dirty="0"/>
              <a:t>. </a:t>
            </a:r>
            <a:r>
              <a:rPr lang="fr" dirty="0"/>
              <a:t>N'oubliez pas qu'une coalition est un </a:t>
            </a:r>
            <a:r>
              <a:rPr lang="fr-FR" dirty="0"/>
              <a:t>rassemblement</a:t>
            </a:r>
            <a:r>
              <a:rPr lang="fr-FR" baseline="0" dirty="0"/>
              <a:t> </a:t>
            </a:r>
            <a:r>
              <a:rPr lang="fr" dirty="0"/>
              <a:t>d'organisations et / ou d'individus</a:t>
            </a:r>
            <a:r>
              <a:rPr lang="en-US" dirty="0"/>
              <a:t>. </a:t>
            </a:r>
            <a:r>
              <a:rPr lang="fr" dirty="0"/>
              <a:t>Voici quelques exemples montrant comment travailler en coalition peut être avantageux à la fois pour une organisation membre et pour des individus</a:t>
            </a:r>
            <a:r>
              <a:rPr lang="en-US" dirty="0"/>
              <a:t>.</a:t>
            </a:r>
          </a:p>
          <a:p>
            <a:pPr marL="0" indent="0">
              <a:buFontTx/>
              <a:buNone/>
            </a:pPr>
            <a:endParaRPr lang="en-US" dirty="0"/>
          </a:p>
          <a:p>
            <a:pPr marL="628650" lvl="1" indent="-171450">
              <a:buFont typeface="Arial" panose="020B0604020202020204" pitchFamily="34" charset="0"/>
              <a:buChar char="•"/>
            </a:pPr>
            <a:r>
              <a:rPr lang="fr" dirty="0"/>
              <a:t>L'avantage le plus évident à faire partie d'une coalition est la puissance du nombre</a:t>
            </a:r>
            <a:r>
              <a:rPr lang="en-US" dirty="0"/>
              <a:t>. </a:t>
            </a:r>
            <a:r>
              <a:rPr lang="fr" dirty="0"/>
              <a:t>Plus il y a de personnes qui travaillent ensemble, mieux c’est ! Lorsqu'un grand nombre de personnes</a:t>
            </a:r>
            <a:r>
              <a:rPr lang="fr-FR" baseline="0" dirty="0"/>
              <a:t> avec</a:t>
            </a:r>
            <a:r>
              <a:rPr lang="fr" dirty="0"/>
              <a:t> de nombreuses ressources travaillent sur un problème complexe, elles sont mieux à même d'atteindre leur but</a:t>
            </a:r>
            <a:r>
              <a:rPr lang="fr-FR" dirty="0"/>
              <a:t>.</a:t>
            </a:r>
            <a:r>
              <a:rPr lang="en-US" dirty="0"/>
              <a:t> </a:t>
            </a:r>
            <a:r>
              <a:rPr lang="fr-FR" dirty="0"/>
              <a:t>U</a:t>
            </a:r>
            <a:r>
              <a:rPr lang="fr" dirty="0"/>
              <a:t>ne coalition </a:t>
            </a:r>
            <a:r>
              <a:rPr lang="fr-FR" dirty="0"/>
              <a:t>est en mesure</a:t>
            </a:r>
            <a:r>
              <a:rPr lang="fr-FR" baseline="0" dirty="0"/>
              <a:t> de </a:t>
            </a:r>
            <a:r>
              <a:rPr lang="fr" dirty="0"/>
              <a:t>faciliter cela</a:t>
            </a:r>
            <a:r>
              <a:rPr lang="en-US" dirty="0"/>
              <a:t>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fr" dirty="0"/>
              <a:t>Si une coalition fonctionne efficacement, être </a:t>
            </a:r>
            <a:r>
              <a:rPr lang="fr-FR" dirty="0"/>
              <a:t>partie prenante</a:t>
            </a:r>
            <a:r>
              <a:rPr lang="fr-FR" baseline="0" dirty="0"/>
              <a:t> doit pouvoir </a:t>
            </a:r>
            <a:r>
              <a:rPr lang="fr" dirty="0"/>
              <a:t>améliorer le travail de </a:t>
            </a:r>
            <a:r>
              <a:rPr lang="fr-FR" dirty="0"/>
              <a:t>chaque</a:t>
            </a:r>
            <a:r>
              <a:rPr lang="fr-FR" baseline="0" dirty="0"/>
              <a:t> </a:t>
            </a:r>
            <a:r>
              <a:rPr lang="fr" dirty="0"/>
              <a:t>membre</a:t>
            </a:r>
            <a:r>
              <a:rPr lang="en-US" dirty="0"/>
              <a:t>. </a:t>
            </a:r>
            <a:r>
              <a:rPr lang="fr" dirty="0"/>
              <a:t>Les coalitions peuvent fournir un soutien technique, logistique ou financier aux membres</a:t>
            </a:r>
            <a:r>
              <a:rPr lang="en-US" dirty="0"/>
              <a:t>. </a:t>
            </a:r>
            <a:r>
              <a:rPr lang="fr" dirty="0"/>
              <a:t>Tout soutien offert par la coalition rendra l’organisation membre plus forte</a:t>
            </a:r>
            <a:r>
              <a:rPr lang="en-US" dirty="0"/>
              <a:t>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fr" dirty="0"/>
              <a:t>Augment</a:t>
            </a:r>
            <a:r>
              <a:rPr lang="fr-FR" dirty="0" err="1"/>
              <a:t>ation</a:t>
            </a:r>
            <a:r>
              <a:rPr lang="fr" dirty="0"/>
              <a:t> et partage </a:t>
            </a:r>
            <a:r>
              <a:rPr lang="fr-FR" dirty="0"/>
              <a:t>d</a:t>
            </a:r>
            <a:r>
              <a:rPr lang="fr" dirty="0"/>
              <a:t>es ressources</a:t>
            </a:r>
            <a:r>
              <a:rPr lang="en-US" dirty="0"/>
              <a:t>. </a:t>
            </a:r>
            <a:r>
              <a:rPr lang="fr" dirty="0"/>
              <a:t>Une coalition peut soutenir ses membres par le développement des compétences, le partage des connaissances et la fourniture aux membres d’opportunités de financement direct</a:t>
            </a:r>
            <a:r>
              <a:rPr lang="en-US" dirty="0"/>
              <a:t>. </a:t>
            </a:r>
            <a:r>
              <a:rPr lang="fr" dirty="0"/>
              <a:t>Les membres de la coalition, s'ils ont les mêmes buts, </a:t>
            </a:r>
            <a:r>
              <a:rPr lang="fr-FR" dirty="0"/>
              <a:t>peuvent </a:t>
            </a:r>
            <a:r>
              <a:rPr lang="fr" dirty="0"/>
              <a:t>choisir de partager </a:t>
            </a:r>
            <a:r>
              <a:rPr lang="fr-FR" dirty="0"/>
              <a:t>les </a:t>
            </a:r>
            <a:r>
              <a:rPr lang="fr" dirty="0"/>
              <a:t>ressources et </a:t>
            </a:r>
            <a:r>
              <a:rPr lang="fr-FR" dirty="0"/>
              <a:t>l’</a:t>
            </a:r>
            <a:r>
              <a:rPr lang="fr" dirty="0"/>
              <a:t>énergie pour surmonter tout obstacle ou toute insuffisance auxquels ils sont confrontés</a:t>
            </a:r>
            <a:r>
              <a:rPr lang="en-US" dirty="0"/>
              <a:t>. </a:t>
            </a:r>
            <a:r>
              <a:rPr lang="fr" dirty="0"/>
              <a:t>Ils peuvent également utiliser la coalition comme un espace de partage d’opportunités de financement et d’appui aux projets</a:t>
            </a:r>
            <a:r>
              <a:rPr lang="en-US" dirty="0"/>
              <a:t>. </a:t>
            </a:r>
            <a:r>
              <a:rPr lang="fr" dirty="0"/>
              <a:t>Être membre d’une coalition accroît le réseau d</a:t>
            </a:r>
            <a:r>
              <a:rPr lang="fr-FR" dirty="0"/>
              <a:t>e</a:t>
            </a:r>
            <a:r>
              <a:rPr lang="fr-FR" baseline="0" dirty="0"/>
              <a:t> chaque</a:t>
            </a:r>
            <a:r>
              <a:rPr lang="fr" dirty="0"/>
              <a:t> membre, élargissant ainsi ses connexions potentielles aux opportunités </a:t>
            </a:r>
            <a:r>
              <a:rPr lang="fr-FR" dirty="0"/>
              <a:t>et aux</a:t>
            </a:r>
            <a:r>
              <a:rPr lang="fr-FR" baseline="0" dirty="0"/>
              <a:t> </a:t>
            </a:r>
            <a:r>
              <a:rPr lang="fr" dirty="0"/>
              <a:t>ressources</a:t>
            </a:r>
            <a:r>
              <a:rPr lang="en-US" dirty="0"/>
              <a:t>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fr" dirty="0"/>
              <a:t>Une coalition </a:t>
            </a:r>
            <a:r>
              <a:rPr lang="fr-FR" dirty="0"/>
              <a:t>peut </a:t>
            </a:r>
            <a:r>
              <a:rPr lang="fr" dirty="0"/>
              <a:t>encourager les organisations membres à élargir la portée de leurs travaux, en les encourageant soit à travailler sur des questions associées, soit à élargir les populations cibles avec lesquelles elles travaillent</a:t>
            </a:r>
            <a:r>
              <a:rPr lang="en-US" dirty="0"/>
              <a:t>. </a:t>
            </a:r>
            <a:r>
              <a:rPr lang="fr" dirty="0"/>
              <a:t>Si une organisation travaille uniquement sur des problèmes locaux ou communautaires, </a:t>
            </a:r>
            <a:r>
              <a:rPr lang="fr-FR" dirty="0" err="1"/>
              <a:t>re</a:t>
            </a:r>
            <a:r>
              <a:rPr lang="fr" dirty="0"/>
              <a:t>joindre une coalition peut l’inciter à s’</a:t>
            </a:r>
            <a:r>
              <a:rPr lang="fr-FR" dirty="0"/>
              <a:t>orienter</a:t>
            </a:r>
            <a:r>
              <a:rPr lang="fr" dirty="0"/>
              <a:t> </a:t>
            </a:r>
            <a:r>
              <a:rPr lang="fr-FR" dirty="0"/>
              <a:t>vers</a:t>
            </a:r>
            <a:r>
              <a:rPr lang="fr" dirty="0"/>
              <a:t> des publics cibles nationaux ou internationaux, élargissant ainsi la portée et l’impact de son travail</a:t>
            </a:r>
            <a:r>
              <a:rPr lang="en-US" dirty="0"/>
              <a:t>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fr" dirty="0"/>
              <a:t>En participant à une coalition, les membres peuvent apprendre des autres membres du </a:t>
            </a:r>
            <a:r>
              <a:rPr lang="fr-FR" dirty="0"/>
              <a:t>rassemblement</a:t>
            </a:r>
            <a:r>
              <a:rPr lang="fr-FR" baseline="0" dirty="0"/>
              <a:t> </a:t>
            </a:r>
            <a:r>
              <a:rPr lang="fr" dirty="0"/>
              <a:t>et acquérir de nouvelles connaissances </a:t>
            </a:r>
            <a:r>
              <a:rPr lang="fr-FR" dirty="0"/>
              <a:t>ou</a:t>
            </a:r>
            <a:r>
              <a:rPr lang="fr" dirty="0"/>
              <a:t> compétences</a:t>
            </a:r>
            <a:r>
              <a:rPr lang="en-US" dirty="0"/>
              <a:t>. </a:t>
            </a:r>
            <a:r>
              <a:rPr lang="fr" dirty="0"/>
              <a:t>L’adhésion d’une organisation à une coalition </a:t>
            </a:r>
            <a:r>
              <a:rPr lang="fr-FR" dirty="0"/>
              <a:t>rendra possible </a:t>
            </a:r>
            <a:r>
              <a:rPr lang="fr" dirty="0"/>
              <a:t>une meilleure compréhension</a:t>
            </a:r>
            <a:r>
              <a:rPr lang="fr-FR" baseline="0" dirty="0"/>
              <a:t> </a:t>
            </a:r>
            <a:r>
              <a:rPr lang="fr" dirty="0"/>
              <a:t>des problèmes sur lesquels elle travaille</a:t>
            </a:r>
            <a:r>
              <a:rPr lang="en-US" dirty="0"/>
              <a:t>. </a:t>
            </a:r>
            <a:r>
              <a:rPr lang="fr" dirty="0"/>
              <a:t>Cela offrira également aux dirigeants de l’organisation la possibilité de développer leurs compétences en participant </a:t>
            </a:r>
            <a:r>
              <a:rPr lang="fr-FR" dirty="0"/>
              <a:t>aux </a:t>
            </a:r>
            <a:r>
              <a:rPr lang="fr" dirty="0"/>
              <a:t>activités de la coalition</a:t>
            </a:r>
            <a:r>
              <a:rPr lang="fr-FR" dirty="0"/>
              <a:t>,</a:t>
            </a:r>
            <a:r>
              <a:rPr lang="fr" dirty="0"/>
              <a:t> et éventuellement d’avoir accès à des possibilités de formation autrement </a:t>
            </a:r>
            <a:r>
              <a:rPr lang="fr-FR" dirty="0"/>
              <a:t>hors d’atteinte</a:t>
            </a:r>
            <a:r>
              <a:rPr lang="en-US" dirty="0"/>
              <a:t> </a:t>
            </a:r>
          </a:p>
          <a:p>
            <a:pPr marL="628650" lvl="1" indent="-171450">
              <a:buFont typeface="Arial" panose="020B0604020202020204" pitchFamily="34" charset="0"/>
              <a:buChar char="•"/>
            </a:pPr>
            <a:endParaRPr lang="en-US" dirty="0"/>
          </a:p>
          <a:p>
            <a:pPr marL="628650" lvl="1" indent="-171450">
              <a:buFont typeface="Arial" panose="020B0604020202020204" pitchFamily="34" charset="0"/>
              <a:buChar char="•"/>
            </a:pPr>
            <a:r>
              <a:rPr lang="fr" dirty="0"/>
              <a:t>L'un des avantages des coalitions que vous n'avez peut-être pas envisagé est qu'elles peuvent aider leurs membres à surmonter les divergences passées ou les obstacles à la communication entre organisations</a:t>
            </a:r>
            <a:r>
              <a:rPr lang="en-US" dirty="0"/>
              <a:t>. </a:t>
            </a:r>
            <a:r>
              <a:rPr lang="fr" dirty="0"/>
              <a:t>Une coalition réussie peut créer de nouveaux partenariats et une nouvelle entente entre les organisations et les groupes qui la constituent, ceux-ci pouvant avoir des antécédents d'interactions stressantes ou simplement d</a:t>
            </a:r>
            <a:r>
              <a:rPr lang="fr-FR" dirty="0"/>
              <a:t>’isolement</a:t>
            </a:r>
            <a:r>
              <a:rPr lang="en-US" dirty="0"/>
              <a:t>. </a:t>
            </a:r>
            <a:r>
              <a:rPr lang="fr" dirty="0"/>
              <a:t>Les coalitions se concentrent sur l'union autour d'un objectif commun et d'un problème partagé, ce qui en fait un terrain fertile pour surmonter les divergences passées</a:t>
            </a:r>
            <a:r>
              <a:rPr lang="en-US" dirty="0"/>
              <a:t>. </a:t>
            </a:r>
          </a:p>
          <a:p>
            <a:pPr marL="457200" lvl="1" indent="0">
              <a:buFontTx/>
              <a:buNone/>
            </a:pPr>
            <a:endParaRPr lang="en-US" dirty="0"/>
          </a:p>
          <a:p>
            <a:pPr lvl="1"/>
            <a:r>
              <a:rPr lang="fr-FR" dirty="0"/>
              <a:t>À</a:t>
            </a:r>
            <a:r>
              <a:rPr lang="fr" dirty="0"/>
              <a:t> présent, vous êtes probablement convaincu que les coalitions sont importantes et peuvent offrir des avantages </a:t>
            </a:r>
            <a:r>
              <a:rPr lang="fr-FR" dirty="0"/>
              <a:t>clairs </a:t>
            </a:r>
            <a:r>
              <a:rPr lang="fr" dirty="0"/>
              <a:t>aux organisations membres et </a:t>
            </a:r>
            <a:r>
              <a:rPr lang="en-US" dirty="0" err="1"/>
              <a:t>propulser</a:t>
            </a:r>
            <a:r>
              <a:rPr lang="en-US" dirty="0"/>
              <a:t> le </a:t>
            </a:r>
            <a:r>
              <a:rPr lang="en-US" dirty="0" err="1"/>
              <a:t>changement</a:t>
            </a:r>
            <a:r>
              <a:rPr lang="en-US" dirty="0"/>
              <a:t>. </a:t>
            </a:r>
          </a:p>
          <a:p>
            <a:pPr marL="457200" lvl="1" indent="0">
              <a:buFontTx/>
              <a:buNone/>
            </a:pPr>
            <a:endParaRPr lang="en-US" dirty="0"/>
          </a:p>
          <a:p>
            <a:pPr lvl="1"/>
            <a:r>
              <a:rPr lang="fr" dirty="0"/>
              <a:t>Le reste de la présentation </a:t>
            </a:r>
            <a:r>
              <a:rPr lang="fr-FR" dirty="0"/>
              <a:t>va maintenant décrire </a:t>
            </a:r>
            <a:r>
              <a:rPr lang="fr" dirty="0"/>
              <a:t>COMMENT former et maintenir une coalition efficace et quelques écueils à éviter</a:t>
            </a:r>
            <a:r>
              <a:rPr lang="en-US" dirty="0"/>
              <a:t>.  </a:t>
            </a:r>
          </a:p>
          <a:p>
            <a:endParaRPr lang="en-US" dirty="0"/>
          </a:p>
        </p:txBody>
      </p:sp>
      <p:sp>
        <p:nvSpPr>
          <p:cNvPr id="4" name="Slide Number Placeholder 3"/>
          <p:cNvSpPr>
            <a:spLocks noGrp="1"/>
          </p:cNvSpPr>
          <p:nvPr>
            <p:ph type="sldNum" sz="quarter" idx="10"/>
          </p:nvPr>
        </p:nvSpPr>
        <p:spPr/>
        <p:txBody>
          <a:bodyPr/>
          <a:lstStyle/>
          <a:p>
            <a:fld id="{37640FE7-B314-4083-B257-1E2138DE8405}" type="slidenum">
              <a:rPr lang="en-US" smtClean="0"/>
              <a:pPr/>
              <a:t>6</a:t>
            </a:fld>
            <a:endParaRPr lang="en-US" dirty="0"/>
          </a:p>
        </p:txBody>
      </p:sp>
    </p:spTree>
    <p:extLst>
      <p:ext uri="{BB962C8B-B14F-4D97-AF65-F5344CB8AC3E}">
        <p14:creationId xmlns:p14="http://schemas.microsoft.com/office/powerpoint/2010/main" val="364175503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b="1" dirty="0"/>
              <a:t>Qu’en pensez-vous ? Selon vous, quels sont les facteurs clés à prendre en compte lors de la formation d'une coalition? </a:t>
            </a:r>
            <a:r>
              <a:rPr lang="fr-FR" b="0" i="0" dirty="0"/>
              <a:t>[Suscitez </a:t>
            </a:r>
            <a:r>
              <a:rPr lang="fr-FR" dirty="0"/>
              <a:t>des réponses]</a:t>
            </a:r>
            <a:endParaRPr lang="fr-FR" b="1" dirty="0"/>
          </a:p>
          <a:p>
            <a:pPr marL="0" marR="0" indent="0" algn="l" defTabSz="914400" rtl="0" eaLnBrk="1" fontAlgn="auto" latinLnBrk="0" hangingPunct="1">
              <a:lnSpc>
                <a:spcPct val="100000"/>
              </a:lnSpc>
              <a:spcBef>
                <a:spcPts val="0"/>
              </a:spcBef>
              <a:spcAft>
                <a:spcPts val="0"/>
              </a:spcAft>
              <a:buClrTx/>
              <a:buSzTx/>
              <a:buFontTx/>
              <a:buNone/>
              <a:tabLst/>
              <a:defRPr/>
            </a:pPr>
            <a:r>
              <a:rPr lang="fr-FR" altLang="en-US" dirty="0">
                <a:latin typeface="Arial" panose="020B0604020202020204" pitchFamily="34" charset="0"/>
              </a:rPr>
              <a:t>Premièrement, la formation d'une coalition nécessite une focalisation</a:t>
            </a:r>
            <a:r>
              <a:rPr lang="fr-FR" altLang="en-US" baseline="0" dirty="0">
                <a:latin typeface="Arial" panose="020B0604020202020204" pitchFamily="34" charset="0"/>
              </a:rPr>
              <a:t> </a:t>
            </a:r>
            <a:r>
              <a:rPr lang="fr-FR" altLang="en-US" dirty="0">
                <a:latin typeface="Arial" panose="020B0604020202020204" pitchFamily="34" charset="0"/>
              </a:rPr>
              <a:t>commune des problèmes. Les membres doivent s'entendre sur les raisons pour lesquelles le ou les problèmes identifiés sont néfastes</a:t>
            </a:r>
            <a:r>
              <a:rPr lang="fr-FR" altLang="en-US" baseline="0" dirty="0">
                <a:latin typeface="Arial" panose="020B0604020202020204" pitchFamily="34" charset="0"/>
              </a:rPr>
              <a:t> </a:t>
            </a:r>
            <a:r>
              <a:rPr lang="fr-FR" altLang="en-US" dirty="0">
                <a:latin typeface="Arial" panose="020B0604020202020204" pitchFamily="34" charset="0"/>
              </a:rPr>
              <a:t>ou nuisibles, et sur les mesures à prendre pour les résoudre. Par exemple, de nombreux groupes peuvent être préoccupés par la grossesse chez les adolescentes, mais avoir des vues différentes sur ce qui fait que c’est un problème, et comment il convient de le traiter</a:t>
            </a:r>
            <a:r>
              <a:rPr lang="fr-FR" altLang="en-US" baseline="0" dirty="0">
                <a:latin typeface="Arial" panose="020B0604020202020204" pitchFamily="34" charset="0"/>
              </a:rPr>
              <a:t>. </a:t>
            </a:r>
            <a:r>
              <a:rPr lang="fr-FR" altLang="en-US" dirty="0">
                <a:latin typeface="Arial" panose="020B0604020202020204" pitchFamily="34" charset="0"/>
              </a:rPr>
              <a:t>Lors de la création de votre coalition, </a:t>
            </a:r>
            <a:r>
              <a:rPr lang="fr-FR" altLang="en-US" dirty="0">
                <a:solidFill>
                  <a:srgbClr val="FF0000"/>
                </a:solidFill>
                <a:latin typeface="Arial" panose="020B0604020202020204" pitchFamily="34" charset="0"/>
              </a:rPr>
              <a:t>vous devez explorer le problème identifié et dégager un consensus sur les raisons pour lesquelles il est préoccupant</a:t>
            </a:r>
            <a:r>
              <a:rPr lang="fr-FR" altLang="en-US" baseline="0" dirty="0">
                <a:latin typeface="Arial" panose="020B0604020202020204" pitchFamily="34" charset="0"/>
              </a:rPr>
              <a:t>.</a:t>
            </a:r>
            <a:r>
              <a:rPr lang="fr-FR" altLang="en-US" dirty="0">
                <a:latin typeface="Arial" panose="020B0604020202020204" pitchFamily="34" charset="0"/>
              </a:rPr>
              <a:t> Les membres de la coalition peuvent diverger quant à l’approche idéale du traitement des problèmes qui se posent, mais il est essentiel d’établir un consensus général sur les raisons pour lesquelles la question est une préoccupation, afin de développer une coalition solide.</a:t>
            </a:r>
            <a:r>
              <a:rPr lang="fr-FR" altLang="en-US" baseline="0" dirty="0">
                <a:latin typeface="Arial" panose="020B0604020202020204" pitchFamily="34" charset="0"/>
              </a:rPr>
              <a:t> </a:t>
            </a:r>
            <a:r>
              <a:rPr lang="fr-FR" altLang="en-US" dirty="0">
                <a:latin typeface="Arial" panose="020B0604020202020204" pitchFamily="34" charset="0"/>
              </a:rPr>
              <a:t>Lorsqu’on bâtit un consensus, il est courant que de nombreuses personnes aient besoin de faire des compromis afin de parvenir à une solution satisfaisante pour tout le monde</a:t>
            </a:r>
            <a:r>
              <a:rPr lang="fr-FR" altLang="en-US" baseline="0" dirty="0">
                <a:latin typeface="Arial" panose="020B0604020202020204" pitchFamily="34" charset="0"/>
              </a:rPr>
              <a:t>. </a:t>
            </a:r>
            <a:r>
              <a:rPr lang="fr-FR" altLang="en-US" dirty="0">
                <a:latin typeface="Arial" panose="020B0604020202020204" pitchFamily="34" charset="0"/>
              </a:rPr>
              <a:t>En tant que jeune leader participant aux efforts de la coalition, vous devez aussi examiner vous-même les points sur lesquels vous êtes prêt à faire des compromis, et ceux que vous n’estimez pas négociables</a:t>
            </a:r>
            <a:r>
              <a:rPr lang="fr-FR" altLang="en-US" baseline="0" dirty="0">
                <a:latin typeface="Arial" panose="020B0604020202020204" pitchFamily="34" charset="0"/>
              </a:rPr>
              <a:t>. </a:t>
            </a:r>
            <a:r>
              <a:rPr lang="fr-FR" altLang="en-US" dirty="0">
                <a:latin typeface="Arial" panose="020B0604020202020204" pitchFamily="34" charset="0"/>
              </a:rPr>
              <a:t>Nous parlerons davantage de la création d’un consensus dans un instant</a:t>
            </a:r>
            <a:r>
              <a:rPr lang="fr-FR" altLang="en-US" baseline="0" dirty="0">
                <a:latin typeface="Arial" panose="020B0604020202020204" pitchFamily="34" charset="0"/>
              </a:rPr>
              <a:t>. </a:t>
            </a:r>
          </a:p>
          <a:p>
            <a:endParaRPr lang="fr-FR" dirty="0"/>
          </a:p>
          <a:p>
            <a:endParaRPr lang="fr-FR" altLang="en-US" dirty="0">
              <a:latin typeface="Arial" panose="020B0604020202020204" pitchFamily="34" charset="0"/>
            </a:endParaRPr>
          </a:p>
          <a:p>
            <a:r>
              <a:rPr lang="fr-FR" altLang="en-US" dirty="0">
                <a:latin typeface="Arial" panose="020B0604020202020204" pitchFamily="34" charset="0"/>
              </a:rPr>
              <a:t>Deuxièmement, les membres de la coalition doivent avoir confiance dans l’engagement des uns et des autres vis-à-vis du problème. Ils doivent sentir que tous les membres sont disposés à partager leurs efforts et à discuter des opportunités et des défis de manière transparente. Pour y parvenir, une coalition doit établir la confiance de ses membres dans leur engagement pour atteindre</a:t>
            </a:r>
            <a:r>
              <a:rPr lang="fr-FR" altLang="en-US" baseline="0" dirty="0">
                <a:latin typeface="Arial" panose="020B0604020202020204" pitchFamily="34" charset="0"/>
              </a:rPr>
              <a:t> </a:t>
            </a:r>
            <a:r>
              <a:rPr lang="fr-FR" altLang="en-US" dirty="0">
                <a:latin typeface="Arial" panose="020B0604020202020204" pitchFamily="34" charset="0"/>
              </a:rPr>
              <a:t>l’objectif commun. </a:t>
            </a:r>
          </a:p>
          <a:p>
            <a:endParaRPr lang="fr-FR" altLang="en-US" dirty="0">
              <a:latin typeface="Arial" panose="020B0604020202020204" pitchFamily="34" charset="0"/>
            </a:endParaRPr>
          </a:p>
          <a:p>
            <a:r>
              <a:rPr lang="fr-FR" altLang="en-US" dirty="0">
                <a:latin typeface="Arial" panose="020B0604020202020204" pitchFamily="34" charset="0"/>
              </a:rPr>
              <a:t>Tous les membres devraient tirer avantage de la participation à la coalition. S'il semble qu'un membre gagne plus que les autres, les autres seront moins incités à s’investir pour la cause.  </a:t>
            </a:r>
          </a:p>
          <a:p>
            <a:endParaRPr lang="fr-FR" altLang="en-US" dirty="0">
              <a:latin typeface="Arial" panose="020B0604020202020204" pitchFamily="34" charset="0"/>
            </a:endParaRPr>
          </a:p>
          <a:p>
            <a:r>
              <a:rPr lang="fr-FR" dirty="0"/>
              <a:t>En formant une coalition, il est important d’être inclusif. L'inclusivité garantit la diversité et la légitimité. Si un membre potentiel de la coalition a démontré une compréhension partagée du problème et des raisons pour lesquelles le problème existe, cela doit</a:t>
            </a:r>
            <a:r>
              <a:rPr lang="fr-FR" baseline="0" dirty="0"/>
              <a:t> </a:t>
            </a:r>
            <a:r>
              <a:rPr lang="fr-FR" dirty="0"/>
              <a:t>être une raison suffisante pour l’accepter dans la coalition. La discrimination doit être évitée, quelle que soit l'incidence de l'adhésion sur la création d’un consensus.</a:t>
            </a:r>
          </a:p>
          <a:p>
            <a:endParaRPr lang="fr-FR" dirty="0"/>
          </a:p>
          <a:p>
            <a:r>
              <a:rPr lang="fr-FR" dirty="0"/>
              <a:t>Si les membres d’une coalition ont la capacité de mobiliser d'autres défenseurs</a:t>
            </a:r>
            <a:r>
              <a:rPr lang="fr-FR" baseline="0" dirty="0"/>
              <a:t> </a:t>
            </a:r>
            <a:r>
              <a:rPr lang="fr-FR" dirty="0"/>
              <a:t>et de les amener à joindre la coalition afin de créer un changement de politique ou une modification institutionnelle, la coalition aura plus de chances de réussir. Deux des plus gros problèmes rencontrés par les coalitions sont l’incapacité à retenir les membres et le manque de financement. Si les membres savent mobiliser, ces problèmes ont plus de chances d'être résolus avec succès. </a:t>
            </a:r>
          </a:p>
          <a:p>
            <a:endParaRPr lang="fr-FR" altLang="en-US" dirty="0">
              <a:latin typeface="Arial" panose="020B0604020202020204" pitchFamily="34" charset="0"/>
            </a:endParaRPr>
          </a:p>
          <a:p>
            <a:endParaRPr lang="fr-FR" altLang="en-US" dirty="0">
              <a:latin typeface="Arial" panose="020B0604020202020204" pitchFamily="34" charset="0"/>
            </a:endParaRPr>
          </a:p>
          <a:p>
            <a:endParaRPr lang="fr-FR" altLang="en-US" dirty="0">
              <a:latin typeface="Arial" panose="020B0604020202020204" pitchFamily="34" charset="0"/>
            </a:endParaRPr>
          </a:p>
          <a:p>
            <a:r>
              <a:rPr lang="fr-FR" altLang="en-US" dirty="0">
                <a:latin typeface="Arial" panose="020B0604020202020204" pitchFamily="34" charset="0"/>
              </a:rPr>
              <a:t> </a:t>
            </a:r>
          </a:p>
          <a:p>
            <a:endParaRPr lang="fr-FR" dirty="0"/>
          </a:p>
        </p:txBody>
      </p:sp>
      <p:sp>
        <p:nvSpPr>
          <p:cNvPr id="4" name="Slide Number Placeholder 3"/>
          <p:cNvSpPr>
            <a:spLocks noGrp="1"/>
          </p:cNvSpPr>
          <p:nvPr>
            <p:ph type="sldNum" sz="quarter" idx="10"/>
          </p:nvPr>
        </p:nvSpPr>
        <p:spPr>
          <a:xfrm>
            <a:off x="3886200" y="8678863"/>
            <a:ext cx="2971800" cy="458787"/>
          </a:xfrm>
        </p:spPr>
        <p:txBody>
          <a:bodyPr/>
          <a:lstStyle/>
          <a:p>
            <a:fld id="{37640FE7-B314-4083-B257-1E2138DE8405}" type="slidenum">
              <a:rPr lang="fr-FR" smtClean="0"/>
              <a:pPr/>
              <a:t>7</a:t>
            </a:fld>
            <a:endParaRPr lang="fr-FR"/>
          </a:p>
        </p:txBody>
      </p:sp>
    </p:spTree>
    <p:extLst>
      <p:ext uri="{BB962C8B-B14F-4D97-AF65-F5344CB8AC3E}">
        <p14:creationId xmlns:p14="http://schemas.microsoft.com/office/powerpoint/2010/main" val="40435130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b="1" dirty="0"/>
              <a:t>[Cliquez]</a:t>
            </a:r>
          </a:p>
          <a:p>
            <a:r>
              <a:rPr lang="fr-FR" dirty="0"/>
              <a:t>Nous venons de discuter de certains facteurs à prendre en compte lors de la formation d'une coalition. Vous devez également prendre en compte certaines considérations opérationnelles,</a:t>
            </a:r>
            <a:r>
              <a:rPr lang="fr-FR" baseline="0" dirty="0"/>
              <a:t> à savoir</a:t>
            </a:r>
            <a:r>
              <a:rPr lang="fr-FR" dirty="0"/>
              <a:t> les caractéristiques organisationnelles et structurelles qui peuvent faire ou défaire une coalition. Un certain nombre de stratégies peuvent être utilisées pour augmenter les chances de succès d’une coalition. </a:t>
            </a:r>
          </a:p>
          <a:p>
            <a:endParaRPr lang="fr-FR" dirty="0"/>
          </a:p>
          <a:p>
            <a:r>
              <a:rPr lang="fr-FR" b="1" dirty="0"/>
              <a:t>Quels sont certains conseils que vous donneriez à une coalition? </a:t>
            </a:r>
            <a:r>
              <a:rPr lang="fr-FR" b="0" dirty="0"/>
              <a:t>[Suscitez</a:t>
            </a:r>
            <a:r>
              <a:rPr lang="fr-FR" b="0" baseline="0" dirty="0"/>
              <a:t> </a:t>
            </a:r>
            <a:r>
              <a:rPr lang="fr-FR" dirty="0"/>
              <a:t>des réponses]</a:t>
            </a:r>
          </a:p>
          <a:p>
            <a:r>
              <a:rPr lang="fr-FR" b="1" dirty="0"/>
              <a:t>[Cliquez]</a:t>
            </a:r>
          </a:p>
          <a:p>
            <a:endParaRPr lang="fr-FR" dirty="0"/>
          </a:p>
          <a:p>
            <a:pPr marL="171450" indent="-171450">
              <a:buFont typeface="Arial" panose="020B0604020202020204" pitchFamily="34" charset="0"/>
              <a:buChar char="•"/>
            </a:pPr>
            <a:r>
              <a:rPr lang="fr-FR" dirty="0"/>
              <a:t>Personnel ou bénévoles expérimentés pour la coalition. Quelqu'un doit assumer la responsabilité du bon fonctionnement de toute la coalition, et cette personne doit être un organisateur impartial, expérimenté et avisé. Rappelez-vous, une coalition forte exige un traitement égal de ses membres, y compris au niveau de ses dirigeants. Parfois, la direction de la coalition peut être attribuée à tour de rôle, créant une répartition équilibrée du pouvoir. Quel que soit le mécanisme de direction jugé meilleur, une personne ou un petit groupe assumera la responsabilité du fonctionnement de la coalition et sera disponible pour les membres comme personne de référence lorsque des questions ou des problèmes se poseront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lang="fr-FR" dirty="0"/>
          </a:p>
          <a:p>
            <a:pPr marL="171450" indent="-171450">
              <a:buFont typeface="Arial" panose="020B0604020202020204" pitchFamily="34" charset="0"/>
              <a:buChar char="•"/>
            </a:pPr>
            <a:r>
              <a:rPr lang="fr-FR" dirty="0"/>
              <a:t>Élaborer un budget de coalition réaliste lors des premières réunions. Le budget de la coalition devrait inclure le temps de contribution du personnel de chaque organisation, afin que les coûts réels des campagnes et des activités soient bien compris. Les soutiens en nature (ou contributions non financières) devraient également être inclus, comme l’utilisation d’ordinateurs ou d’imprimantes, l’espace de réunion ou l’hébergement de sites Web. Le budget doit être déterminé par les contributions de tous les membres afin d’assurer la transparence et de gérer les attentes</a:t>
            </a:r>
          </a:p>
          <a:p>
            <a:pPr marL="171450" indent="-171450">
              <a:buFont typeface="Arial" panose="020B0604020202020204" pitchFamily="34" charset="0"/>
              <a:buChar char="•"/>
            </a:pPr>
            <a:endParaRPr lang="fr-FR" dirty="0"/>
          </a:p>
          <a:p>
            <a:pPr marL="171450" indent="-171450">
              <a:buFont typeface="Arial" panose="020B0604020202020204" pitchFamily="34" charset="0"/>
              <a:buChar char="•"/>
            </a:pPr>
            <a:r>
              <a:rPr lang="fr-FR" dirty="0"/>
              <a:t>Une structure claire est très importante pour le succès de la coalition. La coalition doit être claire au sujet de qui prendra les décisions et comment elles seront prises. La structure comprendra également des lignes de communication et la manière dont les rôles et les responsabilités seront répartis entre les membres. Une coalition non structurée mènera rapidement au désarroi et à des stratégies inefficaces </a:t>
            </a:r>
          </a:p>
          <a:p>
            <a:pPr marL="171450" indent="-171450">
              <a:buFont typeface="Arial" panose="020B0604020202020204" pitchFamily="34" charset="0"/>
              <a:buChar char="•"/>
            </a:pPr>
            <a:endParaRPr lang="fr-FR" dirty="0"/>
          </a:p>
          <a:p>
            <a:pPr marL="171450" indent="-171450">
              <a:buFont typeface="Arial" panose="020B0604020202020204" pitchFamily="34" charset="0"/>
              <a:buChar char="•"/>
            </a:pPr>
            <a:r>
              <a:rPr lang="fr-FR" dirty="0"/>
              <a:t>Pour maintenir la cohésion de la coalition, une communication fréquente et significative est nécessaire. La communication peut se faire en personne, au téléphone, à travers des documents imprimés, par courrier électronique ou texto,</a:t>
            </a:r>
            <a:r>
              <a:rPr lang="fr-FR" baseline="0" dirty="0"/>
              <a:t> </a:t>
            </a:r>
            <a:r>
              <a:rPr lang="fr-FR" dirty="0"/>
              <a:t>ou bien via les médias sociaux. Utiliser une variété de formes de communication est précieux  </a:t>
            </a:r>
          </a:p>
          <a:p>
            <a:pPr marL="171450" indent="-171450">
              <a:buFont typeface="Arial" panose="020B0604020202020204" pitchFamily="34" charset="0"/>
              <a:buChar char="•"/>
            </a:pPr>
            <a:endParaRPr lang="fr-FR" dirty="0"/>
          </a:p>
          <a:p>
            <a:pPr marL="171450" indent="-171450">
              <a:buFont typeface="Arial" panose="020B0604020202020204" pitchFamily="34" charset="0"/>
              <a:buChar char="•"/>
            </a:pPr>
            <a:r>
              <a:rPr lang="fr-FR" dirty="0"/>
              <a:t>Les membres de la coalition ne seront pas d’accord sur toutes les questions. Il est important que les membres reconnaissent un programme commun dès le départ et soient à l’aise avec la mission, la vision et les objectifs de la coalition. Sur les questions de divergence liées à ce </a:t>
            </a:r>
            <a:r>
              <a:rPr lang="fr-FR" b="1" u="none" dirty="0">
                <a:highlight>
                  <a:srgbClr val="FFFF00"/>
                </a:highlight>
              </a:rPr>
              <a:t>programme commun</a:t>
            </a:r>
            <a:r>
              <a:rPr lang="fr-FR" dirty="0"/>
              <a:t>, les membres doivent accepter de ne pas être d'accord. Concentrez-vous sur votre </a:t>
            </a:r>
            <a:r>
              <a:rPr lang="fr-FR" b="1" dirty="0"/>
              <a:t>programme commun </a:t>
            </a:r>
            <a:r>
              <a:rPr lang="fr-FR" dirty="0"/>
              <a:t>et évitez les problèmes sur lesquels vous savez que les membres ne seront pas d’accord. En d'autres termes, concentrez-vous sur un problème commun sur lequel tous les membres peuvent s'entendre et bâtir un consensus. Des </a:t>
            </a:r>
            <a:r>
              <a:rPr lang="fr-FR" b="1" dirty="0"/>
              <a:t>agendas</a:t>
            </a:r>
            <a:r>
              <a:rPr lang="fr-FR" dirty="0"/>
              <a:t> qui se chevauchent peuvent exister entre les membres, mais les réunions de coalition ne sont pas un espace où les membres travaillent sur leurs </a:t>
            </a:r>
            <a:r>
              <a:rPr lang="fr-FR" b="1" dirty="0"/>
              <a:t>agendas</a:t>
            </a:r>
            <a:r>
              <a:rPr lang="fr-FR" dirty="0"/>
              <a:t> ou problèmes distincts</a:t>
            </a:r>
          </a:p>
          <a:p>
            <a:pPr marL="171450" indent="-171450">
              <a:buFont typeface="Arial" panose="020B0604020202020204" pitchFamily="34" charset="0"/>
              <a:buChar char="•"/>
            </a:pPr>
            <a:endParaRPr lang="fr-FR" dirty="0"/>
          </a:p>
          <a:p>
            <a:pPr marL="171450" indent="-171450">
              <a:buFont typeface="Arial" panose="020B0604020202020204" pitchFamily="34" charset="0"/>
              <a:buChar char="•"/>
            </a:pPr>
            <a:r>
              <a:rPr lang="fr-FR" dirty="0"/>
              <a:t>Permettez une autonomie tactique. Décider des stratégies que votre coalition pourrait choisir d’adopter, nécessite généralement un compromis. Tous les membres ne voudront pas faire la même chose. Il doit donc y avoir une possibilité d’agir de manière indépendante et un accord pour que chaque organisation le fasse. Les membres peuvent utiliser des tactiques de lobbying ou de plaidoyer plus agressives, selon la stratégie de leur propre organisation, et devraient être autorisés à le faire, tant qu'ils ne le font pas au nom de la coalition.</a:t>
            </a:r>
          </a:p>
          <a:p>
            <a:pPr marL="171450" indent="-171450">
              <a:buFont typeface="Arial" panose="020B0604020202020204" pitchFamily="34" charset="0"/>
              <a:buChar char="•"/>
            </a:pPr>
            <a:endParaRPr lang="fr-FR" dirty="0"/>
          </a:p>
          <a:p>
            <a:pPr marL="171450" lvl="0" indent="-171450">
              <a:buFont typeface="Arial" panose="020B0604020202020204" pitchFamily="34" charset="0"/>
              <a:buChar char="•"/>
              <a:defRPr/>
            </a:pPr>
            <a:r>
              <a:rPr lang="fr-FR" dirty="0"/>
              <a:t>Reconnaître que les contributions varient. Lors de la formation de la coalition, les membres devraient avoir une discussion franche sur la contribution que chaque organisation est capable d’apporter et reconnaître que, même si les contributions peuvent varier, chaque membre est essentiel au succès de la coalition. Attribuez les mérites de façon juste. Les membres seront plus motivés à participer s'ils sentent que leur travail est apprécié. Assurez-vous que les organisations,</a:t>
            </a:r>
            <a:r>
              <a:rPr lang="fr-FR" baseline="0" dirty="0"/>
              <a:t> ainsi que </a:t>
            </a:r>
            <a:r>
              <a:rPr lang="fr-FR" dirty="0"/>
              <a:t>les individus, reçoivent la reconnaissance qu'ils méritent, afin qu'ils se sentent appréciés et soutenus par la coalition.</a:t>
            </a:r>
          </a:p>
          <a:p>
            <a:pPr marL="171450" indent="-171450">
              <a:buFont typeface="Arial" panose="020B0604020202020204" pitchFamily="34" charset="0"/>
              <a:buChar char="•"/>
            </a:pPr>
            <a:endParaRPr lang="fr-FR" dirty="0"/>
          </a:p>
          <a:p>
            <a:pPr marL="171450" indent="-171450">
              <a:buFont typeface="Arial" panose="020B0604020202020204" pitchFamily="34" charset="0"/>
              <a:buChar char="•"/>
            </a:pPr>
            <a:r>
              <a:rPr lang="fr-FR" dirty="0"/>
              <a:t>Créer un espace formel pour les réactions et commentaires. Les coalitions peuvent adopter un processus formel d’évaluation pour mesurer, en tant que groupe, leur performance par rapport à leurs buts. Une coalition réussie garantit que les membres tirent avantage de leur adhésion et sont convaincus que les résultats sont en train d’être atteints. Le suivi et l'évaluation constituent un moyen de s'assurer que la coalition demeure efficace.</a:t>
            </a:r>
          </a:p>
          <a:p>
            <a:pPr marL="0" indent="0">
              <a:buFontTx/>
              <a:buNone/>
            </a:pPr>
            <a:endParaRPr lang="fr-FR" dirty="0"/>
          </a:p>
        </p:txBody>
      </p:sp>
      <p:sp>
        <p:nvSpPr>
          <p:cNvPr id="4" name="Slide Number Placeholder 3"/>
          <p:cNvSpPr>
            <a:spLocks noGrp="1"/>
          </p:cNvSpPr>
          <p:nvPr>
            <p:ph type="sldNum" sz="quarter" idx="10"/>
          </p:nvPr>
        </p:nvSpPr>
        <p:spPr>
          <a:xfrm>
            <a:off x="3732213" y="7943056"/>
            <a:ext cx="2971800" cy="458787"/>
          </a:xfrm>
        </p:spPr>
        <p:txBody>
          <a:bodyPr/>
          <a:lstStyle/>
          <a:p>
            <a:fld id="{37640FE7-B314-4083-B257-1E2138DE8405}" type="slidenum">
              <a:rPr lang="fr-FR" smtClean="0"/>
              <a:pPr/>
              <a:t>8</a:t>
            </a:fld>
            <a:endParaRPr lang="fr-FR"/>
          </a:p>
        </p:txBody>
      </p:sp>
    </p:spTree>
    <p:extLst>
      <p:ext uri="{BB962C8B-B14F-4D97-AF65-F5344CB8AC3E}">
        <p14:creationId xmlns:p14="http://schemas.microsoft.com/office/powerpoint/2010/main" val="270826203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371600" y="1143000"/>
            <a:ext cx="4114800" cy="3086100"/>
          </a:xfrm>
        </p:spPr>
      </p:sp>
      <p:sp>
        <p:nvSpPr>
          <p:cNvPr id="3" name="Notes Placeholder 2"/>
          <p:cNvSpPr>
            <a:spLocks noGrp="1"/>
          </p:cNvSpPr>
          <p:nvPr>
            <p:ph type="body" idx="1"/>
          </p:nvPr>
        </p:nvSpPr>
        <p:spPr/>
        <p:txBody>
          <a:bodyPr/>
          <a:lstStyle/>
          <a:p>
            <a:r>
              <a:rPr lang="fr-FR" b="1" dirty="0"/>
              <a:t>Avez-vous fait partie d'une coalition avant que celle-ci ne tourne court ou disparaisse ? Pourquoi pensez-vous que cela n’a pas fonctionné ? [</a:t>
            </a:r>
            <a:r>
              <a:rPr lang="fr-FR" sz="1200" b="0" i="0" kern="1200" dirty="0">
                <a:solidFill>
                  <a:schemeClr val="tx1"/>
                </a:solidFill>
                <a:effectLst/>
                <a:latin typeface="+mn-lt"/>
                <a:ea typeface="+mn-ea"/>
                <a:cs typeface="+mn-cs"/>
              </a:rPr>
              <a:t>Suscitez des réponses]</a:t>
            </a:r>
          </a:p>
          <a:p>
            <a:endParaRPr lang="fr-FR" sz="1200" b="0" i="0" kern="1200" dirty="0">
              <a:solidFill>
                <a:schemeClr val="tx1"/>
              </a:solidFill>
              <a:effectLst/>
              <a:latin typeface="+mn-lt"/>
              <a:ea typeface="+mn-ea"/>
              <a:cs typeface="+mn-cs"/>
            </a:endParaRPr>
          </a:p>
          <a:p>
            <a:pPr lvl="0">
              <a:defRPr/>
            </a:pPr>
            <a:r>
              <a:rPr lang="fr-FR" dirty="0"/>
              <a:t>La principale raison pour laquelle les coalitions ne fonctionnent</a:t>
            </a:r>
            <a:r>
              <a:rPr lang="fr-FR" baseline="0" dirty="0"/>
              <a:t> </a:t>
            </a:r>
            <a:r>
              <a:rPr lang="fr-FR" dirty="0"/>
              <a:t>pas est l'absence de mission et de buts clairs et identifiables</a:t>
            </a:r>
            <a:r>
              <a:rPr lang="fr-FR" sz="1200" b="0" i="0" kern="1200" dirty="0">
                <a:solidFill>
                  <a:schemeClr val="tx1"/>
                </a:solidFill>
                <a:effectLst/>
                <a:latin typeface="+mn-lt"/>
                <a:ea typeface="+mn-ea"/>
                <a:cs typeface="+mn-cs"/>
              </a:rPr>
              <a:t>.</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dirty="0">
                <a:solidFill>
                  <a:schemeClr val="tx1"/>
                </a:solidFill>
                <a:effectLst/>
                <a:latin typeface="+mn-lt"/>
                <a:ea typeface="+mn-ea"/>
                <a:cs typeface="+mn-cs"/>
              </a:rPr>
              <a:t>[Cliquez]</a:t>
            </a:r>
          </a:p>
          <a:p>
            <a:pPr lvl="0">
              <a:defRPr/>
            </a:pPr>
            <a:r>
              <a:rPr lang="fr-FR" dirty="0"/>
              <a:t>Résultat</a:t>
            </a:r>
            <a:r>
              <a:rPr lang="fr-FR" baseline="0" dirty="0"/>
              <a:t> ? Les </a:t>
            </a:r>
            <a:r>
              <a:rPr lang="fr-FR" dirty="0"/>
              <a:t>efforts de la coalition ne sont pas ciblés et les membres peuvent facilement se décourager</a:t>
            </a:r>
            <a:r>
              <a:rPr lang="fr-FR" sz="1200" b="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dirty="0">
                <a:solidFill>
                  <a:schemeClr val="tx1"/>
                </a:solidFill>
                <a:effectLst/>
                <a:latin typeface="+mn-lt"/>
                <a:ea typeface="+mn-ea"/>
                <a:cs typeface="+mn-cs"/>
              </a:rPr>
              <a:t>[Cliquez] [Cliquez]</a:t>
            </a:r>
          </a:p>
          <a:p>
            <a:pPr lvl="0">
              <a:defRPr/>
            </a:pPr>
            <a:r>
              <a:rPr lang="fr-FR" dirty="0"/>
              <a:t>ce</a:t>
            </a:r>
            <a:r>
              <a:rPr lang="fr-FR" baseline="0" dirty="0"/>
              <a:t> qui </a:t>
            </a:r>
            <a:r>
              <a:rPr lang="fr-FR" dirty="0"/>
              <a:t>conduit à un manque d'impact</a:t>
            </a:r>
            <a:r>
              <a:rPr lang="fr-FR" sz="1200" b="0" i="0" kern="1200" dirty="0">
                <a:solidFill>
                  <a:schemeClr val="tx1"/>
                </a:solidFill>
                <a:effectLst/>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fr-FR" sz="1200" b="1" i="0" kern="1200" dirty="0">
                <a:solidFill>
                  <a:schemeClr val="tx1"/>
                </a:solidFill>
                <a:effectLst/>
                <a:latin typeface="+mn-lt"/>
                <a:ea typeface="+mn-ea"/>
                <a:cs typeface="+mn-cs"/>
              </a:rPr>
              <a:t>[Cliquez] [Cliquez]</a:t>
            </a:r>
          </a:p>
          <a:p>
            <a:pPr marL="0" marR="0" lvl="0" indent="0" algn="l" defTabSz="914400" rtl="0" eaLnBrk="1" fontAlgn="auto" latinLnBrk="0" hangingPunct="1">
              <a:lnSpc>
                <a:spcPct val="100000"/>
              </a:lnSpc>
              <a:spcBef>
                <a:spcPts val="0"/>
              </a:spcBef>
              <a:spcAft>
                <a:spcPts val="0"/>
              </a:spcAft>
              <a:buClrTx/>
              <a:buSzTx/>
              <a:buFontTx/>
              <a:buNone/>
              <a:tabLst/>
              <a:defRPr/>
            </a:pPr>
            <a:endParaRPr lang="fr-FR" sz="1200" b="0" i="0" kern="1200" dirty="0">
              <a:solidFill>
                <a:schemeClr val="tx1"/>
              </a:solidFill>
              <a:effectLst/>
              <a:latin typeface="+mn-lt"/>
              <a:ea typeface="+mn-ea"/>
              <a:cs typeface="+mn-cs"/>
            </a:endParaRPr>
          </a:p>
          <a:p>
            <a:r>
              <a:rPr lang="fr-FR" sz="1200" b="1" i="0" kern="1200" dirty="0">
                <a:solidFill>
                  <a:schemeClr val="tx1"/>
                </a:solidFill>
                <a:effectLst/>
                <a:latin typeface="+mn-lt"/>
                <a:ea typeface="+mn-ea"/>
                <a:cs typeface="+mn-cs"/>
              </a:rPr>
              <a:t>[Cliquez]</a:t>
            </a:r>
          </a:p>
          <a:p>
            <a:r>
              <a:rPr lang="fr-FR" dirty="0"/>
              <a:t>À moins que votre coalition ait une mission et des buts clairs et identifiables, qu'elle soit bien organisée et bien maintenue, et qu'elle ait une</a:t>
            </a:r>
            <a:r>
              <a:rPr lang="fr-FR" baseline="0" dirty="0"/>
              <a:t> </a:t>
            </a:r>
            <a:r>
              <a:rPr lang="fr-FR" dirty="0"/>
              <a:t>orientation claire, le nombre de membres assistant à vos réunions déclinera dès la troisième réunion.</a:t>
            </a:r>
            <a:endParaRPr lang="fr-FR" sz="1200" b="0" i="0" kern="1200" dirty="0">
              <a:solidFill>
                <a:schemeClr val="tx1"/>
              </a:solidFill>
              <a:effectLst/>
              <a:latin typeface="+mn-lt"/>
              <a:ea typeface="+mn-ea"/>
              <a:cs typeface="+mn-cs"/>
            </a:endParaRPr>
          </a:p>
          <a:p>
            <a:endParaRPr lang="fr-FR" sz="1200" b="0" i="0" kern="1200" dirty="0">
              <a:solidFill>
                <a:schemeClr val="tx1"/>
              </a:solidFill>
              <a:effectLst/>
              <a:latin typeface="+mn-lt"/>
              <a:ea typeface="+mn-ea"/>
              <a:cs typeface="+mn-cs"/>
            </a:endParaRPr>
          </a:p>
          <a:p>
            <a:r>
              <a:rPr lang="fr-FR" dirty="0"/>
              <a:t>Une autre cause d'échec pour</a:t>
            </a:r>
            <a:r>
              <a:rPr lang="fr-FR" baseline="0" dirty="0"/>
              <a:t> </a:t>
            </a:r>
            <a:r>
              <a:rPr lang="fr-FR" dirty="0"/>
              <a:t>une coalition est la gestion inefficace causée par une personne qui assume toute la responsabilité</a:t>
            </a:r>
            <a:r>
              <a:rPr lang="fr-FR" sz="1200" b="0" i="0" kern="1200" dirty="0">
                <a:solidFill>
                  <a:schemeClr val="tx1"/>
                </a:solidFill>
                <a:effectLst/>
                <a:latin typeface="+mn-lt"/>
                <a:ea typeface="+mn-ea"/>
                <a:cs typeface="+mn-cs"/>
              </a:rPr>
              <a:t>. </a:t>
            </a:r>
            <a:r>
              <a:rPr lang="fr-FR" dirty="0"/>
              <a:t>Une personne peut être excitée et pleine d’énergie pour assumer toutes les responsabilités de direction au début, mais lorsque cela a lieu, deux choses se produisent inévitablement </a:t>
            </a:r>
            <a:r>
              <a:rPr lang="fr-FR" sz="1200" b="0" i="0" kern="1200" dirty="0">
                <a:solidFill>
                  <a:schemeClr val="tx1"/>
                </a:solidFill>
                <a:effectLst/>
                <a:latin typeface="+mn-lt"/>
                <a:ea typeface="+mn-ea"/>
                <a:cs typeface="+mn-cs"/>
              </a:rPr>
              <a:t>: </a:t>
            </a:r>
          </a:p>
          <a:p>
            <a:pPr marL="228600" indent="-228600">
              <a:buFont typeface="+mj-lt"/>
              <a:buAutoNum type="arabicPeriod"/>
            </a:pPr>
            <a:r>
              <a:rPr lang="fr-FR" sz="1200" b="0" i="0" kern="1200" dirty="0">
                <a:solidFill>
                  <a:schemeClr val="tx1"/>
                </a:solidFill>
                <a:effectLst/>
                <a:latin typeface="+mn-lt"/>
                <a:ea typeface="+mn-ea"/>
                <a:cs typeface="+mn-cs"/>
              </a:rPr>
              <a:t>épuisement </a:t>
            </a:r>
          </a:p>
          <a:p>
            <a:pPr marL="228600" indent="-228600">
              <a:buFont typeface="+mj-lt"/>
              <a:buAutoNum type="arabicPeriod"/>
            </a:pPr>
            <a:r>
              <a:rPr lang="fr-FR" dirty="0"/>
              <a:t>manque de responsabilité et d'investissement chez les autres membres</a:t>
            </a:r>
            <a:r>
              <a:rPr lang="fr-FR" sz="1200" b="0" i="0" kern="1200" dirty="0">
                <a:solidFill>
                  <a:schemeClr val="tx1"/>
                </a:solidFill>
                <a:effectLst/>
                <a:latin typeface="+mn-lt"/>
                <a:ea typeface="+mn-ea"/>
                <a:cs typeface="+mn-cs"/>
              </a:rPr>
              <a:t>. </a:t>
            </a:r>
          </a:p>
          <a:p>
            <a:pPr marL="0" indent="0">
              <a:buNone/>
            </a:pPr>
            <a:endParaRPr lang="fr-FR" sz="1200" b="0" i="0" kern="1200" dirty="0">
              <a:solidFill>
                <a:schemeClr val="tx1"/>
              </a:solidFill>
              <a:effectLst/>
              <a:latin typeface="+mn-lt"/>
              <a:ea typeface="+mn-ea"/>
              <a:cs typeface="+mn-cs"/>
            </a:endParaRPr>
          </a:p>
          <a:p>
            <a:r>
              <a:rPr lang="fr-FR" dirty="0"/>
              <a:t>Ces développements entraîneront un déclin de la participation et de la fréquentation</a:t>
            </a:r>
            <a:r>
              <a:rPr lang="fr-FR" sz="1200" b="0" i="0" kern="1200" dirty="0">
                <a:solidFill>
                  <a:schemeClr val="tx1"/>
                </a:solidFill>
                <a:effectLst/>
                <a:latin typeface="+mn-lt"/>
                <a:ea typeface="+mn-ea"/>
                <a:cs typeface="+mn-cs"/>
              </a:rPr>
              <a:t>. </a:t>
            </a:r>
          </a:p>
          <a:p>
            <a:endParaRPr lang="fr-FR" sz="1200" b="0" i="0" kern="1200" dirty="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37640FE7-B314-4083-B257-1E2138DE8405}" type="slidenum">
              <a:rPr lang="fr-FR" smtClean="0"/>
              <a:pPr/>
              <a:t>9</a:t>
            </a:fld>
            <a:endParaRPr lang="fr-FR"/>
          </a:p>
        </p:txBody>
      </p:sp>
    </p:spTree>
    <p:extLst>
      <p:ext uri="{BB962C8B-B14F-4D97-AF65-F5344CB8AC3E}">
        <p14:creationId xmlns:p14="http://schemas.microsoft.com/office/powerpoint/2010/main" val="322867921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6.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Master" Target="../slideMasters/slideMaster1.xml"/><Relationship Id="rId4" Type="http://schemas.openxmlformats.org/officeDocument/2006/relationships/image" Target="../media/image4.png"/></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0.jpe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emf"/><Relationship Id="rId1" Type="http://schemas.openxmlformats.org/officeDocument/2006/relationships/slideMaster" Target="../slideMasters/slideMaster1.xml"/><Relationship Id="rId4" Type="http://schemas.openxmlformats.org/officeDocument/2006/relationships/image" Target="../media/image15.jpeg"/></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bg>
      <p:bgRef idx="1001">
        <a:schemeClr val="bg1"/>
      </p:bgRef>
    </p:bg>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0D9D5C03-628A-8E4C-A826-869BA042D072}"/>
              </a:ext>
            </a:extLst>
          </p:cNvPr>
          <p:cNvSpPr/>
          <p:nvPr userDrawn="1"/>
        </p:nvSpPr>
        <p:spPr bwMode="auto">
          <a:xfrm>
            <a:off x="121535" y="173620"/>
            <a:ext cx="8906719" cy="4872942"/>
          </a:xfrm>
          <a:prstGeom prst="rect">
            <a:avLst/>
          </a:prstGeom>
          <a:solidFill>
            <a:srgbClr val="007DC4"/>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
        <p:nvSpPr>
          <p:cNvPr id="11" name="Rectangle 10">
            <a:extLst>
              <a:ext uri="{FF2B5EF4-FFF2-40B4-BE49-F238E27FC236}">
                <a16:creationId xmlns:a16="http://schemas.microsoft.com/office/drawing/2014/main" id="{E0FBAA79-ABDA-3D41-9B61-3C86BFAFAC1A}"/>
              </a:ext>
            </a:extLst>
          </p:cNvPr>
          <p:cNvSpPr/>
          <p:nvPr userDrawn="1"/>
        </p:nvSpPr>
        <p:spPr bwMode="auto">
          <a:xfrm>
            <a:off x="122499" y="5127586"/>
            <a:ext cx="8906719" cy="1539433"/>
          </a:xfrm>
          <a:prstGeom prst="rect">
            <a:avLst/>
          </a:prstGeom>
          <a:solidFill>
            <a:srgbClr val="717075"/>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
        <p:nvSpPr>
          <p:cNvPr id="77909" name="Rectangle 85"/>
          <p:cNvSpPr>
            <a:spLocks noGrp="1" noChangeArrowheads="1"/>
          </p:cNvSpPr>
          <p:nvPr>
            <p:ph type="ctrTitle" sz="quarter" hasCustomPrompt="1"/>
          </p:nvPr>
        </p:nvSpPr>
        <p:spPr>
          <a:xfrm>
            <a:off x="481584" y="3378422"/>
            <a:ext cx="6248400" cy="583978"/>
          </a:xfrm>
        </p:spPr>
        <p:txBody>
          <a:bodyPr anchor="ctr"/>
          <a:lstStyle>
            <a:lvl1pPr>
              <a:defRPr sz="3000" b="1" i="0" spc="0">
                <a:solidFill>
                  <a:srgbClr val="FFFFFF"/>
                </a:solidFill>
                <a:latin typeface="Source Sans Pro" panose="020B0503030403020204" pitchFamily="34" charset="0"/>
                <a:ea typeface="Source Sans Pro" panose="020B0503030403020204" pitchFamily="34" charset="0"/>
                <a:cs typeface="Open Sans" panose="020B0606030504020204" pitchFamily="34" charset="0"/>
              </a:defRPr>
            </a:lvl1pPr>
          </a:lstStyle>
          <a:p>
            <a:pPr lvl="0"/>
            <a:r>
              <a:rPr lang="en-US" noProof="0" dirty="0"/>
              <a:t>CLICK TO EDIT</a:t>
            </a:r>
          </a:p>
        </p:txBody>
      </p:sp>
      <p:sp>
        <p:nvSpPr>
          <p:cNvPr id="77910" name="Rectangle 86"/>
          <p:cNvSpPr>
            <a:spLocks noGrp="1" noChangeArrowheads="1"/>
          </p:cNvSpPr>
          <p:nvPr>
            <p:ph type="subTitle" sz="quarter" idx="1" hasCustomPrompt="1"/>
          </p:nvPr>
        </p:nvSpPr>
        <p:spPr>
          <a:xfrm>
            <a:off x="481584" y="3886200"/>
            <a:ext cx="7552848" cy="879212"/>
          </a:xfrm>
        </p:spPr>
        <p:txBody>
          <a:bodyPr anchor="ctr"/>
          <a:lstStyle>
            <a:lvl1pPr marL="0" indent="0">
              <a:buFont typeface="Wingdings" pitchFamily="2" charset="2"/>
              <a:buNone/>
              <a:defRPr sz="4650" b="1" i="0" spc="0">
                <a:solidFill>
                  <a:srgbClr val="FFFFFF"/>
                </a:solidFill>
                <a:latin typeface="Source Sans Pro" panose="020B0503030403020204" pitchFamily="34" charset="0"/>
                <a:ea typeface="Source Sans Pro" panose="020B0503030403020204" pitchFamily="34" charset="0"/>
                <a:cs typeface="Open Sans" panose="020B0606030504020204" pitchFamily="34" charset="0"/>
              </a:defRPr>
            </a:lvl1pPr>
          </a:lstStyle>
          <a:p>
            <a:pPr lvl="0"/>
            <a:r>
              <a:rPr lang="en-US" noProof="0" dirty="0"/>
              <a:t>CLICK TO EDIT</a:t>
            </a:r>
          </a:p>
        </p:txBody>
      </p:sp>
      <p:sp>
        <p:nvSpPr>
          <p:cNvPr id="10" name="Rectangle 9"/>
          <p:cNvSpPr/>
          <p:nvPr userDrawn="1"/>
        </p:nvSpPr>
        <p:spPr>
          <a:xfrm>
            <a:off x="5816259" y="6060147"/>
            <a:ext cx="2962671" cy="253916"/>
          </a:xfrm>
          <a:prstGeom prst="rect">
            <a:avLst/>
          </a:prstGeom>
        </p:spPr>
        <p:txBody>
          <a:bodyPr wrap="none">
            <a:spAutoFit/>
          </a:bodyPr>
          <a:lstStyle/>
          <a:p>
            <a:pPr algn="r"/>
            <a:r>
              <a:rPr lang="en-US" sz="1050" dirty="0">
                <a:solidFill>
                  <a:schemeClr val="bg1"/>
                </a:solidFill>
                <a:latin typeface="Source Sans Pro" panose="020B0503030403020204" pitchFamily="34" charset="0"/>
                <a:ea typeface="Source Sans Pro" panose="020B0503030403020204" pitchFamily="34" charset="0"/>
              </a:rPr>
              <a:t>POPULATION REFERENCE BUREAU | www.prb.org</a:t>
            </a:r>
          </a:p>
        </p:txBody>
      </p:sp>
      <p:sp>
        <p:nvSpPr>
          <p:cNvPr id="8" name="Text Placeholder 7"/>
          <p:cNvSpPr>
            <a:spLocks noGrp="1"/>
          </p:cNvSpPr>
          <p:nvPr>
            <p:ph type="body" sz="quarter" idx="10" hasCustomPrompt="1"/>
          </p:nvPr>
        </p:nvSpPr>
        <p:spPr>
          <a:xfrm>
            <a:off x="481584" y="5412430"/>
            <a:ext cx="4724400" cy="457200"/>
          </a:xfrm>
        </p:spPr>
        <p:txBody>
          <a:bodyPr anchor="ctr"/>
          <a:lstStyle>
            <a:lvl1pPr marL="0" indent="0" algn="l">
              <a:buNone/>
              <a:defRPr sz="1800" b="0" i="0">
                <a:solidFill>
                  <a:schemeClr val="bg1"/>
                </a:solidFill>
                <a:latin typeface="Source Sans Pro" panose="020B0503030403020204" pitchFamily="34" charset="0"/>
                <a:ea typeface="Source Sans Pro" panose="020B0503030403020204" pitchFamily="34" charset="0"/>
                <a:cs typeface="Open Sans" panose="020B0606030504020204" pitchFamily="34" charset="0"/>
              </a:defRPr>
            </a:lvl1pPr>
          </a:lstStyle>
          <a:p>
            <a:pPr lvl="0"/>
            <a:r>
              <a:rPr lang="en-US" dirty="0"/>
              <a:t>PRESENTERS: Your Name</a:t>
            </a:r>
          </a:p>
        </p:txBody>
      </p:sp>
      <p:sp>
        <p:nvSpPr>
          <p:cNvPr id="9" name="Text Placeholder 7"/>
          <p:cNvSpPr>
            <a:spLocks noGrp="1"/>
          </p:cNvSpPr>
          <p:nvPr>
            <p:ph type="body" sz="quarter" idx="11" hasCustomPrompt="1"/>
          </p:nvPr>
        </p:nvSpPr>
        <p:spPr>
          <a:xfrm>
            <a:off x="481584" y="5996410"/>
            <a:ext cx="3048000" cy="371515"/>
          </a:xfrm>
        </p:spPr>
        <p:txBody>
          <a:bodyPr anchor="ctr"/>
          <a:lstStyle>
            <a:lvl1pPr marL="0" indent="0" algn="l">
              <a:buNone/>
              <a:defRPr sz="1200" b="0" i="0">
                <a:solidFill>
                  <a:schemeClr val="bg1"/>
                </a:solidFill>
                <a:latin typeface="Source Sans Pro" panose="020B0503030403020204" pitchFamily="34" charset="0"/>
                <a:ea typeface="Source Sans Pro" panose="020B0503030403020204" pitchFamily="34" charset="0"/>
                <a:cs typeface="Open Sans" panose="020B0606030504020204" pitchFamily="34" charset="0"/>
              </a:defRPr>
            </a:lvl1pPr>
          </a:lstStyle>
          <a:p>
            <a:pPr lvl="0"/>
            <a:r>
              <a:rPr lang="en-US" dirty="0"/>
              <a:t>Date</a:t>
            </a:r>
          </a:p>
        </p:txBody>
      </p:sp>
      <p:sp>
        <p:nvSpPr>
          <p:cNvPr id="6" name="Rectangle 5">
            <a:extLst>
              <a:ext uri="{FF2B5EF4-FFF2-40B4-BE49-F238E27FC236}">
                <a16:creationId xmlns:a16="http://schemas.microsoft.com/office/drawing/2014/main" id="{593E114E-8B57-3144-8E1F-E93048F1FF76}"/>
              </a:ext>
            </a:extLst>
          </p:cNvPr>
          <p:cNvSpPr/>
          <p:nvPr userDrawn="1"/>
        </p:nvSpPr>
        <p:spPr bwMode="auto">
          <a:xfrm>
            <a:off x="7365492" y="950976"/>
            <a:ext cx="1778508" cy="1353312"/>
          </a:xfrm>
          <a:prstGeom prst="rect">
            <a:avLst/>
          </a:prstGeom>
          <a:solidFill>
            <a:srgbClr val="FFFFFF"/>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pic>
        <p:nvPicPr>
          <p:cNvPr id="3" name="Picture 2">
            <a:extLst>
              <a:ext uri="{FF2B5EF4-FFF2-40B4-BE49-F238E27FC236}">
                <a16:creationId xmlns:a16="http://schemas.microsoft.com/office/drawing/2014/main" id="{82908F29-2F46-1944-AA33-10A04C2091BF}"/>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77125" y="1094232"/>
            <a:ext cx="1666875" cy="1066800"/>
          </a:xfrm>
          <a:prstGeom prst="rect">
            <a:avLst/>
          </a:prstGeom>
          <a:ln w="127000" cap="flat">
            <a:noFill/>
            <a:miter lim="800000"/>
          </a:ln>
        </p:spPr>
      </p:pic>
    </p:spTree>
    <p:extLst>
      <p:ext uri="{BB962C8B-B14F-4D97-AF65-F5344CB8AC3E}">
        <p14:creationId xmlns:p14="http://schemas.microsoft.com/office/powerpoint/2010/main" val="2190083776"/>
      </p:ext>
    </p:extLst>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Section Divider Layout-photo">
    <p:spTree>
      <p:nvGrpSpPr>
        <p:cNvPr id="1" name=""/>
        <p:cNvGrpSpPr/>
        <p:nvPr/>
      </p:nvGrpSpPr>
      <p:grpSpPr>
        <a:xfrm>
          <a:off x="0" y="0"/>
          <a:ext cx="0" cy="0"/>
          <a:chOff x="0" y="0"/>
          <a:chExt cx="0" cy="0"/>
        </a:xfrm>
      </p:grpSpPr>
      <p:sp>
        <p:nvSpPr>
          <p:cNvPr id="6" name="Picture Placeholder 5"/>
          <p:cNvSpPr>
            <a:spLocks noGrp="1"/>
          </p:cNvSpPr>
          <p:nvPr>
            <p:ph type="pic" sz="quarter" idx="12" hasCustomPrompt="1"/>
          </p:nvPr>
        </p:nvSpPr>
        <p:spPr>
          <a:xfrm>
            <a:off x="0" y="-81"/>
            <a:ext cx="9144000" cy="6858082"/>
          </a:xfrm>
        </p:spPr>
        <p:txBody>
          <a:bodyPr anchor="t"/>
          <a:lstStyle>
            <a:lvl1pPr marL="0" indent="0" algn="ctr">
              <a:buNone/>
              <a:defRPr baseline="0"/>
            </a:lvl1pPr>
          </a:lstStyle>
          <a:p>
            <a:r>
              <a:rPr lang="en-US" dirty="0"/>
              <a:t>(insert picture under gray box layer)</a:t>
            </a:r>
          </a:p>
        </p:txBody>
      </p:sp>
      <p:sp>
        <p:nvSpPr>
          <p:cNvPr id="7" name="Rectangle 6"/>
          <p:cNvSpPr/>
          <p:nvPr userDrawn="1"/>
        </p:nvSpPr>
        <p:spPr bwMode="auto">
          <a:xfrm>
            <a:off x="914400" y="1586033"/>
            <a:ext cx="7315200" cy="3685939"/>
          </a:xfrm>
          <a:prstGeom prst="rect">
            <a:avLst/>
          </a:prstGeom>
          <a:solidFill>
            <a:srgbClr val="007DC4">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pic>
        <p:nvPicPr>
          <p:cNvPr id="8" name="Picture 7"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7" y="6153753"/>
            <a:ext cx="950043" cy="457200"/>
          </a:xfrm>
          <a:prstGeom prst="rect">
            <a:avLst/>
          </a:prstGeom>
        </p:spPr>
      </p:pic>
      <p:sp>
        <p:nvSpPr>
          <p:cNvPr id="10" name="Text Placeholder 7"/>
          <p:cNvSpPr>
            <a:spLocks noGrp="1"/>
          </p:cNvSpPr>
          <p:nvPr>
            <p:ph type="body" sz="quarter" idx="10" hasCustomPrompt="1"/>
          </p:nvPr>
        </p:nvSpPr>
        <p:spPr>
          <a:xfrm>
            <a:off x="1002730" y="2286000"/>
            <a:ext cx="7138543" cy="818930"/>
          </a:xfrm>
        </p:spPr>
        <p:txBody>
          <a:bodyPr/>
          <a:lstStyle>
            <a:lvl1pPr marL="0" indent="0" algn="ctr">
              <a:buNone/>
              <a:defRPr sz="40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SECTION</a:t>
            </a:r>
          </a:p>
        </p:txBody>
      </p:sp>
      <p:sp>
        <p:nvSpPr>
          <p:cNvPr id="11" name="Text Placeholder 7"/>
          <p:cNvSpPr>
            <a:spLocks noGrp="1"/>
          </p:cNvSpPr>
          <p:nvPr>
            <p:ph type="body" sz="quarter" idx="11" hasCustomPrompt="1"/>
          </p:nvPr>
        </p:nvSpPr>
        <p:spPr>
          <a:xfrm>
            <a:off x="1002730" y="3048000"/>
            <a:ext cx="7138543" cy="1600200"/>
          </a:xfrm>
        </p:spPr>
        <p:txBody>
          <a:bodyPr/>
          <a:lstStyle>
            <a:lvl1pPr marL="0" indent="0" algn="ctr">
              <a:buNone/>
              <a:defRPr sz="82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DIVIDER</a:t>
            </a:r>
          </a:p>
        </p:txBody>
      </p:sp>
    </p:spTree>
    <p:extLst>
      <p:ext uri="{BB962C8B-B14F-4D97-AF65-F5344CB8AC3E}">
        <p14:creationId xmlns:p14="http://schemas.microsoft.com/office/powerpoint/2010/main" val="386342549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preserve="1" userDrawn="1">
  <p:cSld name="Section Divider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l="131" t="4045" r="178" b="11686"/>
          <a:stretch/>
        </p:blipFill>
        <p:spPr>
          <a:xfrm>
            <a:off x="1" y="2"/>
            <a:ext cx="9143999" cy="6857999"/>
          </a:xfrm>
          <a:prstGeom prst="rect">
            <a:avLst/>
          </a:prstGeom>
        </p:spPr>
      </p:pic>
      <p:sp>
        <p:nvSpPr>
          <p:cNvPr id="4" name="Rectangle 3"/>
          <p:cNvSpPr/>
          <p:nvPr userDrawn="1"/>
        </p:nvSpPr>
        <p:spPr bwMode="auto">
          <a:xfrm>
            <a:off x="-8020" y="-10029"/>
            <a:ext cx="9152021" cy="688808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2" name="Rectangle 11">
            <a:extLst>
              <a:ext uri="{FF2B5EF4-FFF2-40B4-BE49-F238E27FC236}">
                <a16:creationId xmlns:a16="http://schemas.microsoft.com/office/drawing/2014/main" id="{B2C0D7A9-3BD6-274F-8D91-5705506A25D0}"/>
              </a:ext>
            </a:extLst>
          </p:cNvPr>
          <p:cNvSpPr/>
          <p:nvPr userDrawn="1"/>
        </p:nvSpPr>
        <p:spPr bwMode="auto">
          <a:xfrm>
            <a:off x="914400" y="1600201"/>
            <a:ext cx="7315200" cy="3671771"/>
          </a:xfrm>
          <a:prstGeom prst="rect">
            <a:avLst/>
          </a:prstGeom>
          <a:solidFill>
            <a:srgbClr val="007DC4">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5" name="Rectangle 4"/>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pic>
        <p:nvPicPr>
          <p:cNvPr id="9" name="Picture 8">
            <a:extLst>
              <a:ext uri="{FF2B5EF4-FFF2-40B4-BE49-F238E27FC236}">
                <a16:creationId xmlns:a16="http://schemas.microsoft.com/office/drawing/2014/main" id="{85F6891C-F153-4544-84BE-64E3107B0A7F}"/>
              </a:ext>
            </a:extLst>
          </p:cNvPr>
          <p:cNvPicPr>
            <a:picLocks noChangeAspect="1"/>
          </p:cNvPicPr>
          <p:nvPr userDrawn="1"/>
        </p:nvPicPr>
        <p:blipFill>
          <a:blip r:embed="rId4">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
        <p:nvSpPr>
          <p:cNvPr id="13" name="Text Placeholder 7">
            <a:extLst>
              <a:ext uri="{FF2B5EF4-FFF2-40B4-BE49-F238E27FC236}">
                <a16:creationId xmlns:a16="http://schemas.microsoft.com/office/drawing/2014/main" id="{8DAFF5E3-C1C4-4944-8709-B5329EDE87FF}"/>
              </a:ext>
            </a:extLst>
          </p:cNvPr>
          <p:cNvSpPr>
            <a:spLocks noGrp="1"/>
          </p:cNvSpPr>
          <p:nvPr>
            <p:ph type="body" sz="quarter" idx="10" hasCustomPrompt="1"/>
          </p:nvPr>
        </p:nvSpPr>
        <p:spPr>
          <a:xfrm>
            <a:off x="1002730" y="2286000"/>
            <a:ext cx="7138543" cy="818930"/>
          </a:xfrm>
        </p:spPr>
        <p:txBody>
          <a:bodyPr/>
          <a:lstStyle>
            <a:lvl1pPr marL="0" indent="0" algn="ctr">
              <a:buNone/>
              <a:defRPr sz="40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SECTION</a:t>
            </a:r>
          </a:p>
        </p:txBody>
      </p:sp>
      <p:sp>
        <p:nvSpPr>
          <p:cNvPr id="14" name="Text Placeholder 7">
            <a:extLst>
              <a:ext uri="{FF2B5EF4-FFF2-40B4-BE49-F238E27FC236}">
                <a16:creationId xmlns:a16="http://schemas.microsoft.com/office/drawing/2014/main" id="{785F68A0-8AA0-4F4D-8277-5FE9B383FF30}"/>
              </a:ext>
            </a:extLst>
          </p:cNvPr>
          <p:cNvSpPr>
            <a:spLocks noGrp="1"/>
          </p:cNvSpPr>
          <p:nvPr>
            <p:ph type="body" sz="quarter" idx="11" hasCustomPrompt="1"/>
          </p:nvPr>
        </p:nvSpPr>
        <p:spPr>
          <a:xfrm>
            <a:off x="1002730" y="3048000"/>
            <a:ext cx="7138543" cy="1600200"/>
          </a:xfrm>
        </p:spPr>
        <p:txBody>
          <a:bodyPr/>
          <a:lstStyle>
            <a:lvl1pPr marL="0" indent="0" algn="ctr">
              <a:buNone/>
              <a:defRPr sz="82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DIVIDER</a:t>
            </a:r>
          </a:p>
        </p:txBody>
      </p:sp>
    </p:spTree>
    <p:extLst>
      <p:ext uri="{BB962C8B-B14F-4D97-AF65-F5344CB8AC3E}">
        <p14:creationId xmlns:p14="http://schemas.microsoft.com/office/powerpoint/2010/main" val="216952037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userDrawn="1">
  <p:cSld name="Section Divider Layout-2">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t="25006" b="11"/>
          <a:stretch/>
        </p:blipFill>
        <p:spPr>
          <a:xfrm>
            <a:off x="0" y="0"/>
            <a:ext cx="9146005" cy="6858000"/>
          </a:xfrm>
          <a:prstGeom prst="rect">
            <a:avLst/>
          </a:prstGeom>
        </p:spPr>
      </p:pic>
      <p:sp>
        <p:nvSpPr>
          <p:cNvPr id="4" name="Rectangle 3"/>
          <p:cNvSpPr/>
          <p:nvPr userDrawn="1"/>
        </p:nvSpPr>
        <p:spPr bwMode="auto">
          <a:xfrm>
            <a:off x="-2005"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4" name="Rectangle 13">
            <a:extLst>
              <a:ext uri="{FF2B5EF4-FFF2-40B4-BE49-F238E27FC236}">
                <a16:creationId xmlns:a16="http://schemas.microsoft.com/office/drawing/2014/main" id="{0AF80031-0D17-BD4C-BC3F-D1607CE85427}"/>
              </a:ext>
            </a:extLst>
          </p:cNvPr>
          <p:cNvSpPr/>
          <p:nvPr userDrawn="1"/>
        </p:nvSpPr>
        <p:spPr bwMode="auto">
          <a:xfrm>
            <a:off x="914400" y="1600201"/>
            <a:ext cx="7315200" cy="3671771"/>
          </a:xfrm>
          <a:prstGeom prst="rect">
            <a:avLst/>
          </a:prstGeom>
          <a:solidFill>
            <a:srgbClr val="007DC4">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1" i="0" u="none" strike="noStrike" cap="none" normalizeH="0" baseline="0" dirty="0">
              <a:ln>
                <a:noFill/>
              </a:ln>
              <a:solidFill>
                <a:schemeClr val="tx1"/>
              </a:solidFill>
              <a:effectLst/>
              <a:latin typeface="Roboto Condensed" panose="02000000000000000000" pitchFamily="2" charset="0"/>
              <a:ea typeface="Roboto Condensed" panose="02000000000000000000" pitchFamily="2" charset="0"/>
            </a:endParaRPr>
          </a:p>
        </p:txBody>
      </p:sp>
      <p:sp>
        <p:nvSpPr>
          <p:cNvPr id="15" name="Rectangle 14">
            <a:extLst>
              <a:ext uri="{FF2B5EF4-FFF2-40B4-BE49-F238E27FC236}">
                <a16:creationId xmlns:a16="http://schemas.microsoft.com/office/drawing/2014/main" id="{E4C86A64-E472-4E42-B318-0A05E64073A9}"/>
              </a:ext>
            </a:extLst>
          </p:cNvPr>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pic>
        <p:nvPicPr>
          <p:cNvPr id="16" name="Picture 15">
            <a:extLst>
              <a:ext uri="{FF2B5EF4-FFF2-40B4-BE49-F238E27FC236}">
                <a16:creationId xmlns:a16="http://schemas.microsoft.com/office/drawing/2014/main" id="{C47CD961-BD43-7442-8592-D32318E89DD0}"/>
              </a:ext>
            </a:extLst>
          </p:cNvPr>
          <p:cNvPicPr>
            <a:picLocks noChangeAspect="1"/>
          </p:cNvPicPr>
          <p:nvPr userDrawn="1"/>
        </p:nvPicPr>
        <p:blipFill>
          <a:blip r:embed="rId3">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
        <p:nvSpPr>
          <p:cNvPr id="17" name="Text Placeholder 7">
            <a:extLst>
              <a:ext uri="{FF2B5EF4-FFF2-40B4-BE49-F238E27FC236}">
                <a16:creationId xmlns:a16="http://schemas.microsoft.com/office/drawing/2014/main" id="{73AE1005-50D6-7A43-BDD3-54EB7683CDCA}"/>
              </a:ext>
            </a:extLst>
          </p:cNvPr>
          <p:cNvSpPr>
            <a:spLocks noGrp="1"/>
          </p:cNvSpPr>
          <p:nvPr>
            <p:ph type="body" sz="quarter" idx="10" hasCustomPrompt="1"/>
          </p:nvPr>
        </p:nvSpPr>
        <p:spPr>
          <a:xfrm>
            <a:off x="1002730" y="2286000"/>
            <a:ext cx="7138543" cy="818930"/>
          </a:xfrm>
        </p:spPr>
        <p:txBody>
          <a:bodyPr/>
          <a:lstStyle>
            <a:lvl1pPr marL="0" indent="0" algn="ctr">
              <a:buNone/>
              <a:defRPr sz="40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SECTION</a:t>
            </a:r>
          </a:p>
        </p:txBody>
      </p:sp>
      <p:sp>
        <p:nvSpPr>
          <p:cNvPr id="18" name="Text Placeholder 7">
            <a:extLst>
              <a:ext uri="{FF2B5EF4-FFF2-40B4-BE49-F238E27FC236}">
                <a16:creationId xmlns:a16="http://schemas.microsoft.com/office/drawing/2014/main" id="{2C16AB7E-DA4C-A24B-82AF-3664D828FE83}"/>
              </a:ext>
            </a:extLst>
          </p:cNvPr>
          <p:cNvSpPr>
            <a:spLocks noGrp="1"/>
          </p:cNvSpPr>
          <p:nvPr>
            <p:ph type="body" sz="quarter" idx="11" hasCustomPrompt="1"/>
          </p:nvPr>
        </p:nvSpPr>
        <p:spPr>
          <a:xfrm>
            <a:off x="1002730" y="3048000"/>
            <a:ext cx="7138543" cy="1600200"/>
          </a:xfrm>
        </p:spPr>
        <p:txBody>
          <a:bodyPr/>
          <a:lstStyle>
            <a:lvl1pPr marL="0" indent="0" algn="ctr">
              <a:buNone/>
              <a:defRPr sz="82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DIVIDER</a:t>
            </a:r>
          </a:p>
        </p:txBody>
      </p:sp>
    </p:spTree>
    <p:extLst>
      <p:ext uri="{BB962C8B-B14F-4D97-AF65-F5344CB8AC3E}">
        <p14:creationId xmlns:p14="http://schemas.microsoft.com/office/powerpoint/2010/main" val="410182953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userDrawn="1">
  <p:cSld name="Section Divider Layout-3">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a:extLst>
              <a:ext uri="{28A0092B-C50C-407E-A947-70E740481C1C}">
                <a14:useLocalDpi xmlns:a14="http://schemas.microsoft.com/office/drawing/2010/main" val="0"/>
              </a:ext>
            </a:extLst>
          </a:blip>
          <a:srcRect l="-44" t="16800" r="44" b="8200"/>
          <a:stretch/>
        </p:blipFill>
        <p:spPr>
          <a:xfrm>
            <a:off x="0" y="0"/>
            <a:ext cx="9144000" cy="6858000"/>
          </a:xfrm>
          <a:prstGeom prst="rect">
            <a:avLst/>
          </a:prstGeom>
        </p:spPr>
      </p:pic>
      <p:sp>
        <p:nvSpPr>
          <p:cNvPr id="4" name="Rectangle 3"/>
          <p:cNvSpPr/>
          <p:nvPr userDrawn="1"/>
        </p:nvSpPr>
        <p:spPr bwMode="auto">
          <a:xfrm>
            <a:off x="1"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5" name="Rectangle 14">
            <a:extLst>
              <a:ext uri="{FF2B5EF4-FFF2-40B4-BE49-F238E27FC236}">
                <a16:creationId xmlns:a16="http://schemas.microsoft.com/office/drawing/2014/main" id="{C464B2AC-E28D-234F-BD1E-EAD586AC8273}"/>
              </a:ext>
            </a:extLst>
          </p:cNvPr>
          <p:cNvSpPr/>
          <p:nvPr userDrawn="1"/>
        </p:nvSpPr>
        <p:spPr bwMode="auto">
          <a:xfrm>
            <a:off x="914400" y="1600201"/>
            <a:ext cx="7315200" cy="3671771"/>
          </a:xfrm>
          <a:prstGeom prst="rect">
            <a:avLst/>
          </a:prstGeom>
          <a:solidFill>
            <a:srgbClr val="007DC4">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6" name="Rectangle 15">
            <a:extLst>
              <a:ext uri="{FF2B5EF4-FFF2-40B4-BE49-F238E27FC236}">
                <a16:creationId xmlns:a16="http://schemas.microsoft.com/office/drawing/2014/main" id="{9AFA7334-6CCF-3341-833E-14330EC21CCB}"/>
              </a:ext>
            </a:extLst>
          </p:cNvPr>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pic>
        <p:nvPicPr>
          <p:cNvPr id="17" name="Picture 16">
            <a:extLst>
              <a:ext uri="{FF2B5EF4-FFF2-40B4-BE49-F238E27FC236}">
                <a16:creationId xmlns:a16="http://schemas.microsoft.com/office/drawing/2014/main" id="{D9494C05-A363-BB4E-BECB-23F160A3F45A}"/>
              </a:ext>
            </a:extLst>
          </p:cNvPr>
          <p:cNvPicPr>
            <a:picLocks noChangeAspect="1"/>
          </p:cNvPicPr>
          <p:nvPr userDrawn="1"/>
        </p:nvPicPr>
        <p:blipFill>
          <a:blip r:embed="rId3">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
        <p:nvSpPr>
          <p:cNvPr id="18" name="Text Placeholder 7">
            <a:extLst>
              <a:ext uri="{FF2B5EF4-FFF2-40B4-BE49-F238E27FC236}">
                <a16:creationId xmlns:a16="http://schemas.microsoft.com/office/drawing/2014/main" id="{C41DE0E1-F01B-B344-9E5C-74CC025C2188}"/>
              </a:ext>
            </a:extLst>
          </p:cNvPr>
          <p:cNvSpPr>
            <a:spLocks noGrp="1"/>
          </p:cNvSpPr>
          <p:nvPr>
            <p:ph type="body" sz="quarter" idx="10" hasCustomPrompt="1"/>
          </p:nvPr>
        </p:nvSpPr>
        <p:spPr>
          <a:xfrm>
            <a:off x="1002730" y="2286000"/>
            <a:ext cx="7138543" cy="818930"/>
          </a:xfrm>
        </p:spPr>
        <p:txBody>
          <a:bodyPr/>
          <a:lstStyle>
            <a:lvl1pPr marL="0" indent="0" algn="ctr">
              <a:buNone/>
              <a:defRPr sz="40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SECTION</a:t>
            </a:r>
          </a:p>
        </p:txBody>
      </p:sp>
      <p:sp>
        <p:nvSpPr>
          <p:cNvPr id="19" name="Text Placeholder 7">
            <a:extLst>
              <a:ext uri="{FF2B5EF4-FFF2-40B4-BE49-F238E27FC236}">
                <a16:creationId xmlns:a16="http://schemas.microsoft.com/office/drawing/2014/main" id="{46BEB89F-FBCE-B949-8359-34D5EF128E6E}"/>
              </a:ext>
            </a:extLst>
          </p:cNvPr>
          <p:cNvSpPr>
            <a:spLocks noGrp="1"/>
          </p:cNvSpPr>
          <p:nvPr>
            <p:ph type="body" sz="quarter" idx="11" hasCustomPrompt="1"/>
          </p:nvPr>
        </p:nvSpPr>
        <p:spPr>
          <a:xfrm>
            <a:off x="1002730" y="3048000"/>
            <a:ext cx="7138543" cy="1600200"/>
          </a:xfrm>
        </p:spPr>
        <p:txBody>
          <a:bodyPr/>
          <a:lstStyle>
            <a:lvl1pPr marL="0" indent="0" algn="ctr">
              <a:buNone/>
              <a:defRPr sz="82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DIVIDER</a:t>
            </a:r>
          </a:p>
        </p:txBody>
      </p:sp>
    </p:spTree>
    <p:extLst>
      <p:ext uri="{BB962C8B-B14F-4D97-AF65-F5344CB8AC3E}">
        <p14:creationId xmlns:p14="http://schemas.microsoft.com/office/powerpoint/2010/main" val="429287464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preserve="1" userDrawn="1">
  <p:cSld name="Section Divider Layout-4">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a:extLst>
              <a:ext uri="{28A0092B-C50C-407E-A947-70E740481C1C}">
                <a14:useLocalDpi xmlns:a14="http://schemas.microsoft.com/office/drawing/2010/main" val="0"/>
              </a:ext>
            </a:extLst>
          </a:blip>
          <a:srcRect l="44" t="3800" r="-44" b="21200"/>
          <a:stretch/>
        </p:blipFill>
        <p:spPr>
          <a:xfrm>
            <a:off x="0" y="0"/>
            <a:ext cx="9144000" cy="6858000"/>
          </a:xfrm>
          <a:prstGeom prst="rect">
            <a:avLst/>
          </a:prstGeom>
        </p:spPr>
      </p:pic>
      <p:sp>
        <p:nvSpPr>
          <p:cNvPr id="4" name="Rectangle 3"/>
          <p:cNvSpPr/>
          <p:nvPr userDrawn="1"/>
        </p:nvSpPr>
        <p:spPr bwMode="auto">
          <a:xfrm>
            <a:off x="-4010" y="0"/>
            <a:ext cx="914801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4" name="Rectangle 13">
            <a:extLst>
              <a:ext uri="{FF2B5EF4-FFF2-40B4-BE49-F238E27FC236}">
                <a16:creationId xmlns:a16="http://schemas.microsoft.com/office/drawing/2014/main" id="{E7B822D3-A3CC-124C-AAFC-E1A8E4F7F78A}"/>
              </a:ext>
            </a:extLst>
          </p:cNvPr>
          <p:cNvSpPr/>
          <p:nvPr userDrawn="1"/>
        </p:nvSpPr>
        <p:spPr bwMode="auto">
          <a:xfrm>
            <a:off x="914400" y="1600201"/>
            <a:ext cx="7315200" cy="3671771"/>
          </a:xfrm>
          <a:prstGeom prst="rect">
            <a:avLst/>
          </a:prstGeom>
          <a:solidFill>
            <a:srgbClr val="007DC4">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5" name="Rectangle 14">
            <a:extLst>
              <a:ext uri="{FF2B5EF4-FFF2-40B4-BE49-F238E27FC236}">
                <a16:creationId xmlns:a16="http://schemas.microsoft.com/office/drawing/2014/main" id="{F6B538F3-B5B5-ED46-8E32-6192B5C2E221}"/>
              </a:ext>
            </a:extLst>
          </p:cNvPr>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pic>
        <p:nvPicPr>
          <p:cNvPr id="16" name="Picture 15">
            <a:extLst>
              <a:ext uri="{FF2B5EF4-FFF2-40B4-BE49-F238E27FC236}">
                <a16:creationId xmlns:a16="http://schemas.microsoft.com/office/drawing/2014/main" id="{6B16BB7F-DBD7-CE4A-8021-E4D29414A2A7}"/>
              </a:ext>
            </a:extLst>
          </p:cNvPr>
          <p:cNvPicPr>
            <a:picLocks noChangeAspect="1"/>
          </p:cNvPicPr>
          <p:nvPr userDrawn="1"/>
        </p:nvPicPr>
        <p:blipFill>
          <a:blip r:embed="rId3">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
        <p:nvSpPr>
          <p:cNvPr id="17" name="Text Placeholder 7">
            <a:extLst>
              <a:ext uri="{FF2B5EF4-FFF2-40B4-BE49-F238E27FC236}">
                <a16:creationId xmlns:a16="http://schemas.microsoft.com/office/drawing/2014/main" id="{367F559F-C66B-9D4C-ACAA-89AD250FDC27}"/>
              </a:ext>
            </a:extLst>
          </p:cNvPr>
          <p:cNvSpPr>
            <a:spLocks noGrp="1"/>
          </p:cNvSpPr>
          <p:nvPr>
            <p:ph type="body" sz="quarter" idx="10" hasCustomPrompt="1"/>
          </p:nvPr>
        </p:nvSpPr>
        <p:spPr>
          <a:xfrm>
            <a:off x="1002730" y="2286000"/>
            <a:ext cx="7138543" cy="818930"/>
          </a:xfrm>
        </p:spPr>
        <p:txBody>
          <a:bodyPr/>
          <a:lstStyle>
            <a:lvl1pPr marL="0" indent="0" algn="ctr">
              <a:buNone/>
              <a:defRPr sz="40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SECTION</a:t>
            </a:r>
          </a:p>
        </p:txBody>
      </p:sp>
      <p:sp>
        <p:nvSpPr>
          <p:cNvPr id="18" name="Text Placeholder 7">
            <a:extLst>
              <a:ext uri="{FF2B5EF4-FFF2-40B4-BE49-F238E27FC236}">
                <a16:creationId xmlns:a16="http://schemas.microsoft.com/office/drawing/2014/main" id="{6FB32959-B750-824E-8FD6-AD07F3D5409B}"/>
              </a:ext>
            </a:extLst>
          </p:cNvPr>
          <p:cNvSpPr>
            <a:spLocks noGrp="1"/>
          </p:cNvSpPr>
          <p:nvPr>
            <p:ph type="body" sz="quarter" idx="11" hasCustomPrompt="1"/>
          </p:nvPr>
        </p:nvSpPr>
        <p:spPr>
          <a:xfrm>
            <a:off x="1002730" y="3048000"/>
            <a:ext cx="7138543" cy="1600200"/>
          </a:xfrm>
        </p:spPr>
        <p:txBody>
          <a:bodyPr/>
          <a:lstStyle>
            <a:lvl1pPr marL="0" indent="0" algn="ctr">
              <a:buNone/>
              <a:defRPr sz="82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DIVIDER</a:t>
            </a:r>
          </a:p>
        </p:txBody>
      </p:sp>
    </p:spTree>
    <p:extLst>
      <p:ext uri="{BB962C8B-B14F-4D97-AF65-F5344CB8AC3E}">
        <p14:creationId xmlns:p14="http://schemas.microsoft.com/office/powerpoint/2010/main" val="425095672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preserve="1" userDrawn="1">
  <p:cSld name="Section Divider Layout-5">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28A0092B-C50C-407E-A947-70E740481C1C}">
                <a14:useLocalDpi xmlns:a14="http://schemas.microsoft.com/office/drawing/2010/main" val="0"/>
              </a:ext>
            </a:extLst>
          </a:blip>
          <a:srcRect b="16374"/>
          <a:stretch/>
        </p:blipFill>
        <p:spPr>
          <a:xfrm>
            <a:off x="-27709" y="2"/>
            <a:ext cx="9220200" cy="6857999"/>
          </a:xfrm>
          <a:prstGeom prst="rect">
            <a:avLst/>
          </a:prstGeom>
        </p:spPr>
      </p:pic>
      <p:sp>
        <p:nvSpPr>
          <p:cNvPr id="4" name="Rectangle 3"/>
          <p:cNvSpPr/>
          <p:nvPr userDrawn="1"/>
        </p:nvSpPr>
        <p:spPr bwMode="auto">
          <a:xfrm>
            <a:off x="-28035" y="-1"/>
            <a:ext cx="9220526" cy="6876011"/>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4" name="Rectangle 13">
            <a:extLst>
              <a:ext uri="{FF2B5EF4-FFF2-40B4-BE49-F238E27FC236}">
                <a16:creationId xmlns:a16="http://schemas.microsoft.com/office/drawing/2014/main" id="{F1FC508A-F048-284C-B841-59BFCBDA1AC2}"/>
              </a:ext>
            </a:extLst>
          </p:cNvPr>
          <p:cNvSpPr/>
          <p:nvPr userDrawn="1"/>
        </p:nvSpPr>
        <p:spPr bwMode="auto">
          <a:xfrm>
            <a:off x="914400" y="1600201"/>
            <a:ext cx="7315200" cy="3671771"/>
          </a:xfrm>
          <a:prstGeom prst="rect">
            <a:avLst/>
          </a:prstGeom>
          <a:solidFill>
            <a:srgbClr val="007DC4">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5" name="Rectangle 14">
            <a:extLst>
              <a:ext uri="{FF2B5EF4-FFF2-40B4-BE49-F238E27FC236}">
                <a16:creationId xmlns:a16="http://schemas.microsoft.com/office/drawing/2014/main" id="{5C76585A-4861-954D-ABBB-D50E45AB97A6}"/>
              </a:ext>
            </a:extLst>
          </p:cNvPr>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pic>
        <p:nvPicPr>
          <p:cNvPr id="16" name="Picture 15">
            <a:extLst>
              <a:ext uri="{FF2B5EF4-FFF2-40B4-BE49-F238E27FC236}">
                <a16:creationId xmlns:a16="http://schemas.microsoft.com/office/drawing/2014/main" id="{B746BC19-E3E9-2D45-A185-5EDB303EC422}"/>
              </a:ext>
            </a:extLst>
          </p:cNvPr>
          <p:cNvPicPr>
            <a:picLocks noChangeAspect="1"/>
          </p:cNvPicPr>
          <p:nvPr userDrawn="1"/>
        </p:nvPicPr>
        <p:blipFill>
          <a:blip r:embed="rId3">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
        <p:nvSpPr>
          <p:cNvPr id="17" name="Text Placeholder 7">
            <a:extLst>
              <a:ext uri="{FF2B5EF4-FFF2-40B4-BE49-F238E27FC236}">
                <a16:creationId xmlns:a16="http://schemas.microsoft.com/office/drawing/2014/main" id="{BFDCB6C5-8AA2-8C49-B80B-D3AA10E47F65}"/>
              </a:ext>
            </a:extLst>
          </p:cNvPr>
          <p:cNvSpPr>
            <a:spLocks noGrp="1"/>
          </p:cNvSpPr>
          <p:nvPr>
            <p:ph type="body" sz="quarter" idx="10" hasCustomPrompt="1"/>
          </p:nvPr>
        </p:nvSpPr>
        <p:spPr>
          <a:xfrm>
            <a:off x="1002730" y="2286000"/>
            <a:ext cx="7138543" cy="818930"/>
          </a:xfrm>
        </p:spPr>
        <p:txBody>
          <a:bodyPr/>
          <a:lstStyle>
            <a:lvl1pPr marL="0" indent="0" algn="ctr">
              <a:buNone/>
              <a:defRPr sz="40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SECTION</a:t>
            </a:r>
          </a:p>
        </p:txBody>
      </p:sp>
      <p:sp>
        <p:nvSpPr>
          <p:cNvPr id="18" name="Text Placeholder 7">
            <a:extLst>
              <a:ext uri="{FF2B5EF4-FFF2-40B4-BE49-F238E27FC236}">
                <a16:creationId xmlns:a16="http://schemas.microsoft.com/office/drawing/2014/main" id="{3635C170-E280-E24D-ACC8-8946BA512EC2}"/>
              </a:ext>
            </a:extLst>
          </p:cNvPr>
          <p:cNvSpPr>
            <a:spLocks noGrp="1"/>
          </p:cNvSpPr>
          <p:nvPr>
            <p:ph type="body" sz="quarter" idx="11" hasCustomPrompt="1"/>
          </p:nvPr>
        </p:nvSpPr>
        <p:spPr>
          <a:xfrm>
            <a:off x="1002730" y="3048000"/>
            <a:ext cx="7138543" cy="1600200"/>
          </a:xfrm>
        </p:spPr>
        <p:txBody>
          <a:bodyPr/>
          <a:lstStyle>
            <a:lvl1pPr marL="0" indent="0" algn="ctr">
              <a:buNone/>
              <a:defRPr sz="82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DIVIDER</a:t>
            </a:r>
          </a:p>
        </p:txBody>
      </p:sp>
    </p:spTree>
    <p:extLst>
      <p:ext uri="{BB962C8B-B14F-4D97-AF65-F5344CB8AC3E}">
        <p14:creationId xmlns:p14="http://schemas.microsoft.com/office/powerpoint/2010/main" val="104447379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preserve="1" userDrawn="1">
  <p:cSld name="Section Divider Layout-6">
    <p:spTree>
      <p:nvGrpSpPr>
        <p:cNvPr id="1" name=""/>
        <p:cNvGrpSpPr/>
        <p:nvPr/>
      </p:nvGrpSpPr>
      <p:grpSpPr>
        <a:xfrm>
          <a:off x="0" y="0"/>
          <a:ext cx="0" cy="0"/>
          <a:chOff x="0" y="0"/>
          <a:chExt cx="0" cy="0"/>
        </a:xfrm>
      </p:grpSpPr>
      <p:pic>
        <p:nvPicPr>
          <p:cNvPr id="2" name="Picture 1"/>
          <p:cNvPicPr>
            <a:picLocks noChangeAspect="1"/>
          </p:cNvPicPr>
          <p:nvPr userDrawn="1"/>
        </p:nvPicPr>
        <p:blipFill rotWithShape="1">
          <a:blip r:embed="rId2" cstate="print">
            <a:extLst>
              <a:ext uri="{28A0092B-C50C-407E-A947-70E740481C1C}">
                <a14:useLocalDpi xmlns:a14="http://schemas.microsoft.com/office/drawing/2010/main" val="0"/>
              </a:ext>
            </a:extLst>
          </a:blip>
          <a:srcRect t="3985" b="17369"/>
          <a:stretch/>
        </p:blipFill>
        <p:spPr>
          <a:xfrm>
            <a:off x="0" y="0"/>
            <a:ext cx="9144000" cy="6858000"/>
          </a:xfrm>
          <a:prstGeom prst="rect">
            <a:avLst/>
          </a:prstGeom>
        </p:spPr>
      </p:pic>
      <p:sp>
        <p:nvSpPr>
          <p:cNvPr id="4" name="Rectangle 3"/>
          <p:cNvSpPr/>
          <p:nvPr userDrawn="1"/>
        </p:nvSpPr>
        <p:spPr bwMode="auto">
          <a:xfrm>
            <a:off x="0" y="1"/>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4" name="Rectangle 13">
            <a:extLst>
              <a:ext uri="{FF2B5EF4-FFF2-40B4-BE49-F238E27FC236}">
                <a16:creationId xmlns:a16="http://schemas.microsoft.com/office/drawing/2014/main" id="{31A4A5F1-9101-B142-9B18-AFA77CE19251}"/>
              </a:ext>
            </a:extLst>
          </p:cNvPr>
          <p:cNvSpPr/>
          <p:nvPr userDrawn="1"/>
        </p:nvSpPr>
        <p:spPr bwMode="auto">
          <a:xfrm>
            <a:off x="914400" y="1600201"/>
            <a:ext cx="7315200" cy="3671771"/>
          </a:xfrm>
          <a:prstGeom prst="rect">
            <a:avLst/>
          </a:prstGeom>
          <a:solidFill>
            <a:srgbClr val="007DC4">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5" name="Rectangle 14">
            <a:extLst>
              <a:ext uri="{FF2B5EF4-FFF2-40B4-BE49-F238E27FC236}">
                <a16:creationId xmlns:a16="http://schemas.microsoft.com/office/drawing/2014/main" id="{6C61E915-DF97-9940-88D1-17C922E33F19}"/>
              </a:ext>
            </a:extLst>
          </p:cNvPr>
          <p:cNvSpPr/>
          <p:nvPr userDrawn="1"/>
        </p:nvSpPr>
        <p:spPr bwMode="auto">
          <a:xfrm>
            <a:off x="914400" y="1600200"/>
            <a:ext cx="73152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pic>
        <p:nvPicPr>
          <p:cNvPr id="16" name="Picture 15">
            <a:extLst>
              <a:ext uri="{FF2B5EF4-FFF2-40B4-BE49-F238E27FC236}">
                <a16:creationId xmlns:a16="http://schemas.microsoft.com/office/drawing/2014/main" id="{C0C016E0-5B40-D14B-9C54-271F5D5E2CA8}"/>
              </a:ext>
            </a:extLst>
          </p:cNvPr>
          <p:cNvPicPr>
            <a:picLocks noChangeAspect="1"/>
          </p:cNvPicPr>
          <p:nvPr userDrawn="1"/>
        </p:nvPicPr>
        <p:blipFill>
          <a:blip r:embed="rId3">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
        <p:nvSpPr>
          <p:cNvPr id="17" name="Text Placeholder 7">
            <a:extLst>
              <a:ext uri="{FF2B5EF4-FFF2-40B4-BE49-F238E27FC236}">
                <a16:creationId xmlns:a16="http://schemas.microsoft.com/office/drawing/2014/main" id="{93DDA16E-7009-7F44-9777-404DF5A483FC}"/>
              </a:ext>
            </a:extLst>
          </p:cNvPr>
          <p:cNvSpPr>
            <a:spLocks noGrp="1"/>
          </p:cNvSpPr>
          <p:nvPr>
            <p:ph type="body" sz="quarter" idx="10" hasCustomPrompt="1"/>
          </p:nvPr>
        </p:nvSpPr>
        <p:spPr>
          <a:xfrm>
            <a:off x="1002730" y="2286000"/>
            <a:ext cx="7138543" cy="818930"/>
          </a:xfrm>
        </p:spPr>
        <p:txBody>
          <a:bodyPr/>
          <a:lstStyle>
            <a:lvl1pPr marL="0" indent="0" algn="ctr">
              <a:buNone/>
              <a:defRPr sz="40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SECTION</a:t>
            </a:r>
          </a:p>
        </p:txBody>
      </p:sp>
      <p:sp>
        <p:nvSpPr>
          <p:cNvPr id="18" name="Text Placeholder 7">
            <a:extLst>
              <a:ext uri="{FF2B5EF4-FFF2-40B4-BE49-F238E27FC236}">
                <a16:creationId xmlns:a16="http://schemas.microsoft.com/office/drawing/2014/main" id="{FB083482-B622-EC4D-906B-CC600A18B5C6}"/>
              </a:ext>
            </a:extLst>
          </p:cNvPr>
          <p:cNvSpPr>
            <a:spLocks noGrp="1"/>
          </p:cNvSpPr>
          <p:nvPr>
            <p:ph type="body" sz="quarter" idx="11" hasCustomPrompt="1"/>
          </p:nvPr>
        </p:nvSpPr>
        <p:spPr>
          <a:xfrm>
            <a:off x="1002730" y="3048000"/>
            <a:ext cx="7138543" cy="1600200"/>
          </a:xfrm>
        </p:spPr>
        <p:txBody>
          <a:bodyPr/>
          <a:lstStyle>
            <a:lvl1pPr marL="0" indent="0" algn="ctr">
              <a:buNone/>
              <a:defRPr sz="82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DIVIDER</a:t>
            </a:r>
          </a:p>
        </p:txBody>
      </p:sp>
    </p:spTree>
    <p:extLst>
      <p:ext uri="{BB962C8B-B14F-4D97-AF65-F5344CB8AC3E}">
        <p14:creationId xmlns:p14="http://schemas.microsoft.com/office/powerpoint/2010/main" val="234878743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preserve="1" userDrawn="1">
  <p:cSld name="Photo w Box Layout">
    <p:spTree>
      <p:nvGrpSpPr>
        <p:cNvPr id="1" name=""/>
        <p:cNvGrpSpPr/>
        <p:nvPr/>
      </p:nvGrpSpPr>
      <p:grpSpPr>
        <a:xfrm>
          <a:off x="0" y="0"/>
          <a:ext cx="0" cy="0"/>
          <a:chOff x="0" y="0"/>
          <a:chExt cx="0" cy="0"/>
        </a:xfrm>
      </p:grpSpPr>
      <p:pic>
        <p:nvPicPr>
          <p:cNvPr id="3" name="Picture 2"/>
          <p:cNvPicPr>
            <a:picLocks noChangeAspect="1"/>
          </p:cNvPicPr>
          <p:nvPr userDrawn="1"/>
        </p:nvPicPr>
        <p:blipFill rotWithShape="1">
          <a:blip r:embed="rId2" cstate="print">
            <a:extLst>
              <a:ext uri="{BEBA8EAE-BF5A-486C-A8C5-ECC9F3942E4B}">
                <a14:imgProps xmlns:a14="http://schemas.microsoft.com/office/drawing/2010/main">
                  <a14:imgLayer r:embed="rId3">
                    <a14:imgEffect>
                      <a14:saturation sat="0"/>
                    </a14:imgEffect>
                  </a14:imgLayer>
                </a14:imgProps>
              </a:ext>
              <a:ext uri="{28A0092B-C50C-407E-A947-70E740481C1C}">
                <a14:useLocalDpi xmlns:a14="http://schemas.microsoft.com/office/drawing/2010/main" val="0"/>
              </a:ext>
            </a:extLst>
          </a:blip>
          <a:srcRect t="7858" b="7715"/>
          <a:stretch/>
        </p:blipFill>
        <p:spPr>
          <a:xfrm>
            <a:off x="0" y="-1"/>
            <a:ext cx="9144000" cy="6858001"/>
          </a:xfrm>
          <a:prstGeom prst="rect">
            <a:avLst/>
          </a:prstGeom>
        </p:spPr>
      </p:pic>
      <p:sp>
        <p:nvSpPr>
          <p:cNvPr id="4" name="Rectangle 3"/>
          <p:cNvSpPr/>
          <p:nvPr userDrawn="1"/>
        </p:nvSpPr>
        <p:spPr bwMode="auto">
          <a:xfrm>
            <a:off x="0" y="-5862"/>
            <a:ext cx="9144000" cy="6858000"/>
          </a:xfrm>
          <a:prstGeom prst="rect">
            <a:avLst/>
          </a:prstGeom>
          <a:solidFill>
            <a:srgbClr val="605F61">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8" name="Rectangle 7"/>
          <p:cNvSpPr/>
          <p:nvPr userDrawn="1"/>
        </p:nvSpPr>
        <p:spPr bwMode="auto">
          <a:xfrm>
            <a:off x="914400" y="1600200"/>
            <a:ext cx="5181600" cy="4572000"/>
          </a:xfrm>
          <a:prstGeom prst="rect">
            <a:avLst/>
          </a:prstGeom>
          <a:solidFill>
            <a:srgbClr val="007BC0">
              <a:alpha val="40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ctr"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Source Sans Pro" panose="020B0503030403020204" pitchFamily="34" charset="0"/>
              <a:ea typeface="Source Sans Pro" panose="020B0503030403020204" pitchFamily="34" charset="0"/>
            </a:endParaRP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4500" b="1" i="0" spc="225">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TITLE</a:t>
            </a:r>
          </a:p>
        </p:txBody>
      </p:sp>
      <p:sp>
        <p:nvSpPr>
          <p:cNvPr id="26" name="Text Placeholder 19"/>
          <p:cNvSpPr>
            <a:spLocks noGrp="1"/>
          </p:cNvSpPr>
          <p:nvPr>
            <p:ph type="body" sz="quarter" idx="13" hasCustomPrompt="1"/>
          </p:nvPr>
        </p:nvSpPr>
        <p:spPr>
          <a:xfrm>
            <a:off x="1114426" y="1834662"/>
            <a:ext cx="4810125" cy="984738"/>
          </a:xfrm>
        </p:spPr>
        <p:txBody>
          <a:bodyPr/>
          <a:lstStyle>
            <a:lvl1pPr marL="0" indent="0" algn="ctr">
              <a:buNone/>
              <a:defRPr sz="2100" b="1" i="0" spc="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3" y="3018694"/>
            <a:ext cx="4810125" cy="2924907"/>
          </a:xfrm>
        </p:spPr>
        <p:txBody>
          <a:bodyPr/>
          <a:lstStyle>
            <a:lvl1pPr marL="257175" indent="-257175" algn="l">
              <a:buClr>
                <a:srgbClr val="33C9D1"/>
              </a:buClr>
              <a:buSzPct val="100000"/>
              <a:buFont typeface="Wingdings" panose="05000000000000000000" pitchFamily="2" charset="2"/>
              <a:buChar char="§"/>
              <a:defRPr sz="1800" b="0" spc="0">
                <a:solidFill>
                  <a:srgbClr val="FFFFFF"/>
                </a:solidFill>
                <a:latin typeface="Open Sans" panose="020B0606030504020204" pitchFamily="34" charset="0"/>
                <a:ea typeface="Open Sans" panose="020B0606030504020204" pitchFamily="34" charset="0"/>
                <a:cs typeface="Open Sans" panose="020B0606030504020204" pitchFamily="34" charset="0"/>
              </a:defRPr>
            </a:lvl1pPr>
          </a:lstStyle>
          <a:p>
            <a:pPr lvl="0"/>
            <a:r>
              <a:rPr lang="en-US" dirty="0"/>
              <a:t>Item one</a:t>
            </a:r>
          </a:p>
        </p:txBody>
      </p:sp>
      <p:pic>
        <p:nvPicPr>
          <p:cNvPr id="12" name="Picture 11">
            <a:extLst>
              <a:ext uri="{FF2B5EF4-FFF2-40B4-BE49-F238E27FC236}">
                <a16:creationId xmlns:a16="http://schemas.microsoft.com/office/drawing/2014/main" id="{5C2468F7-26B4-A647-8C9B-D68E9ADB2593}"/>
              </a:ext>
            </a:extLst>
          </p:cNvPr>
          <p:cNvPicPr>
            <a:picLocks noChangeAspect="1"/>
          </p:cNvPicPr>
          <p:nvPr userDrawn="1"/>
        </p:nvPicPr>
        <p:blipFill>
          <a:blip r:embed="rId4">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Tree>
    <p:extLst>
      <p:ext uri="{BB962C8B-B14F-4D97-AF65-F5344CB8AC3E}">
        <p14:creationId xmlns:p14="http://schemas.microsoft.com/office/powerpoint/2010/main" val="32447453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Photo w Box Layout-2">
    <p:spTree>
      <p:nvGrpSpPr>
        <p:cNvPr id="1" name=""/>
        <p:cNvGrpSpPr/>
        <p:nvPr/>
      </p:nvGrpSpPr>
      <p:grpSpPr>
        <a:xfrm>
          <a:off x="0" y="0"/>
          <a:ext cx="0" cy="0"/>
          <a:chOff x="0" y="0"/>
          <a:chExt cx="0" cy="0"/>
        </a:xfrm>
      </p:grpSpPr>
      <p:sp>
        <p:nvSpPr>
          <p:cNvPr id="5" name="Picture Placeholder 4"/>
          <p:cNvSpPr>
            <a:spLocks noGrp="1"/>
          </p:cNvSpPr>
          <p:nvPr>
            <p:ph type="pic" sz="quarter" idx="15" hasCustomPrompt="1"/>
          </p:nvPr>
        </p:nvSpPr>
        <p:spPr>
          <a:xfrm>
            <a:off x="0" y="0"/>
            <a:ext cx="9144000" cy="6858000"/>
          </a:xfrm>
        </p:spPr>
        <p:txBody>
          <a:bodyPr/>
          <a:lstStyle>
            <a:lvl1pPr marL="0" indent="0" algn="ctr">
              <a:buNone/>
              <a:defRPr>
                <a:solidFill>
                  <a:schemeClr val="tx1"/>
                </a:solidFill>
              </a:defRPr>
            </a:lvl1pPr>
          </a:lstStyle>
          <a:p>
            <a:r>
              <a:rPr lang="en-US" dirty="0"/>
              <a:t>(insert photo under gray box layer)</a:t>
            </a:r>
          </a:p>
        </p:txBody>
      </p:sp>
      <p:sp>
        <p:nvSpPr>
          <p:cNvPr id="9" name="Rectangle 8"/>
          <p:cNvSpPr/>
          <p:nvPr userDrawn="1"/>
        </p:nvSpPr>
        <p:spPr bwMode="auto">
          <a:xfrm>
            <a:off x="933450" y="1600200"/>
            <a:ext cx="5162550" cy="45720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20" name="Text Placeholder 19"/>
          <p:cNvSpPr>
            <a:spLocks noGrp="1"/>
          </p:cNvSpPr>
          <p:nvPr>
            <p:ph type="body" sz="quarter" idx="12" hasCustomPrompt="1"/>
          </p:nvPr>
        </p:nvSpPr>
        <p:spPr>
          <a:xfrm>
            <a:off x="1914525" y="609600"/>
            <a:ext cx="3200400" cy="984738"/>
          </a:xfrm>
        </p:spPr>
        <p:txBody>
          <a:bodyPr/>
          <a:lstStyle>
            <a:lvl1pPr marL="0" indent="0" algn="ctr">
              <a:buNone/>
              <a:defRPr sz="4500" b="1" spc="225">
                <a:solidFill>
                  <a:schemeClr val="accent5"/>
                </a:solidFill>
                <a:latin typeface="Source Sans Pro" panose="020B0503030403020204" pitchFamily="34" charset="0"/>
                <a:ea typeface="Source Sans Pro" panose="020B0503030403020204" pitchFamily="34" charset="0"/>
              </a:defRPr>
            </a:lvl1pPr>
          </a:lstStyle>
          <a:p>
            <a:pPr lvl="0"/>
            <a:r>
              <a:rPr lang="en-US" dirty="0"/>
              <a:t>TITLE</a:t>
            </a:r>
          </a:p>
        </p:txBody>
      </p:sp>
      <p:sp>
        <p:nvSpPr>
          <p:cNvPr id="26" name="Text Placeholder 19"/>
          <p:cNvSpPr>
            <a:spLocks noGrp="1"/>
          </p:cNvSpPr>
          <p:nvPr>
            <p:ph type="body" sz="quarter" idx="13" hasCustomPrompt="1"/>
          </p:nvPr>
        </p:nvSpPr>
        <p:spPr>
          <a:xfrm>
            <a:off x="1114426" y="1834662"/>
            <a:ext cx="4810125" cy="984738"/>
          </a:xfrm>
        </p:spPr>
        <p:txBody>
          <a:bodyPr/>
          <a:lstStyle>
            <a:lvl1pPr marL="0" indent="0" algn="ctr">
              <a:buNone/>
              <a:defRPr sz="2100" b="1" spc="0">
                <a:solidFill>
                  <a:schemeClr val="tx1"/>
                </a:solidFill>
                <a:latin typeface="Source Sans Pro" panose="020B0503030403020204" pitchFamily="34" charset="0"/>
                <a:ea typeface="Source Sans Pro" panose="020B0503030403020204" pitchFamily="34" charset="0"/>
              </a:defRPr>
            </a:lvl1pPr>
          </a:lstStyle>
          <a:p>
            <a:pPr lvl="0"/>
            <a:r>
              <a:rPr lang="en-US" dirty="0"/>
              <a:t>A different more effective way of conveying an idea</a:t>
            </a:r>
          </a:p>
        </p:txBody>
      </p:sp>
      <p:sp>
        <p:nvSpPr>
          <p:cNvPr id="27" name="Text Placeholder 19"/>
          <p:cNvSpPr>
            <a:spLocks noGrp="1"/>
          </p:cNvSpPr>
          <p:nvPr>
            <p:ph type="body" sz="quarter" idx="14" hasCustomPrompt="1"/>
          </p:nvPr>
        </p:nvSpPr>
        <p:spPr>
          <a:xfrm>
            <a:off x="1109663" y="3018694"/>
            <a:ext cx="4810125" cy="2924907"/>
          </a:xfrm>
        </p:spPr>
        <p:txBody>
          <a:bodyPr/>
          <a:lstStyle>
            <a:lvl1pPr marL="257175" indent="-257175" algn="l">
              <a:buClr>
                <a:srgbClr val="33C9D1"/>
              </a:buClr>
              <a:buSzPct val="100000"/>
              <a:buFont typeface="Wingdings" panose="05000000000000000000" pitchFamily="2" charset="2"/>
              <a:buChar char="§"/>
              <a:defRPr sz="1800" b="0" spc="0">
                <a:solidFill>
                  <a:schemeClr val="tx1"/>
                </a:solidFill>
                <a:latin typeface="Source Sans Pro" panose="020B0503030403020204" pitchFamily="34" charset="0"/>
                <a:ea typeface="Source Sans Pro" panose="020B0503030403020204" pitchFamily="34" charset="0"/>
              </a:defRPr>
            </a:lvl1pPr>
          </a:lstStyle>
          <a:p>
            <a:pPr lvl="0"/>
            <a:r>
              <a:rPr lang="en-US" dirty="0"/>
              <a:t>Item one</a:t>
            </a:r>
          </a:p>
        </p:txBody>
      </p:sp>
      <p:pic>
        <p:nvPicPr>
          <p:cNvPr id="10" name="Picture 9"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855037" y="6153753"/>
            <a:ext cx="950043" cy="457200"/>
          </a:xfrm>
          <a:prstGeom prst="rect">
            <a:avLst/>
          </a:prstGeom>
        </p:spPr>
      </p:pic>
    </p:spTree>
    <p:extLst>
      <p:ext uri="{BB962C8B-B14F-4D97-AF65-F5344CB8AC3E}">
        <p14:creationId xmlns:p14="http://schemas.microsoft.com/office/powerpoint/2010/main" val="366735829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p:txBody>
          <a:bodyPr/>
          <a:lstStyle>
            <a:lvl1pPr>
              <a:defRPr>
                <a:solidFill>
                  <a:schemeClr val="accent5"/>
                </a:solidFill>
                <a:latin typeface="Source Sans Pro" panose="020B0503030403020204" pitchFamily="34" charset="0"/>
                <a:ea typeface="Source Sans Pro" panose="020B0503030403020204" pitchFamily="34" charset="0"/>
              </a:defRPr>
            </a:lvl1pPr>
          </a:lstStyle>
          <a:p>
            <a:r>
              <a:rPr lang="en-US" dirty="0"/>
              <a:t>TITLE</a:t>
            </a:r>
          </a:p>
        </p:txBody>
      </p:sp>
      <p:sp>
        <p:nvSpPr>
          <p:cNvPr id="3" name="Content Placeholder 2"/>
          <p:cNvSpPr>
            <a:spLocks noGrp="1"/>
          </p:cNvSpPr>
          <p:nvPr>
            <p:ph idx="1" hasCustomPrompt="1"/>
          </p:nvPr>
        </p:nvSpPr>
        <p:spPr>
          <a:xfrm>
            <a:off x="630671" y="1600200"/>
            <a:ext cx="8132330" cy="4724400"/>
          </a:xfrm>
        </p:spPr>
        <p:txBody>
          <a:bodyPr/>
          <a:lstStyle>
            <a:lvl1pPr>
              <a:defRPr>
                <a:latin typeface="Source Sans Pro" panose="020B0503030403020204" pitchFamily="34" charset="0"/>
                <a:ea typeface="Source Sans Pro" panose="020B0503030403020204" pitchFamily="34" charset="0"/>
              </a:defRPr>
            </a:lvl1pPr>
            <a:lvl2pPr>
              <a:buClr>
                <a:srgbClr val="007DC4"/>
              </a:buClr>
              <a:defRPr>
                <a:latin typeface="Source Sans Pro" panose="020B0503030403020204" pitchFamily="34" charset="0"/>
                <a:ea typeface="Source Sans Pro" panose="020B0503030403020204" pitchFamily="34" charset="0"/>
              </a:defRPr>
            </a:lvl2pPr>
            <a:lvl3pPr>
              <a:buClr>
                <a:srgbClr val="007DC4"/>
              </a:buClr>
              <a:defRPr>
                <a:latin typeface="Source Sans Pro" panose="020B0503030403020204" pitchFamily="34" charset="0"/>
                <a:ea typeface="Source Sans Pro" panose="020B0503030403020204" pitchFamily="34" charset="0"/>
              </a:defRPr>
            </a:lvl3pPr>
            <a:lvl4pPr>
              <a:buClr>
                <a:srgbClr val="007DC4"/>
              </a:buClr>
              <a:defRPr sz="1200"/>
            </a:lvl4pPr>
            <a:lvl5pPr>
              <a:buClr>
                <a:srgbClr val="007DC4"/>
              </a:buClr>
              <a:defRPr sz="1050"/>
            </a:lvl5pPr>
          </a:lstStyle>
          <a:p>
            <a:pPr lvl="0"/>
            <a:r>
              <a:rPr lang="en-US" dirty="0"/>
              <a:t>Click to edit Master text styles</a:t>
            </a:r>
          </a:p>
          <a:p>
            <a:pPr lvl="1"/>
            <a:r>
              <a:rPr lang="en-US" dirty="0"/>
              <a:t>Second level</a:t>
            </a:r>
          </a:p>
          <a:p>
            <a:pPr lvl="2"/>
            <a:r>
              <a:rPr lang="en-US" dirty="0"/>
              <a:t>Third level</a:t>
            </a:r>
          </a:p>
        </p:txBody>
      </p:sp>
    </p:spTree>
    <p:extLst>
      <p:ext uri="{BB962C8B-B14F-4D97-AF65-F5344CB8AC3E}">
        <p14:creationId xmlns:p14="http://schemas.microsoft.com/office/powerpoint/2010/main" val="10486891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Quote Layout">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562F8A13-5ED8-BB49-9035-D93A97E5C69E}"/>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l="-32" t="4879" r="32" b="75689"/>
          <a:stretch/>
        </p:blipFill>
        <p:spPr>
          <a:xfrm>
            <a:off x="118640" y="5127585"/>
            <a:ext cx="8906720" cy="1539433"/>
          </a:xfrm>
          <a:prstGeom prst="rect">
            <a:avLst/>
          </a:prstGeom>
        </p:spPr>
      </p:pic>
      <p:sp>
        <p:nvSpPr>
          <p:cNvPr id="6" name="Rectangle 5">
            <a:extLst>
              <a:ext uri="{FF2B5EF4-FFF2-40B4-BE49-F238E27FC236}">
                <a16:creationId xmlns:a16="http://schemas.microsoft.com/office/drawing/2014/main" id="{E519534B-7FDB-3F47-B466-2C590253CE11}"/>
              </a:ext>
            </a:extLst>
          </p:cNvPr>
          <p:cNvSpPr/>
          <p:nvPr userDrawn="1"/>
        </p:nvSpPr>
        <p:spPr bwMode="auto">
          <a:xfrm>
            <a:off x="121535" y="173620"/>
            <a:ext cx="8906719" cy="4872942"/>
          </a:xfrm>
          <a:prstGeom prst="rect">
            <a:avLst/>
          </a:prstGeom>
          <a:solidFill>
            <a:srgbClr val="007DC4"/>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0" hasCustomPrompt="1"/>
          </p:nvPr>
        </p:nvSpPr>
        <p:spPr>
          <a:xfrm>
            <a:off x="914400" y="838200"/>
            <a:ext cx="7315200" cy="3505200"/>
          </a:xfrm>
        </p:spPr>
        <p:txBody>
          <a:bodyPr anchor="ctr"/>
          <a:lstStyle>
            <a:lvl1pPr marL="0" indent="0" algn="ctr">
              <a:buNone/>
              <a:defRPr sz="2700" b="1" i="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sp>
        <p:nvSpPr>
          <p:cNvPr id="7" name="Rectangle 6">
            <a:extLst>
              <a:ext uri="{FF2B5EF4-FFF2-40B4-BE49-F238E27FC236}">
                <a16:creationId xmlns:a16="http://schemas.microsoft.com/office/drawing/2014/main" id="{F18A60CF-0691-9B47-9AF0-8E13AFA672EA}"/>
              </a:ext>
            </a:extLst>
          </p:cNvPr>
          <p:cNvSpPr/>
          <p:nvPr userDrawn="1"/>
        </p:nvSpPr>
        <p:spPr bwMode="auto">
          <a:xfrm>
            <a:off x="118641" y="5127585"/>
            <a:ext cx="8906719" cy="1539433"/>
          </a:xfrm>
          <a:prstGeom prst="rect">
            <a:avLst/>
          </a:prstGeom>
          <a:solidFill>
            <a:srgbClr val="717075">
              <a:alpha val="65000"/>
            </a:srgbClr>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pic>
        <p:nvPicPr>
          <p:cNvPr id="12" name="Picture 11">
            <a:extLst>
              <a:ext uri="{FF2B5EF4-FFF2-40B4-BE49-F238E27FC236}">
                <a16:creationId xmlns:a16="http://schemas.microsoft.com/office/drawing/2014/main" id="{C2E10037-F0D3-534B-A780-21106703F261}"/>
              </a:ext>
            </a:extLst>
          </p:cNvPr>
          <p:cNvPicPr>
            <a:picLocks noChangeAspect="1"/>
          </p:cNvPicPr>
          <p:nvPr userDrawn="1"/>
        </p:nvPicPr>
        <p:blipFill>
          <a:blip r:embed="rId3">
            <a:alphaModFix amt="49000"/>
            <a:extLst>
              <a:ext uri="{28A0092B-C50C-407E-A947-70E740481C1C}">
                <a14:useLocalDpi xmlns:a14="http://schemas.microsoft.com/office/drawing/2010/main" val="0"/>
              </a:ext>
            </a:extLst>
          </a:blip>
          <a:stretch>
            <a:fillRect/>
          </a:stretch>
        </p:blipFill>
        <p:spPr>
          <a:xfrm>
            <a:off x="8073895" y="5970308"/>
            <a:ext cx="844040" cy="540313"/>
          </a:xfrm>
          <a:prstGeom prst="rect">
            <a:avLst/>
          </a:prstGeom>
        </p:spPr>
      </p:pic>
    </p:spTree>
    <p:extLst>
      <p:ext uri="{BB962C8B-B14F-4D97-AF65-F5344CB8AC3E}">
        <p14:creationId xmlns:p14="http://schemas.microsoft.com/office/powerpoint/2010/main" val="265360818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userDrawn="1">
  <p:cSld name="Question Layout">
    <p:bg>
      <p:bgPr>
        <a:solidFill>
          <a:srgbClr val="007DC4"/>
        </a:solidFill>
        <a:effectLst/>
      </p:bgPr>
    </p:bg>
    <p:spTree>
      <p:nvGrpSpPr>
        <p:cNvPr id="1" name=""/>
        <p:cNvGrpSpPr/>
        <p:nvPr/>
      </p:nvGrpSpPr>
      <p:grpSpPr>
        <a:xfrm>
          <a:off x="0" y="0"/>
          <a:ext cx="0" cy="0"/>
          <a:chOff x="0" y="0"/>
          <a:chExt cx="0" cy="0"/>
        </a:xfrm>
      </p:grpSpPr>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9" y="2404872"/>
            <a:ext cx="7138543" cy="990600"/>
          </a:xfrm>
        </p:spPr>
        <p:txBody>
          <a:bodyPr anchor="ctr"/>
          <a:lstStyle>
            <a:lvl1pPr marL="0" indent="0" algn="ctr">
              <a:buNone/>
              <a:defRPr sz="3750" b="0"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9" y="3395472"/>
            <a:ext cx="7138543" cy="990600"/>
          </a:xfrm>
        </p:spPr>
        <p:txBody>
          <a:bodyPr anchor="ctr"/>
          <a:lstStyle>
            <a:lvl1pPr marL="0" indent="0" algn="ctr">
              <a:buNone/>
              <a:defRPr sz="4125"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QUESTION?</a:t>
            </a:r>
          </a:p>
        </p:txBody>
      </p:sp>
      <p:pic>
        <p:nvPicPr>
          <p:cNvPr id="10" name="Picture 9">
            <a:extLst>
              <a:ext uri="{FF2B5EF4-FFF2-40B4-BE49-F238E27FC236}">
                <a16:creationId xmlns:a16="http://schemas.microsoft.com/office/drawing/2014/main" id="{9EED4536-2885-2347-9E6C-DBD0F14A421B}"/>
              </a:ext>
            </a:extLst>
          </p:cNvPr>
          <p:cNvPicPr>
            <a:picLocks noChangeAspect="1"/>
          </p:cNvPicPr>
          <p:nvPr userDrawn="1"/>
        </p:nvPicPr>
        <p:blipFill>
          <a:blip r:embed="rId2">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Tree>
    <p:extLst>
      <p:ext uri="{BB962C8B-B14F-4D97-AF65-F5344CB8AC3E}">
        <p14:creationId xmlns:p14="http://schemas.microsoft.com/office/powerpoint/2010/main" val="419333015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Question Layout-need photo">
    <p:spTree>
      <p:nvGrpSpPr>
        <p:cNvPr id="1" name=""/>
        <p:cNvGrpSpPr/>
        <p:nvPr/>
      </p:nvGrpSpPr>
      <p:grpSpPr>
        <a:xfrm>
          <a:off x="0" y="0"/>
          <a:ext cx="0" cy="0"/>
          <a:chOff x="0" y="0"/>
          <a:chExt cx="0" cy="0"/>
        </a:xfrm>
      </p:grpSpPr>
      <p:pic>
        <p:nvPicPr>
          <p:cNvPr id="6" name="Picture 5" descr="PRB_LOGO_PowerPoint.png"/>
          <p:cNvPicPr>
            <a:picLocks noChangeAspect="1"/>
          </p:cNvPicPr>
          <p:nvPr userDrawn="1"/>
        </p:nvPicPr>
        <p:blipFill>
          <a:blip r:embed="rId2" cstate="print">
            <a:alphaModFix amt="37000"/>
            <a:extLst>
              <a:ext uri="{28A0092B-C50C-407E-A947-70E740481C1C}">
                <a14:useLocalDpi xmlns:a14="http://schemas.microsoft.com/office/drawing/2010/main" val="0"/>
              </a:ext>
            </a:extLst>
          </a:blip>
          <a:stretch>
            <a:fillRect/>
          </a:stretch>
        </p:blipFill>
        <p:spPr>
          <a:xfrm>
            <a:off x="7546749" y="5928360"/>
            <a:ext cx="1140052" cy="548640"/>
          </a:xfrm>
          <a:prstGeom prst="rect">
            <a:avLst/>
          </a:prstGeom>
        </p:spPr>
      </p:pic>
      <p:sp>
        <p:nvSpPr>
          <p:cNvPr id="7" name="Rectangle 6"/>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1" hasCustomPrompt="1"/>
          </p:nvPr>
        </p:nvSpPr>
        <p:spPr>
          <a:xfrm>
            <a:off x="1002729" y="2514600"/>
            <a:ext cx="7138543" cy="990600"/>
          </a:xfrm>
        </p:spPr>
        <p:txBody>
          <a:bodyPr/>
          <a:lstStyle>
            <a:lvl1pPr marL="0" indent="0" algn="ctr">
              <a:buNone/>
              <a:defRPr sz="3750" b="0" spc="225" baseline="0">
                <a:solidFill>
                  <a:srgbClr val="FFFFFF"/>
                </a:solidFill>
                <a:latin typeface="Arial" panose="020B0604020202020204" pitchFamily="34" charset="0"/>
                <a:cs typeface="Arial" panose="020B0604020202020204" pitchFamily="34" charset="0"/>
              </a:defRPr>
            </a:lvl1pPr>
          </a:lstStyle>
          <a:p>
            <a:pPr lvl="0"/>
            <a:r>
              <a:rPr lang="en-US" dirty="0"/>
              <a:t>WHAT IS YOUR</a:t>
            </a:r>
          </a:p>
        </p:txBody>
      </p:sp>
      <p:sp>
        <p:nvSpPr>
          <p:cNvPr id="9" name="Text Placeholder 7"/>
          <p:cNvSpPr>
            <a:spLocks noGrp="1"/>
          </p:cNvSpPr>
          <p:nvPr>
            <p:ph type="body" sz="quarter" idx="12" hasCustomPrompt="1"/>
          </p:nvPr>
        </p:nvSpPr>
        <p:spPr>
          <a:xfrm>
            <a:off x="1002729" y="3505200"/>
            <a:ext cx="7138543" cy="990600"/>
          </a:xfrm>
        </p:spPr>
        <p:txBody>
          <a:bodyPr/>
          <a:lstStyle>
            <a:lvl1pPr marL="0" indent="0" algn="ctr">
              <a:buNone/>
              <a:defRPr sz="4125" b="1" spc="225" baseline="0">
                <a:solidFill>
                  <a:srgbClr val="FFFFFF"/>
                </a:solidFill>
                <a:latin typeface="Arial" panose="020B0604020202020204" pitchFamily="34" charset="0"/>
                <a:cs typeface="Arial" panose="020B0604020202020204" pitchFamily="34" charset="0"/>
              </a:defRPr>
            </a:lvl1pPr>
          </a:lstStyle>
          <a:p>
            <a:pPr lvl="0"/>
            <a:r>
              <a:rPr lang="en-US" dirty="0"/>
              <a:t>QUESTION?</a:t>
            </a:r>
          </a:p>
        </p:txBody>
      </p:sp>
      <p:sp>
        <p:nvSpPr>
          <p:cNvPr id="3" name="Picture Placeholder 2"/>
          <p:cNvSpPr>
            <a:spLocks noGrp="1"/>
          </p:cNvSpPr>
          <p:nvPr>
            <p:ph type="pic" sz="quarter" idx="13" hasCustomPrompt="1"/>
          </p:nvPr>
        </p:nvSpPr>
        <p:spPr>
          <a:xfrm>
            <a:off x="0" y="0"/>
            <a:ext cx="9144000" cy="6858000"/>
          </a:xfrm>
        </p:spPr>
        <p:txBody>
          <a:bodyPr/>
          <a:lstStyle>
            <a:lvl1pPr marL="0" indent="0" algn="ctr">
              <a:buNone/>
              <a:defRPr/>
            </a:lvl1pPr>
          </a:lstStyle>
          <a:p>
            <a:r>
              <a:rPr lang="en-US" dirty="0"/>
              <a:t>(insert photo behind blue box layer)</a:t>
            </a:r>
          </a:p>
        </p:txBody>
      </p:sp>
    </p:spTree>
    <p:extLst>
      <p:ext uri="{BB962C8B-B14F-4D97-AF65-F5344CB8AC3E}">
        <p14:creationId xmlns:p14="http://schemas.microsoft.com/office/powerpoint/2010/main" val="227900266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preserve="1" userDrawn="1">
  <p:cSld name="Question Layout-Photo">
    <p:spTree>
      <p:nvGrpSpPr>
        <p:cNvPr id="1" name=""/>
        <p:cNvGrpSpPr/>
        <p:nvPr/>
      </p:nvGrpSpPr>
      <p:grpSpPr>
        <a:xfrm>
          <a:off x="0" y="0"/>
          <a:ext cx="0" cy="0"/>
          <a:chOff x="0" y="0"/>
          <a:chExt cx="0" cy="0"/>
        </a:xfrm>
      </p:grpSpPr>
      <p:pic>
        <p:nvPicPr>
          <p:cNvPr id="16" name="Picture 15">
            <a:extLst>
              <a:ext uri="{FF2B5EF4-FFF2-40B4-BE49-F238E27FC236}">
                <a16:creationId xmlns:a16="http://schemas.microsoft.com/office/drawing/2014/main" id="{0ADCAA27-D012-7F45-B2B0-8A1C2F9FBF2B}"/>
              </a:ext>
            </a:extLst>
          </p:cNvPr>
          <p:cNvPicPr>
            <a:picLocks noChangeAspect="1"/>
          </p:cNvPicPr>
          <p:nvPr userDrawn="1"/>
        </p:nvPicPr>
        <p:blipFill rotWithShape="1">
          <a:blip r:embed="rId2" cstate="print">
            <a:extLst>
              <a:ext uri="{28A0092B-C50C-407E-A947-70E740481C1C}">
                <a14:useLocalDpi xmlns:a14="http://schemas.microsoft.com/office/drawing/2010/main" val="0"/>
              </a:ext>
            </a:extLst>
          </a:blip>
          <a:srcRect t="3985" b="17369"/>
          <a:stretch/>
        </p:blipFill>
        <p:spPr>
          <a:xfrm>
            <a:off x="0" y="0"/>
            <a:ext cx="9144000" cy="6858000"/>
          </a:xfrm>
          <a:prstGeom prst="rect">
            <a:avLst/>
          </a:prstGeom>
        </p:spPr>
      </p:pic>
      <p:sp>
        <p:nvSpPr>
          <p:cNvPr id="17" name="Rectangle 16">
            <a:extLst>
              <a:ext uri="{FF2B5EF4-FFF2-40B4-BE49-F238E27FC236}">
                <a16:creationId xmlns:a16="http://schemas.microsoft.com/office/drawing/2014/main" id="{6736A715-0E40-DD44-9383-15EAC6B531F1}"/>
              </a:ext>
            </a:extLst>
          </p:cNvPr>
          <p:cNvSpPr/>
          <p:nvPr userDrawn="1"/>
        </p:nvSpPr>
        <p:spPr bwMode="auto">
          <a:xfrm>
            <a:off x="0" y="1"/>
            <a:ext cx="9144000" cy="6858000"/>
          </a:xfrm>
          <a:prstGeom prst="rect">
            <a:avLst/>
          </a:prstGeom>
          <a:solidFill>
            <a:srgbClr val="007DC4">
              <a:alpha val="65000"/>
            </a:srgb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0" name="Rectangle 9">
            <a:extLst>
              <a:ext uri="{FF2B5EF4-FFF2-40B4-BE49-F238E27FC236}">
                <a16:creationId xmlns:a16="http://schemas.microsoft.com/office/drawing/2014/main" id="{19CB6369-8097-9D41-A5C8-37A0E968E82B}"/>
              </a:ext>
            </a:extLst>
          </p:cNvPr>
          <p:cNvSpPr/>
          <p:nvPr userDrawn="1"/>
        </p:nvSpPr>
        <p:spPr bwMode="auto">
          <a:xfrm>
            <a:off x="685800" y="1600200"/>
            <a:ext cx="7772400" cy="3657600"/>
          </a:xfrm>
          <a:prstGeom prst="rect">
            <a:avLst/>
          </a:prstGeom>
          <a:noFill/>
          <a:ln w="76200" cap="flat" cmpd="sng" algn="ctr">
            <a:solidFill>
              <a:srgbClr val="FFFFFF"/>
            </a:solid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1" name="Text Placeholder 7">
            <a:extLst>
              <a:ext uri="{FF2B5EF4-FFF2-40B4-BE49-F238E27FC236}">
                <a16:creationId xmlns:a16="http://schemas.microsoft.com/office/drawing/2014/main" id="{11792720-F3C4-B243-AD69-FACC52704B6E}"/>
              </a:ext>
            </a:extLst>
          </p:cNvPr>
          <p:cNvSpPr>
            <a:spLocks noGrp="1"/>
          </p:cNvSpPr>
          <p:nvPr>
            <p:ph type="body" sz="quarter" idx="11" hasCustomPrompt="1"/>
          </p:nvPr>
        </p:nvSpPr>
        <p:spPr>
          <a:xfrm>
            <a:off x="1002729" y="2404872"/>
            <a:ext cx="7138543" cy="990600"/>
          </a:xfrm>
        </p:spPr>
        <p:txBody>
          <a:bodyPr anchor="ctr"/>
          <a:lstStyle>
            <a:lvl1pPr marL="0" indent="0" algn="ctr">
              <a:buNone/>
              <a:defRPr sz="3750"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WHAT IS YOUR</a:t>
            </a:r>
          </a:p>
        </p:txBody>
      </p:sp>
      <p:sp>
        <p:nvSpPr>
          <p:cNvPr id="12" name="Text Placeholder 7">
            <a:extLst>
              <a:ext uri="{FF2B5EF4-FFF2-40B4-BE49-F238E27FC236}">
                <a16:creationId xmlns:a16="http://schemas.microsoft.com/office/drawing/2014/main" id="{6F5DBF83-7A32-A04F-A2AE-1C42A19A37F0}"/>
              </a:ext>
            </a:extLst>
          </p:cNvPr>
          <p:cNvSpPr>
            <a:spLocks noGrp="1"/>
          </p:cNvSpPr>
          <p:nvPr>
            <p:ph type="body" sz="quarter" idx="12" hasCustomPrompt="1"/>
          </p:nvPr>
        </p:nvSpPr>
        <p:spPr>
          <a:xfrm>
            <a:off x="1002729" y="3395472"/>
            <a:ext cx="7138543" cy="990600"/>
          </a:xfrm>
        </p:spPr>
        <p:txBody>
          <a:bodyPr anchor="ctr"/>
          <a:lstStyle>
            <a:lvl1pPr marL="0" indent="0" algn="ctr">
              <a:buNone/>
              <a:defRPr sz="4125" b="1" i="0" spc="0" baseline="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QUESTION?</a:t>
            </a:r>
          </a:p>
        </p:txBody>
      </p:sp>
      <p:pic>
        <p:nvPicPr>
          <p:cNvPr id="13" name="Picture 12">
            <a:extLst>
              <a:ext uri="{FF2B5EF4-FFF2-40B4-BE49-F238E27FC236}">
                <a16:creationId xmlns:a16="http://schemas.microsoft.com/office/drawing/2014/main" id="{5C9457C1-C5D7-0B4B-B95E-AB5A04ED6C07}"/>
              </a:ext>
            </a:extLst>
          </p:cNvPr>
          <p:cNvPicPr>
            <a:picLocks noChangeAspect="1"/>
          </p:cNvPicPr>
          <p:nvPr userDrawn="1"/>
        </p:nvPicPr>
        <p:blipFill>
          <a:blip r:embed="rId3">
            <a:alphaModFix amt="49000"/>
            <a:extLst>
              <a:ext uri="{28A0092B-C50C-407E-A947-70E740481C1C}">
                <a14:useLocalDpi xmlns:a14="http://schemas.microsoft.com/office/drawing/2010/main" val="0"/>
              </a:ext>
            </a:extLst>
          </a:blip>
          <a:stretch>
            <a:fillRect/>
          </a:stretch>
        </p:blipFill>
        <p:spPr>
          <a:xfrm>
            <a:off x="8073895" y="6074482"/>
            <a:ext cx="844040" cy="540313"/>
          </a:xfrm>
          <a:prstGeom prst="rect">
            <a:avLst/>
          </a:prstGeom>
        </p:spPr>
      </p:pic>
    </p:spTree>
    <p:extLst>
      <p:ext uri="{BB962C8B-B14F-4D97-AF65-F5344CB8AC3E}">
        <p14:creationId xmlns:p14="http://schemas.microsoft.com/office/powerpoint/2010/main" val="2802491311"/>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preserve="1" userDrawn="1">
  <p:cSld name="End Slide">
    <p:bg>
      <p:bgPr>
        <a:solidFill>
          <a:srgbClr val="FFFFF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B42BA48A-4B81-1240-9F83-4BB1BFA91CB5}"/>
              </a:ext>
            </a:extLst>
          </p:cNvPr>
          <p:cNvSpPr/>
          <p:nvPr userDrawn="1"/>
        </p:nvSpPr>
        <p:spPr bwMode="auto">
          <a:xfrm>
            <a:off x="122499" y="5127586"/>
            <a:ext cx="8906719" cy="1539433"/>
          </a:xfrm>
          <a:prstGeom prst="rect">
            <a:avLst/>
          </a:prstGeom>
          <a:solidFill>
            <a:srgbClr val="717075"/>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18" name="Rectangle 17">
            <a:extLst>
              <a:ext uri="{FF2B5EF4-FFF2-40B4-BE49-F238E27FC236}">
                <a16:creationId xmlns:a16="http://schemas.microsoft.com/office/drawing/2014/main" id="{8BC594AE-F853-D149-B8D7-36BD9BD82659}"/>
              </a:ext>
            </a:extLst>
          </p:cNvPr>
          <p:cNvSpPr/>
          <p:nvPr userDrawn="1"/>
        </p:nvSpPr>
        <p:spPr bwMode="auto">
          <a:xfrm>
            <a:off x="122499" y="191254"/>
            <a:ext cx="8906719" cy="4872942"/>
          </a:xfrm>
          <a:prstGeom prst="rect">
            <a:avLst/>
          </a:prstGeom>
          <a:solidFill>
            <a:srgbClr val="007DC4"/>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
        <p:nvSpPr>
          <p:cNvPr id="77910" name="Rectangle 86"/>
          <p:cNvSpPr>
            <a:spLocks noGrp="1" noChangeArrowheads="1"/>
          </p:cNvSpPr>
          <p:nvPr>
            <p:ph type="subTitle" sz="quarter" idx="1" hasCustomPrompt="1"/>
          </p:nvPr>
        </p:nvSpPr>
        <p:spPr>
          <a:xfrm>
            <a:off x="467868" y="3886200"/>
            <a:ext cx="7552848" cy="879212"/>
          </a:xfrm>
        </p:spPr>
        <p:txBody>
          <a:bodyPr/>
          <a:lstStyle>
            <a:lvl1pPr marL="0" indent="0">
              <a:buFont typeface="Wingdings" pitchFamily="2" charset="2"/>
              <a:buNone/>
              <a:defRPr sz="4650" b="1" i="0" spc="225">
                <a:solidFill>
                  <a:schemeClr val="tx1"/>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noProof="0" dirty="0"/>
              <a:t>THANK YOU</a:t>
            </a:r>
          </a:p>
        </p:txBody>
      </p:sp>
      <p:sp>
        <p:nvSpPr>
          <p:cNvPr id="30" name="Text Placeholder 7">
            <a:extLst>
              <a:ext uri="{FF2B5EF4-FFF2-40B4-BE49-F238E27FC236}">
                <a16:creationId xmlns:a16="http://schemas.microsoft.com/office/drawing/2014/main" id="{D7E0F13C-DF40-394B-9E33-080CDA03A786}"/>
              </a:ext>
            </a:extLst>
          </p:cNvPr>
          <p:cNvSpPr>
            <a:spLocks noGrp="1"/>
          </p:cNvSpPr>
          <p:nvPr>
            <p:ph type="body" sz="quarter" idx="10" hasCustomPrompt="1"/>
          </p:nvPr>
        </p:nvSpPr>
        <p:spPr>
          <a:xfrm>
            <a:off x="467868" y="5412430"/>
            <a:ext cx="4724400" cy="457200"/>
          </a:xfrm>
        </p:spPr>
        <p:txBody>
          <a:bodyPr anchor="ctr"/>
          <a:lstStyle>
            <a:lvl1pPr marL="0" indent="0" algn="l">
              <a:buNone/>
              <a:defRPr sz="1800" b="0" i="0">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1pPr>
          </a:lstStyle>
          <a:p>
            <a:pPr lvl="0"/>
            <a:r>
              <a:rPr lang="en-US" dirty="0"/>
              <a:t>PRESENTERS: Your Name</a:t>
            </a:r>
          </a:p>
        </p:txBody>
      </p:sp>
      <p:sp>
        <p:nvSpPr>
          <p:cNvPr id="31" name="Text Placeholder 7">
            <a:extLst>
              <a:ext uri="{FF2B5EF4-FFF2-40B4-BE49-F238E27FC236}">
                <a16:creationId xmlns:a16="http://schemas.microsoft.com/office/drawing/2014/main" id="{3F928585-D1AA-D040-BAA7-14B69A5D6401}"/>
              </a:ext>
            </a:extLst>
          </p:cNvPr>
          <p:cNvSpPr>
            <a:spLocks noGrp="1"/>
          </p:cNvSpPr>
          <p:nvPr>
            <p:ph type="body" sz="quarter" idx="11" hasCustomPrompt="1"/>
          </p:nvPr>
        </p:nvSpPr>
        <p:spPr>
          <a:xfrm>
            <a:off x="467868" y="5996410"/>
            <a:ext cx="3048000" cy="371515"/>
          </a:xfrm>
        </p:spPr>
        <p:txBody>
          <a:bodyPr anchor="ctr"/>
          <a:lstStyle>
            <a:lvl1pPr marL="0" indent="0" algn="l">
              <a:buNone/>
              <a:defRPr sz="1200" b="1">
                <a:solidFill>
                  <a:schemeClr val="tx1"/>
                </a:solidFill>
                <a:latin typeface="Source Sans Pro" panose="020B0503030403020204" pitchFamily="34" charset="0"/>
                <a:ea typeface="Source Sans Pro" panose="020B0503030403020204" pitchFamily="34" charset="0"/>
                <a:cs typeface="Open Sans" panose="020B0606030504020204" pitchFamily="34" charset="0"/>
              </a:defRPr>
            </a:lvl1pPr>
          </a:lstStyle>
          <a:p>
            <a:pPr lvl="0"/>
            <a:r>
              <a:rPr lang="en-US" dirty="0"/>
              <a:t>Email address</a:t>
            </a:r>
          </a:p>
        </p:txBody>
      </p:sp>
      <p:sp>
        <p:nvSpPr>
          <p:cNvPr id="32" name="Rectangle 31">
            <a:extLst>
              <a:ext uri="{FF2B5EF4-FFF2-40B4-BE49-F238E27FC236}">
                <a16:creationId xmlns:a16="http://schemas.microsoft.com/office/drawing/2014/main" id="{15977B8E-83D3-EC4C-AC72-AE4C967AD2CC}"/>
              </a:ext>
            </a:extLst>
          </p:cNvPr>
          <p:cNvSpPr/>
          <p:nvPr userDrawn="1"/>
        </p:nvSpPr>
        <p:spPr>
          <a:xfrm>
            <a:off x="5816259" y="6060147"/>
            <a:ext cx="2962671" cy="253916"/>
          </a:xfrm>
          <a:prstGeom prst="rect">
            <a:avLst/>
          </a:prstGeom>
        </p:spPr>
        <p:txBody>
          <a:bodyPr wrap="none">
            <a:spAutoFit/>
          </a:bodyPr>
          <a:lstStyle/>
          <a:p>
            <a:pPr algn="r"/>
            <a:r>
              <a:rPr lang="en-US" sz="1050" dirty="0">
                <a:solidFill>
                  <a:schemeClr val="tx1"/>
                </a:solidFill>
                <a:latin typeface="Source Sans Pro" panose="020B0503030403020204" pitchFamily="34" charset="0"/>
                <a:ea typeface="Source Sans Pro" panose="020B0503030403020204" pitchFamily="34" charset="0"/>
                <a:cs typeface="Open Sans" panose="020B0606030504020204" pitchFamily="34" charset="0"/>
              </a:rPr>
              <a:t>POPULATION REFERENCE BUREAU | www.prb.org</a:t>
            </a:r>
          </a:p>
        </p:txBody>
      </p:sp>
      <p:sp>
        <p:nvSpPr>
          <p:cNvPr id="33" name="Rectangle 32">
            <a:extLst>
              <a:ext uri="{FF2B5EF4-FFF2-40B4-BE49-F238E27FC236}">
                <a16:creationId xmlns:a16="http://schemas.microsoft.com/office/drawing/2014/main" id="{DFB56459-9836-C940-8C51-36E4BED5B698}"/>
              </a:ext>
            </a:extLst>
          </p:cNvPr>
          <p:cNvSpPr/>
          <p:nvPr userDrawn="1"/>
        </p:nvSpPr>
        <p:spPr bwMode="auto">
          <a:xfrm>
            <a:off x="7365492" y="950976"/>
            <a:ext cx="1778508" cy="1353312"/>
          </a:xfrm>
          <a:prstGeom prst="rect">
            <a:avLst/>
          </a:prstGeom>
          <a:solidFill>
            <a:srgbClr val="FFFFFF"/>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pic>
        <p:nvPicPr>
          <p:cNvPr id="34" name="Picture 33">
            <a:extLst>
              <a:ext uri="{FF2B5EF4-FFF2-40B4-BE49-F238E27FC236}">
                <a16:creationId xmlns:a16="http://schemas.microsoft.com/office/drawing/2014/main" id="{2F6FEC65-456B-ED46-B7C4-DBC13175227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7477125" y="1094232"/>
            <a:ext cx="1666875" cy="1066800"/>
          </a:xfrm>
          <a:prstGeom prst="rect">
            <a:avLst/>
          </a:prstGeom>
          <a:ln w="127000" cap="flat">
            <a:noFill/>
            <a:miter lim="800000"/>
          </a:ln>
        </p:spPr>
      </p:pic>
    </p:spTree>
    <p:extLst>
      <p:ext uri="{BB962C8B-B14F-4D97-AF65-F5344CB8AC3E}">
        <p14:creationId xmlns:p14="http://schemas.microsoft.com/office/powerpoint/2010/main" val="1346314589"/>
      </p:ext>
    </p:extLst>
  </p:cSld>
  <p:clrMapOvr>
    <a:overrideClrMapping bg1="dk2" tx1="lt1" bg2="dk1" tx2="lt2" accent1="accent1" accent2="accent2" accent3="accent3" accent4="accent4" accent5="accent5" accent6="accent6" hlink="hlink" folHlink="folHlink"/>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38637273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preserve="1" userDrawn="1">
  <p:cSld name="1_End Slide">
    <p:bg>
      <p:bgPr>
        <a:solidFill>
          <a:srgbClr val="FFFFFF"/>
        </a:solidFill>
        <a:effectLst/>
      </p:bgPr>
    </p:bg>
    <p:spTree>
      <p:nvGrpSpPr>
        <p:cNvPr id="1" name=""/>
        <p:cNvGrpSpPr/>
        <p:nvPr/>
      </p:nvGrpSpPr>
      <p:grpSpPr>
        <a:xfrm>
          <a:off x="0" y="0"/>
          <a:ext cx="0" cy="0"/>
          <a:chOff x="0" y="0"/>
          <a:chExt cx="0" cy="0"/>
        </a:xfrm>
      </p:grpSpPr>
      <p:sp>
        <p:nvSpPr>
          <p:cNvPr id="19" name="Rectangle 18">
            <a:extLst>
              <a:ext uri="{FF2B5EF4-FFF2-40B4-BE49-F238E27FC236}">
                <a16:creationId xmlns:a16="http://schemas.microsoft.com/office/drawing/2014/main" id="{B42BA48A-4B81-1240-9F83-4BB1BFA91CB5}"/>
              </a:ext>
            </a:extLst>
          </p:cNvPr>
          <p:cNvSpPr/>
          <p:nvPr userDrawn="1"/>
        </p:nvSpPr>
        <p:spPr bwMode="auto">
          <a:xfrm>
            <a:off x="122499" y="5127586"/>
            <a:ext cx="8906719" cy="1539433"/>
          </a:xfrm>
          <a:prstGeom prst="rect">
            <a:avLst/>
          </a:prstGeom>
          <a:solidFill>
            <a:schemeClr val="tx2"/>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2"/>
              </a:solidFill>
              <a:effectLst/>
              <a:latin typeface="Arial" charset="0"/>
              <a:ea typeface="ＭＳ Ｐゴシック" charset="-128"/>
            </a:endParaRPr>
          </a:p>
        </p:txBody>
      </p:sp>
      <p:sp>
        <p:nvSpPr>
          <p:cNvPr id="18" name="Rectangle 17">
            <a:extLst>
              <a:ext uri="{FF2B5EF4-FFF2-40B4-BE49-F238E27FC236}">
                <a16:creationId xmlns:a16="http://schemas.microsoft.com/office/drawing/2014/main" id="{8BC594AE-F853-D149-B8D7-36BD9BD82659}"/>
              </a:ext>
            </a:extLst>
          </p:cNvPr>
          <p:cNvSpPr/>
          <p:nvPr userDrawn="1"/>
        </p:nvSpPr>
        <p:spPr bwMode="auto">
          <a:xfrm>
            <a:off x="122499" y="191254"/>
            <a:ext cx="8906719" cy="4872942"/>
          </a:xfrm>
          <a:prstGeom prst="rect">
            <a:avLst/>
          </a:prstGeom>
          <a:solidFill>
            <a:srgbClr val="007DC4"/>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
        <p:nvSpPr>
          <p:cNvPr id="32" name="Rectangle 31">
            <a:extLst>
              <a:ext uri="{FF2B5EF4-FFF2-40B4-BE49-F238E27FC236}">
                <a16:creationId xmlns:a16="http://schemas.microsoft.com/office/drawing/2014/main" id="{15977B8E-83D3-EC4C-AC72-AE4C967AD2CC}"/>
              </a:ext>
            </a:extLst>
          </p:cNvPr>
          <p:cNvSpPr/>
          <p:nvPr userDrawn="1"/>
        </p:nvSpPr>
        <p:spPr>
          <a:xfrm>
            <a:off x="344659" y="5743412"/>
            <a:ext cx="1266693" cy="253916"/>
          </a:xfrm>
          <a:prstGeom prst="rect">
            <a:avLst/>
          </a:prstGeom>
        </p:spPr>
        <p:txBody>
          <a:bodyPr wrap="none">
            <a:spAutoFit/>
          </a:bodyPr>
          <a:lstStyle/>
          <a:p>
            <a:pPr algn="l"/>
            <a:r>
              <a:rPr lang="en-US" sz="1050" dirty="0" err="1">
                <a:solidFill>
                  <a:schemeClr val="bg1"/>
                </a:solidFill>
                <a:latin typeface="Source Sans Pro" panose="020B0503030403020204" pitchFamily="34" charset="0"/>
                <a:ea typeface="Source Sans Pro" panose="020B0503030403020204" pitchFamily="34" charset="0"/>
                <a:cs typeface="Open Sans" panose="020B0606030504020204" pitchFamily="34" charset="0"/>
              </a:rPr>
              <a:t>thepaceproject.org</a:t>
            </a:r>
            <a:endParaRPr lang="en-US" sz="1050" dirty="0">
              <a:solidFill>
                <a:schemeClr val="bg1"/>
              </a:solidFill>
              <a:latin typeface="Source Sans Pro" panose="020B0503030403020204" pitchFamily="34" charset="0"/>
              <a:ea typeface="Source Sans Pro" panose="020B0503030403020204" pitchFamily="34" charset="0"/>
              <a:cs typeface="Open Sans" panose="020B0606030504020204" pitchFamily="34" charset="0"/>
            </a:endParaRPr>
          </a:p>
        </p:txBody>
      </p:sp>
      <p:pic>
        <p:nvPicPr>
          <p:cNvPr id="3" name="Picture 2">
            <a:extLst>
              <a:ext uri="{FF2B5EF4-FFF2-40B4-BE49-F238E27FC236}">
                <a16:creationId xmlns:a16="http://schemas.microsoft.com/office/drawing/2014/main" id="{2A4A93E5-9658-1E46-A736-73F4823321AE}"/>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5126472" y="5387669"/>
            <a:ext cx="1935476" cy="987373"/>
          </a:xfrm>
          <a:prstGeom prst="rect">
            <a:avLst/>
          </a:prstGeom>
        </p:spPr>
      </p:pic>
      <p:pic>
        <p:nvPicPr>
          <p:cNvPr id="5" name="Picture 4">
            <a:extLst>
              <a:ext uri="{FF2B5EF4-FFF2-40B4-BE49-F238E27FC236}">
                <a16:creationId xmlns:a16="http://schemas.microsoft.com/office/drawing/2014/main" id="{B56063B3-CC5C-3D43-B921-3B2215763E67}"/>
              </a:ext>
            </a:extLst>
          </p:cNvPr>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7102403" y="5376795"/>
            <a:ext cx="769944" cy="1012133"/>
          </a:xfrm>
          <a:prstGeom prst="rect">
            <a:avLst/>
          </a:prstGeom>
        </p:spPr>
      </p:pic>
      <p:pic>
        <p:nvPicPr>
          <p:cNvPr id="7" name="Picture 6">
            <a:extLst>
              <a:ext uri="{FF2B5EF4-FFF2-40B4-BE49-F238E27FC236}">
                <a16:creationId xmlns:a16="http://schemas.microsoft.com/office/drawing/2014/main" id="{074DAB05-8EC5-6A45-B49F-7AC324AE4505}"/>
              </a:ext>
            </a:extLst>
          </p:cNvPr>
          <p:cNvPicPr>
            <a:picLocks noChangeAspect="1"/>
          </p:cNvPicPr>
          <p:nvPr userDrawn="1"/>
        </p:nvPicPr>
        <p:blipFill>
          <a:blip r:embed="rId4">
            <a:extLst>
              <a:ext uri="{28A0092B-C50C-407E-A947-70E740481C1C}">
                <a14:useLocalDpi xmlns:a14="http://schemas.microsoft.com/office/drawing/2010/main" val="0"/>
              </a:ext>
            </a:extLst>
          </a:blip>
          <a:stretch>
            <a:fillRect/>
          </a:stretch>
        </p:blipFill>
        <p:spPr>
          <a:xfrm>
            <a:off x="8087116" y="5482831"/>
            <a:ext cx="706557" cy="770691"/>
          </a:xfrm>
          <a:prstGeom prst="rect">
            <a:avLst/>
          </a:prstGeom>
        </p:spPr>
      </p:pic>
    </p:spTree>
    <p:extLst>
      <p:ext uri="{BB962C8B-B14F-4D97-AF65-F5344CB8AC3E}">
        <p14:creationId xmlns:p14="http://schemas.microsoft.com/office/powerpoint/2010/main" val="2137815064"/>
      </p:ext>
    </p:extLst>
  </p:cSld>
  <p:clrMapOvr>
    <a:overrideClrMapping bg1="dk2" tx1="lt1" bg2="dk1" tx2="lt2" accent1="accent1" accent2="accent2" accent3="accent3" accent4="accent4" accent5="accent5" accent6="accent6" hlink="hlink" folHlink="folHlink"/>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Quote Layout-no photo">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DEE00CA5-D9F0-B249-92E2-ABF562D7A09B}"/>
              </a:ext>
            </a:extLst>
          </p:cNvPr>
          <p:cNvSpPr/>
          <p:nvPr userDrawn="1"/>
        </p:nvSpPr>
        <p:spPr bwMode="auto">
          <a:xfrm>
            <a:off x="121535" y="173620"/>
            <a:ext cx="8906719" cy="4872942"/>
          </a:xfrm>
          <a:prstGeom prst="rect">
            <a:avLst/>
          </a:prstGeom>
          <a:solidFill>
            <a:srgbClr val="007DC4"/>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
        <p:nvSpPr>
          <p:cNvPr id="10" name="Rectangle 9">
            <a:extLst>
              <a:ext uri="{FF2B5EF4-FFF2-40B4-BE49-F238E27FC236}">
                <a16:creationId xmlns:a16="http://schemas.microsoft.com/office/drawing/2014/main" id="{DEE811A1-62E8-CA41-9F9A-2A38E1E4F120}"/>
              </a:ext>
            </a:extLst>
          </p:cNvPr>
          <p:cNvSpPr/>
          <p:nvPr userDrawn="1"/>
        </p:nvSpPr>
        <p:spPr bwMode="auto">
          <a:xfrm>
            <a:off x="122499" y="5127586"/>
            <a:ext cx="8906719" cy="1539433"/>
          </a:xfrm>
          <a:prstGeom prst="rect">
            <a:avLst/>
          </a:prstGeom>
          <a:solidFill>
            <a:srgbClr val="717075"/>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
        <p:nvSpPr>
          <p:cNvPr id="8" name="Text Placeholder 7"/>
          <p:cNvSpPr>
            <a:spLocks noGrp="1"/>
          </p:cNvSpPr>
          <p:nvPr>
            <p:ph type="body" sz="quarter" idx="10" hasCustomPrompt="1"/>
          </p:nvPr>
        </p:nvSpPr>
        <p:spPr>
          <a:xfrm>
            <a:off x="914400" y="838200"/>
            <a:ext cx="7315200" cy="3505200"/>
          </a:xfrm>
        </p:spPr>
        <p:txBody>
          <a:bodyPr anchor="ctr"/>
          <a:lstStyle>
            <a:lvl1pPr marL="0" indent="0" algn="ctr">
              <a:buNone/>
              <a:defRPr sz="2700" b="1" i="0">
                <a:solidFill>
                  <a:srgbClr val="FFFFFF"/>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“Lorem ipsum dolor sit </a:t>
            </a:r>
            <a:r>
              <a:rPr lang="en-US" dirty="0" err="1"/>
              <a:t>amet</a:t>
            </a:r>
            <a:r>
              <a:rPr lang="en-US" dirty="0"/>
              <a:t>, </a:t>
            </a:r>
            <a:r>
              <a:rPr lang="en-US" dirty="0" err="1"/>
              <a:t>consectetur</a:t>
            </a:r>
            <a:r>
              <a:rPr lang="en-US" dirty="0"/>
              <a:t> </a:t>
            </a:r>
            <a:r>
              <a:rPr lang="en-US" dirty="0" err="1"/>
              <a:t>adipiscing</a:t>
            </a:r>
            <a:r>
              <a:rPr lang="en-US" dirty="0"/>
              <a:t> </a:t>
            </a:r>
            <a:r>
              <a:rPr lang="en-US" dirty="0" err="1"/>
              <a:t>elit</a:t>
            </a:r>
            <a:r>
              <a:rPr lang="en-US" dirty="0"/>
              <a:t>, </a:t>
            </a:r>
            <a:r>
              <a:rPr lang="en-US" dirty="0" err="1"/>
              <a:t>sed</a:t>
            </a:r>
            <a:r>
              <a:rPr lang="en-US" dirty="0"/>
              <a:t> do magna </a:t>
            </a:r>
            <a:r>
              <a:rPr lang="en-US" dirty="0" err="1"/>
              <a:t>aliqua</a:t>
            </a:r>
            <a:r>
              <a:rPr lang="en-US" dirty="0"/>
              <a:t>. </a:t>
            </a:r>
            <a:r>
              <a:rPr lang="en-US" dirty="0" err="1"/>
              <a:t>Duis</a:t>
            </a:r>
            <a:r>
              <a:rPr lang="en-US" dirty="0"/>
              <a:t> </a:t>
            </a:r>
            <a:r>
              <a:rPr lang="en-US" dirty="0" err="1"/>
              <a:t>aute</a:t>
            </a:r>
            <a:r>
              <a:rPr lang="en-US" dirty="0"/>
              <a:t> </a:t>
            </a:r>
            <a:r>
              <a:rPr lang="en-US" dirty="0" err="1"/>
              <a:t>irure</a:t>
            </a:r>
            <a:r>
              <a:rPr lang="en-US" dirty="0"/>
              <a:t> dolor </a:t>
            </a:r>
            <a:r>
              <a:rPr lang="en-US" dirty="0" err="1"/>
              <a:t>velit</a:t>
            </a:r>
            <a:r>
              <a:rPr lang="en-US" dirty="0"/>
              <a:t> </a:t>
            </a:r>
            <a:r>
              <a:rPr lang="en-US" dirty="0" err="1"/>
              <a:t>esse</a:t>
            </a:r>
            <a:r>
              <a:rPr lang="en-US" dirty="0"/>
              <a:t> </a:t>
            </a:r>
            <a:r>
              <a:rPr lang="en-US" dirty="0" err="1"/>
              <a:t>cillum</a:t>
            </a:r>
            <a:r>
              <a:rPr lang="en-US" dirty="0"/>
              <a:t> </a:t>
            </a:r>
            <a:r>
              <a:rPr lang="en-US" dirty="0" err="1"/>
              <a:t>dolore</a:t>
            </a:r>
            <a:r>
              <a:rPr lang="en-US" dirty="0"/>
              <a:t>.”</a:t>
            </a:r>
          </a:p>
        </p:txBody>
      </p:sp>
      <p:pic>
        <p:nvPicPr>
          <p:cNvPr id="12" name="Picture 11">
            <a:extLst>
              <a:ext uri="{FF2B5EF4-FFF2-40B4-BE49-F238E27FC236}">
                <a16:creationId xmlns:a16="http://schemas.microsoft.com/office/drawing/2014/main" id="{CCDC0FE5-F37F-624D-932E-904AFE80B753}"/>
              </a:ext>
            </a:extLst>
          </p:cNvPr>
          <p:cNvPicPr>
            <a:picLocks noChangeAspect="1"/>
          </p:cNvPicPr>
          <p:nvPr userDrawn="1"/>
        </p:nvPicPr>
        <p:blipFill>
          <a:blip r:embed="rId2">
            <a:alphaModFix amt="49000"/>
            <a:extLst>
              <a:ext uri="{28A0092B-C50C-407E-A947-70E740481C1C}">
                <a14:useLocalDpi xmlns:a14="http://schemas.microsoft.com/office/drawing/2010/main" val="0"/>
              </a:ext>
            </a:extLst>
          </a:blip>
          <a:stretch>
            <a:fillRect/>
          </a:stretch>
        </p:blipFill>
        <p:spPr>
          <a:xfrm>
            <a:off x="8073895" y="5970308"/>
            <a:ext cx="844040" cy="540313"/>
          </a:xfrm>
          <a:prstGeom prst="rect">
            <a:avLst/>
          </a:prstGeom>
        </p:spPr>
      </p:pic>
    </p:spTree>
    <p:extLst>
      <p:ext uri="{BB962C8B-B14F-4D97-AF65-F5344CB8AC3E}">
        <p14:creationId xmlns:p14="http://schemas.microsoft.com/office/powerpoint/2010/main" val="21504127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Basic">
    <p:spTree>
      <p:nvGrpSpPr>
        <p:cNvPr id="1" name=""/>
        <p:cNvGrpSpPr/>
        <p:nvPr/>
      </p:nvGrpSpPr>
      <p:grpSpPr>
        <a:xfrm>
          <a:off x="0" y="0"/>
          <a:ext cx="0" cy="0"/>
          <a:chOff x="0" y="0"/>
          <a:chExt cx="0" cy="0"/>
        </a:xfrm>
      </p:grpSpPr>
      <p:sp>
        <p:nvSpPr>
          <p:cNvPr id="4" name="Rectangle 65">
            <a:extLst>
              <a:ext uri="{FF2B5EF4-FFF2-40B4-BE49-F238E27FC236}">
                <a16:creationId xmlns:a16="http://schemas.microsoft.com/office/drawing/2014/main" id="{CF6D9C6E-A8D4-1045-89C4-6E2F77FE93BA}"/>
              </a:ext>
            </a:extLst>
          </p:cNvPr>
          <p:cNvSpPr>
            <a:spLocks noGrp="1" noChangeArrowheads="1"/>
          </p:cNvSpPr>
          <p:nvPr>
            <p:ph type="title" hasCustomPrompt="1"/>
          </p:nvPr>
        </p:nvSpPr>
        <p:spPr bwMode="auto">
          <a:xfrm>
            <a:off x="630671" y="533400"/>
            <a:ext cx="8137368"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defRPr>
                <a:latin typeface="Source Sans Pro" panose="020B0503030403020204" pitchFamily="34" charset="0"/>
                <a:ea typeface="Source Sans Pro" panose="020B0503030403020204" pitchFamily="34" charset="0"/>
              </a:defRPr>
            </a:lvl1pPr>
          </a:lstStyle>
          <a:p>
            <a:pPr lvl="0"/>
            <a:r>
              <a:rPr lang="en-US" dirty="0"/>
              <a:t>TITLE</a:t>
            </a:r>
          </a:p>
        </p:txBody>
      </p:sp>
      <p:sp>
        <p:nvSpPr>
          <p:cNvPr id="6" name="Rectangle 66">
            <a:extLst>
              <a:ext uri="{FF2B5EF4-FFF2-40B4-BE49-F238E27FC236}">
                <a16:creationId xmlns:a16="http://schemas.microsoft.com/office/drawing/2014/main" id="{C4AFAD10-4414-274D-9CEC-529E3DA71755}"/>
              </a:ext>
            </a:extLst>
          </p:cNvPr>
          <p:cNvSpPr>
            <a:spLocks noGrp="1" noChangeArrowheads="1"/>
          </p:cNvSpPr>
          <p:nvPr>
            <p:ph idx="1" hasCustomPrompt="1"/>
          </p:nvPr>
        </p:nvSpPr>
        <p:spPr bwMode="auto">
          <a:xfrm>
            <a:off x="632561" y="1600200"/>
            <a:ext cx="8133588"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lvl1pPr>
              <a:buClr>
                <a:srgbClr val="007DC4"/>
              </a:buClr>
              <a:defRPr>
                <a:latin typeface="Source Sans Pro" panose="020B0503030403020204" pitchFamily="34" charset="0"/>
                <a:ea typeface="Source Sans Pro" panose="020B0503030403020204" pitchFamily="34" charset="0"/>
              </a:defRPr>
            </a:lvl1pPr>
            <a:lvl2pPr>
              <a:buClr>
                <a:srgbClr val="007DC4"/>
              </a:buClr>
              <a:defRPr>
                <a:latin typeface="Source Sans Pro" panose="020B0503030403020204" pitchFamily="34" charset="0"/>
                <a:ea typeface="Source Sans Pro" panose="020B0503030403020204" pitchFamily="34" charset="0"/>
              </a:defRPr>
            </a:lvl2pPr>
            <a:lvl3pPr>
              <a:buClr>
                <a:srgbClr val="007DC4"/>
              </a:buClr>
              <a:defRPr>
                <a:latin typeface="Source Sans Pro" panose="020B0503030403020204" pitchFamily="34" charset="0"/>
                <a:ea typeface="Source Sans Pro" panose="020B0503030403020204" pitchFamily="34" charset="0"/>
              </a:defRPr>
            </a:lvl3pPr>
            <a:lvl4pPr>
              <a:buClr>
                <a:srgbClr val="007DC4"/>
              </a:buClr>
              <a:defRPr>
                <a:latin typeface="Source Sans Pro" panose="020B0503030403020204" pitchFamily="34" charset="0"/>
                <a:ea typeface="Source Sans Pro" panose="020B0503030403020204" pitchFamily="34" charset="0"/>
              </a:defRPr>
            </a:lvl4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1816201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w Example Layout">
    <p:spTree>
      <p:nvGrpSpPr>
        <p:cNvPr id="1" name=""/>
        <p:cNvGrpSpPr/>
        <p:nvPr/>
      </p:nvGrpSpPr>
      <p:grpSpPr>
        <a:xfrm>
          <a:off x="0" y="0"/>
          <a:ext cx="0" cy="0"/>
          <a:chOff x="0" y="0"/>
          <a:chExt cx="0" cy="0"/>
        </a:xfrm>
      </p:grpSpPr>
      <p:sp>
        <p:nvSpPr>
          <p:cNvPr id="10" name="Title 9"/>
          <p:cNvSpPr>
            <a:spLocks noGrp="1"/>
          </p:cNvSpPr>
          <p:nvPr>
            <p:ph type="title" hasCustomPrompt="1"/>
          </p:nvPr>
        </p:nvSpPr>
        <p:spPr>
          <a:xfrm>
            <a:off x="633681" y="533400"/>
            <a:ext cx="8133588" cy="685800"/>
          </a:xfrm>
        </p:spPr>
        <p:txBody>
          <a:bodyPr/>
          <a:lstStyle>
            <a:lvl1pPr>
              <a:defRPr>
                <a:latin typeface="Source Sans Pro" panose="020B0503030403020204" pitchFamily="34" charset="0"/>
                <a:ea typeface="Source Sans Pro" panose="020B0503030403020204" pitchFamily="34" charset="0"/>
              </a:defRPr>
            </a:lvl1pPr>
          </a:lstStyle>
          <a:p>
            <a:r>
              <a:rPr lang="en-US" dirty="0"/>
              <a:t>TITLE STYLE</a:t>
            </a:r>
          </a:p>
        </p:txBody>
      </p:sp>
      <p:sp>
        <p:nvSpPr>
          <p:cNvPr id="3" name="Rectangle 2"/>
          <p:cNvSpPr/>
          <p:nvPr userDrawn="1"/>
        </p:nvSpPr>
        <p:spPr bwMode="auto">
          <a:xfrm>
            <a:off x="653280" y="3886202"/>
            <a:ext cx="8113744" cy="2271117"/>
          </a:xfrm>
          <a:prstGeom prst="rect">
            <a:avLst/>
          </a:prstGeom>
          <a:noFill/>
          <a:ln w="6350" cap="flat" cmpd="sng" algn="ctr">
            <a:solidFill>
              <a:srgbClr val="717075"/>
            </a:solid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Open Sans" panose="020B0606030504020204" pitchFamily="34" charset="0"/>
              <a:ea typeface="Open Sans" panose="020B0606030504020204" pitchFamily="34" charset="0"/>
              <a:cs typeface="Open Sans" panose="020B0606030504020204" pitchFamily="34" charset="0"/>
            </a:endParaRPr>
          </a:p>
        </p:txBody>
      </p:sp>
      <p:sp>
        <p:nvSpPr>
          <p:cNvPr id="12" name="Text Placeholder 11"/>
          <p:cNvSpPr>
            <a:spLocks noGrp="1"/>
          </p:cNvSpPr>
          <p:nvPr>
            <p:ph type="body" sz="quarter" idx="10"/>
          </p:nvPr>
        </p:nvSpPr>
        <p:spPr>
          <a:xfrm>
            <a:off x="633435" y="1600200"/>
            <a:ext cx="8133588" cy="1600200"/>
          </a:xfrm>
        </p:spPr>
        <p:txBody>
          <a:bodyPr/>
          <a:lstStyle>
            <a:lvl1pPr>
              <a:defRPr>
                <a:latin typeface="Source Sans Pro" panose="020B0503030403020204" pitchFamily="34" charset="0"/>
                <a:ea typeface="Source Sans Pro" panose="020B0503030403020204" pitchFamily="34" charset="0"/>
              </a:defRPr>
            </a:lvl1pPr>
            <a:lvl2pPr>
              <a:defRPr>
                <a:latin typeface="Source Sans Pro" panose="020B0503030403020204" pitchFamily="34" charset="0"/>
                <a:ea typeface="Source Sans Pro" panose="020B0503030403020204" pitchFamily="34" charset="0"/>
              </a:defRPr>
            </a:lvl2pPr>
            <a:lvl3pPr>
              <a:defRPr>
                <a:latin typeface="Source Sans Pro" panose="020B0503030403020204" pitchFamily="34" charset="0"/>
                <a:ea typeface="Source Sans Pro" panose="020B0503030403020204" pitchFamily="34" charset="0"/>
              </a:defRPr>
            </a:lvl3pPr>
          </a:lstStyle>
          <a:p>
            <a:pPr lvl="0"/>
            <a:r>
              <a:rPr lang="en-US" dirty="0"/>
              <a:t>Click to edit Master text styles</a:t>
            </a:r>
          </a:p>
          <a:p>
            <a:pPr lvl="1"/>
            <a:r>
              <a:rPr lang="en-US" dirty="0"/>
              <a:t>Second level</a:t>
            </a:r>
          </a:p>
          <a:p>
            <a:pPr lvl="2"/>
            <a:r>
              <a:rPr lang="en-US" dirty="0"/>
              <a:t>Third level</a:t>
            </a:r>
          </a:p>
        </p:txBody>
      </p:sp>
      <p:sp>
        <p:nvSpPr>
          <p:cNvPr id="14" name="Text Placeholder 13"/>
          <p:cNvSpPr>
            <a:spLocks noGrp="1"/>
          </p:cNvSpPr>
          <p:nvPr>
            <p:ph type="body" sz="quarter" idx="11"/>
          </p:nvPr>
        </p:nvSpPr>
        <p:spPr>
          <a:xfrm>
            <a:off x="789010" y="4019491"/>
            <a:ext cx="7857279" cy="2000310"/>
          </a:xfrm>
        </p:spPr>
        <p:txBody>
          <a:bodyPr/>
          <a:lstStyle>
            <a:lvl1pPr marL="0" indent="0">
              <a:buNone/>
              <a:defRPr sz="1800"/>
            </a:lvl1pPr>
          </a:lstStyle>
          <a:p>
            <a:pPr lvl="0"/>
            <a:r>
              <a:rPr lang="en-US"/>
              <a:t>Click to edit Master text styles</a:t>
            </a:r>
          </a:p>
        </p:txBody>
      </p:sp>
      <p:sp>
        <p:nvSpPr>
          <p:cNvPr id="7" name="Text Placeholder 13"/>
          <p:cNvSpPr>
            <a:spLocks noGrp="1"/>
          </p:cNvSpPr>
          <p:nvPr>
            <p:ph type="body" sz="quarter" idx="12" hasCustomPrompt="1"/>
          </p:nvPr>
        </p:nvSpPr>
        <p:spPr>
          <a:xfrm>
            <a:off x="789010" y="3454081"/>
            <a:ext cx="1981200" cy="365474"/>
          </a:xfrm>
        </p:spPr>
        <p:txBody>
          <a:bodyPr/>
          <a:lstStyle>
            <a:lvl1pPr marL="0" indent="0">
              <a:buNone/>
              <a:defRPr sz="1500" b="1" i="0" spc="0">
                <a:solidFill>
                  <a:srgbClr val="717075"/>
                </a:solidFill>
                <a:latin typeface="Source Sans Pro" panose="020B0503030403020204" pitchFamily="34" charset="0"/>
                <a:ea typeface="Source Sans Pro" panose="020B0503030403020204" pitchFamily="34" charset="0"/>
                <a:cs typeface="Arial Narrow" panose="020B0604020202020204" pitchFamily="34" charset="0"/>
              </a:defRPr>
            </a:lvl1pPr>
          </a:lstStyle>
          <a:p>
            <a:pPr lvl="0"/>
            <a:r>
              <a:rPr lang="en-US" dirty="0"/>
              <a:t>EXAMPLE</a:t>
            </a:r>
          </a:p>
        </p:txBody>
      </p:sp>
    </p:spTree>
    <p:extLst>
      <p:ext uri="{BB962C8B-B14F-4D97-AF65-F5344CB8AC3E}">
        <p14:creationId xmlns:p14="http://schemas.microsoft.com/office/powerpoint/2010/main" val="30743536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wo Columns Layout">
    <p:spTree>
      <p:nvGrpSpPr>
        <p:cNvPr id="1" name=""/>
        <p:cNvGrpSpPr/>
        <p:nvPr/>
      </p:nvGrpSpPr>
      <p:grpSpPr>
        <a:xfrm>
          <a:off x="0" y="0"/>
          <a:ext cx="0" cy="0"/>
          <a:chOff x="0" y="0"/>
          <a:chExt cx="0" cy="0"/>
        </a:xfrm>
      </p:grpSpPr>
      <p:sp>
        <p:nvSpPr>
          <p:cNvPr id="5" name="Title 3"/>
          <p:cNvSpPr>
            <a:spLocks noGrp="1"/>
          </p:cNvSpPr>
          <p:nvPr>
            <p:ph type="title" hasCustomPrompt="1"/>
          </p:nvPr>
        </p:nvSpPr>
        <p:spPr>
          <a:xfrm>
            <a:off x="630936" y="533400"/>
            <a:ext cx="4245866" cy="685800"/>
          </a:xfrm>
        </p:spPr>
        <p:txBody>
          <a:bodyPr/>
          <a:lstStyle>
            <a:lvl1pPr>
              <a:defRPr baseline="0">
                <a:latin typeface="Source Sans Pro" panose="020B0503030403020204" pitchFamily="34" charset="0"/>
                <a:ea typeface="Source Sans Pro" panose="020B0503030403020204" pitchFamily="34" charset="0"/>
              </a:defRPr>
            </a:lvl1pPr>
          </a:lstStyle>
          <a:p>
            <a:r>
              <a:rPr lang="en-US" dirty="0"/>
              <a:t>TITLE STYLE</a:t>
            </a:r>
          </a:p>
        </p:txBody>
      </p:sp>
      <p:sp>
        <p:nvSpPr>
          <p:cNvPr id="11" name="Content Placeholder 2"/>
          <p:cNvSpPr>
            <a:spLocks noGrp="1"/>
          </p:cNvSpPr>
          <p:nvPr>
            <p:ph idx="10" hasCustomPrompt="1"/>
          </p:nvPr>
        </p:nvSpPr>
        <p:spPr>
          <a:xfrm>
            <a:off x="630936" y="1600200"/>
            <a:ext cx="3941065" cy="4724400"/>
          </a:xfrm>
        </p:spPr>
        <p:txBody>
          <a:bodyPr/>
          <a:lstStyle>
            <a:lvl1pPr marL="0" indent="0">
              <a:buNone/>
              <a:defRPr b="1" i="0" baseline="0">
                <a:solidFill>
                  <a:srgbClr val="007DC4"/>
                </a:solidFill>
                <a:latin typeface="Source Sans Pro" panose="020B0503030403020204" pitchFamily="34" charset="0"/>
                <a:ea typeface="Source Sans Pro" panose="020B0503030403020204" pitchFamily="34" charset="0"/>
                <a:cs typeface="Arial Narrow" panose="020B0604020202020204" pitchFamily="34" charset="0"/>
              </a:defRPr>
            </a:lvl1pPr>
            <a:lvl2pPr marL="557213" marR="0" indent="-214313" algn="l" defTabSz="685800" rtl="0" eaLnBrk="1" fontAlgn="base" latinLnBrk="0" hangingPunct="1">
              <a:lnSpc>
                <a:spcPct val="100000"/>
              </a:lnSpc>
              <a:spcBef>
                <a:spcPct val="20000"/>
              </a:spcBef>
              <a:spcAft>
                <a:spcPct val="0"/>
              </a:spcAft>
              <a:buClr>
                <a:srgbClr val="007DC4"/>
              </a:buClr>
              <a:buSzPct val="70000"/>
              <a:buFont typeface="Wingdings" pitchFamily="2" charset="2"/>
              <a:buChar char="n"/>
              <a:tabLst/>
              <a:defRPr sz="2400">
                <a:latin typeface="Source Sans Pro" panose="020B0503030403020204" pitchFamily="34" charset="0"/>
                <a:ea typeface="Source Sans Pro" panose="020B0503030403020204" pitchFamily="34" charset="0"/>
              </a:defRPr>
            </a:lvl2pPr>
          </a:lstStyle>
          <a:p>
            <a:pPr lvl="0"/>
            <a:r>
              <a:rPr lang="en-US" dirty="0"/>
              <a:t>CLICK TO EDIT</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1800" b="0" i="0" u="none" strike="noStrike" kern="0" cap="none" spc="0" normalizeH="0" baseline="0" noProof="0" dirty="0">
                <a:ln>
                  <a:noFill/>
                </a:ln>
                <a:solidFill>
                  <a:srgbClr val="717073"/>
                </a:solidFill>
                <a:effectLst/>
                <a:uLnTx/>
                <a:uFillTx/>
                <a:latin typeface="+mn-lt"/>
              </a:rPr>
              <a:t>Click to edit</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1800" b="0" i="0" u="none" strike="noStrike" kern="0" cap="none" spc="0" normalizeH="0" baseline="0" noProof="0" dirty="0">
              <a:ln>
                <a:noFill/>
              </a:ln>
              <a:solidFill>
                <a:srgbClr val="717073"/>
              </a:solidFill>
              <a:effectLst/>
              <a:uLnTx/>
              <a:uFillTx/>
              <a:latin typeface="+mn-lt"/>
            </a:endParaRPr>
          </a:p>
          <a:p>
            <a:pPr lvl="0"/>
            <a:r>
              <a:rPr lang="en-US" dirty="0"/>
              <a:t>CLICK TO EDIT</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1800" b="0" i="0" u="none" strike="noStrike" kern="0" cap="none" spc="0" normalizeH="0" baseline="0" noProof="0" dirty="0">
                <a:ln>
                  <a:noFill/>
                </a:ln>
                <a:solidFill>
                  <a:srgbClr val="717073"/>
                </a:solidFill>
                <a:effectLst/>
                <a:uLnTx/>
                <a:uFillTx/>
                <a:latin typeface="+mn-lt"/>
              </a:rPr>
              <a:t>Second level</a:t>
            </a:r>
          </a:p>
          <a:p>
            <a:pPr marL="214313" marR="0" lvl="0"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1800" b="0" i="0" u="none" strike="noStrike" kern="0" cap="none" spc="0" normalizeH="0" baseline="0" noProof="0" dirty="0">
              <a:ln>
                <a:noFill/>
              </a:ln>
              <a:solidFill>
                <a:srgbClr val="717073"/>
              </a:solidFill>
              <a:effectLst/>
              <a:uLnTx/>
              <a:uFillTx/>
              <a:latin typeface="+mn-lt"/>
            </a:endParaRPr>
          </a:p>
          <a:p>
            <a:pPr lvl="0"/>
            <a:r>
              <a:rPr lang="en-US" dirty="0"/>
              <a:t>CLICK TO EDIT</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1800" b="0" i="0" u="none" strike="noStrike" kern="0" cap="none" spc="0" normalizeH="0" baseline="0" noProof="0" dirty="0">
                <a:ln>
                  <a:noFill/>
                </a:ln>
                <a:solidFill>
                  <a:srgbClr val="717073"/>
                </a:solidFill>
                <a:effectLst/>
                <a:uLnTx/>
                <a:uFillTx/>
                <a:latin typeface="+mn-lt"/>
              </a:rPr>
              <a:t>Second level</a:t>
            </a:r>
          </a:p>
          <a:p>
            <a:pPr marL="214313" marR="0" lvl="0"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1800" b="0" i="0" u="none" strike="noStrike" kern="0" cap="none" spc="0" normalizeH="0" baseline="0" noProof="0" dirty="0">
              <a:ln>
                <a:noFill/>
              </a:ln>
              <a:solidFill>
                <a:srgbClr val="717073"/>
              </a:solidFill>
              <a:effectLst/>
              <a:uLnTx/>
              <a:uFillTx/>
              <a:latin typeface="+mn-lt"/>
            </a:endParaRPr>
          </a:p>
        </p:txBody>
      </p:sp>
      <p:sp>
        <p:nvSpPr>
          <p:cNvPr id="12" name="Content Placeholder 2"/>
          <p:cNvSpPr>
            <a:spLocks noGrp="1"/>
          </p:cNvSpPr>
          <p:nvPr>
            <p:ph idx="11" hasCustomPrompt="1"/>
          </p:nvPr>
        </p:nvSpPr>
        <p:spPr>
          <a:xfrm>
            <a:off x="4572001" y="1600200"/>
            <a:ext cx="4192524" cy="4724400"/>
          </a:xfrm>
        </p:spPr>
        <p:txBody>
          <a:bodyPr/>
          <a:lstStyle>
            <a:lvl1pPr marL="0" indent="0">
              <a:buNone/>
              <a:defRPr b="1" i="0" baseline="0">
                <a:solidFill>
                  <a:srgbClr val="007DC4"/>
                </a:solidFill>
                <a:latin typeface="Source Sans Pro" panose="020B0503030403020204" pitchFamily="34" charset="0"/>
                <a:ea typeface="Source Sans Pro" panose="020B0503030403020204" pitchFamily="34" charset="0"/>
                <a:cs typeface="Arial Narrow" panose="020B0604020202020204" pitchFamily="34" charset="0"/>
              </a:defRPr>
            </a:lvl1pPr>
            <a:lvl2pPr marL="557213" marR="0" indent="-214313" algn="l" defTabSz="685800" rtl="0" eaLnBrk="1" fontAlgn="base" latinLnBrk="0" hangingPunct="1">
              <a:lnSpc>
                <a:spcPct val="100000"/>
              </a:lnSpc>
              <a:spcBef>
                <a:spcPct val="20000"/>
              </a:spcBef>
              <a:spcAft>
                <a:spcPct val="0"/>
              </a:spcAft>
              <a:buClr>
                <a:srgbClr val="007DC4"/>
              </a:buClr>
              <a:buSzPct val="70000"/>
              <a:buFont typeface="Wingdings" pitchFamily="2" charset="2"/>
              <a:buChar char="n"/>
              <a:tabLst/>
              <a:defRPr sz="2400" b="0" i="0">
                <a:latin typeface="Source Sans Pro" panose="020B0503030403020204" pitchFamily="34" charset="0"/>
                <a:ea typeface="Source Sans Pro" panose="020B0503030403020204" pitchFamily="34" charset="0"/>
                <a:cs typeface="Arial" panose="020B0604020202020204" pitchFamily="34" charset="0"/>
              </a:defRPr>
            </a:lvl2pPr>
          </a:lstStyle>
          <a:p>
            <a:pPr lvl="0"/>
            <a:r>
              <a:rPr lang="en-US" dirty="0"/>
              <a:t>CLICK TO EDIT</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1800" b="0" i="0" u="none" strike="noStrike" kern="0" cap="none" spc="0" normalizeH="0" baseline="0" noProof="0" dirty="0">
                <a:ln>
                  <a:noFill/>
                </a:ln>
                <a:solidFill>
                  <a:srgbClr val="717073"/>
                </a:solidFill>
                <a:effectLst/>
                <a:uLnTx/>
                <a:uFillTx/>
                <a:latin typeface="+mn-lt"/>
              </a:rPr>
              <a:t>Second level</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1800" b="0" i="0" u="none" strike="noStrike" kern="0" cap="none" spc="0" normalizeH="0" baseline="0" noProof="0" dirty="0">
              <a:ln>
                <a:noFill/>
              </a:ln>
              <a:solidFill>
                <a:srgbClr val="717073"/>
              </a:solidFill>
              <a:effectLst/>
              <a:uLnTx/>
              <a:uFillTx/>
              <a:latin typeface="+mn-lt"/>
            </a:endParaRPr>
          </a:p>
          <a:p>
            <a:pPr lvl="0"/>
            <a:r>
              <a:rPr lang="en-US" dirty="0"/>
              <a:t>CLICK TO EDIT</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1800" b="0" i="0" u="none" strike="noStrike" kern="0" cap="none" spc="0" normalizeH="0" baseline="0" noProof="0" dirty="0">
                <a:ln>
                  <a:noFill/>
                </a:ln>
                <a:solidFill>
                  <a:srgbClr val="717073"/>
                </a:solidFill>
                <a:effectLst/>
                <a:uLnTx/>
                <a:uFillTx/>
                <a:latin typeface="+mn-lt"/>
              </a:rPr>
              <a:t>Second level</a:t>
            </a:r>
          </a:p>
          <a:p>
            <a:pPr marL="214313" marR="0" lvl="0"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1800" b="0" i="0" u="none" strike="noStrike" kern="0" cap="none" spc="0" normalizeH="0" baseline="0" noProof="0" dirty="0">
              <a:ln>
                <a:noFill/>
              </a:ln>
              <a:solidFill>
                <a:srgbClr val="717073"/>
              </a:solidFill>
              <a:effectLst/>
              <a:uLnTx/>
              <a:uFillTx/>
              <a:latin typeface="+mn-lt"/>
            </a:endParaRPr>
          </a:p>
          <a:p>
            <a:pPr lvl="0"/>
            <a:r>
              <a:rPr lang="en-US" dirty="0"/>
              <a:t>CLICK TO EDIT</a:t>
            </a:r>
          </a:p>
          <a:p>
            <a:pPr marL="557213" marR="0" lvl="1"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r>
              <a:rPr kumimoji="0" lang="en-US" sz="1800" b="0" i="0" u="none" strike="noStrike" kern="0" cap="none" spc="0" normalizeH="0" baseline="0" noProof="0" dirty="0">
                <a:ln>
                  <a:noFill/>
                </a:ln>
                <a:solidFill>
                  <a:srgbClr val="717073"/>
                </a:solidFill>
                <a:effectLst/>
                <a:uLnTx/>
                <a:uFillTx/>
                <a:latin typeface="+mn-lt"/>
              </a:rPr>
              <a:t>Second level</a:t>
            </a:r>
          </a:p>
          <a:p>
            <a:pPr marL="214313" marR="0" lvl="0" indent="-214313" algn="l" defTabSz="685800" rtl="0" eaLnBrk="1" fontAlgn="base" latinLnBrk="0" hangingPunct="1">
              <a:lnSpc>
                <a:spcPct val="100000"/>
              </a:lnSpc>
              <a:spcBef>
                <a:spcPct val="20000"/>
              </a:spcBef>
              <a:spcAft>
                <a:spcPct val="0"/>
              </a:spcAft>
              <a:buClr>
                <a:srgbClr val="265E9E"/>
              </a:buClr>
              <a:buSzPct val="70000"/>
              <a:buFont typeface="Wingdings" pitchFamily="2" charset="2"/>
              <a:buChar char="n"/>
              <a:tabLst/>
              <a:defRPr/>
            </a:pPr>
            <a:endParaRPr kumimoji="0" lang="en-US" sz="1800" b="0" i="0" u="none" strike="noStrike" kern="0" cap="none" spc="0" normalizeH="0" baseline="0" noProof="0" dirty="0">
              <a:ln>
                <a:noFill/>
              </a:ln>
              <a:solidFill>
                <a:srgbClr val="717073"/>
              </a:solidFill>
              <a:effectLst/>
              <a:uLnTx/>
              <a:uFillTx/>
              <a:latin typeface="+mn-lt"/>
            </a:endParaRPr>
          </a:p>
        </p:txBody>
      </p:sp>
    </p:spTree>
    <p:extLst>
      <p:ext uri="{BB962C8B-B14F-4D97-AF65-F5344CB8AC3E}">
        <p14:creationId xmlns:p14="http://schemas.microsoft.com/office/powerpoint/2010/main" val="382618503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Photo Layout">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630671" y="1355727"/>
            <a:ext cx="8137368"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ctr"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lvl1pPr>
              <a:defRPr>
                <a:latin typeface="Source Sans Pro" panose="020B0503030403020204" pitchFamily="34" charset="0"/>
                <a:ea typeface="Source Sans Pro" panose="020B0503030403020204" pitchFamily="34" charset="0"/>
              </a:defRPr>
            </a:lvl1pPr>
          </a:lstStyle>
          <a:p>
            <a:r>
              <a:rPr lang="en-US" dirty="0"/>
              <a:t>TITLE STYLE</a:t>
            </a:r>
          </a:p>
        </p:txBody>
      </p:sp>
      <p:sp>
        <p:nvSpPr>
          <p:cNvPr id="19" name="Content Placeholder 18"/>
          <p:cNvSpPr>
            <a:spLocks noGrp="1"/>
          </p:cNvSpPr>
          <p:nvPr>
            <p:ph sz="quarter" idx="13" hasCustomPrompt="1"/>
          </p:nvPr>
        </p:nvSpPr>
        <p:spPr>
          <a:xfrm>
            <a:off x="911226" y="1355727"/>
            <a:ext cx="4727575" cy="2225675"/>
          </a:xfrm>
          <a:solidFill>
            <a:schemeClr val="accent1">
              <a:alpha val="82000"/>
            </a:schemeClr>
          </a:solidFill>
        </p:spPr>
        <p:txBody>
          <a:bodyPr anchor="b"/>
          <a:lstStyle>
            <a:lvl1pPr marL="0" indent="0" algn="ctr">
              <a:buNone/>
              <a:defRPr>
                <a:solidFill>
                  <a:schemeClr val="bg1"/>
                </a:solidFill>
                <a:latin typeface="Source Sans Pro" panose="020B0503030403020204" pitchFamily="34" charset="0"/>
                <a:ea typeface="Source Sans Pro" panose="020B0503030403020204" pitchFamily="34" charset="0"/>
              </a:defRPr>
            </a:lvl1pPr>
          </a:lstStyle>
          <a:p>
            <a:pPr lvl="0"/>
            <a:r>
              <a:rPr lang="en-US" dirty="0"/>
              <a:t>(white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i="0" spc="0">
                <a:solidFill>
                  <a:schemeClr val="bg1"/>
                </a:solidFill>
                <a:latin typeface="Arial Narrow" panose="020B0604020202020204" pitchFamily="34" charset="0"/>
                <a:cs typeface="Arial Narrow" panose="020B0604020202020204" pitchFamily="34" charset="0"/>
              </a:defRPr>
            </a:lvl1pPr>
            <a:lvl2pPr marL="342900" indent="0">
              <a:buNone/>
              <a:defRPr b="1">
                <a:solidFill>
                  <a:srgbClr val="265E9E"/>
                </a:solidFill>
              </a:defRPr>
            </a:lvl2pPr>
            <a:lvl3pPr marL="685800" indent="0">
              <a:buNone/>
              <a:defRPr b="1">
                <a:solidFill>
                  <a:srgbClr val="265E9E"/>
                </a:solidFill>
              </a:defRPr>
            </a:lvl3pPr>
            <a:lvl4pPr marL="1028700" indent="0">
              <a:buNone/>
              <a:defRPr b="1">
                <a:solidFill>
                  <a:srgbClr val="265E9E"/>
                </a:solidFill>
              </a:defRPr>
            </a:lvl4pPr>
            <a:lvl5pPr marL="13716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007DC4"/>
              </a:buClr>
              <a:defRPr sz="1500">
                <a:solidFill>
                  <a:schemeClr val="bg1"/>
                </a:solidFill>
              </a:defRPr>
            </a:lvl1pPr>
          </a:lstStyle>
          <a:p>
            <a:pPr lvl="0"/>
            <a:r>
              <a:rPr lang="en-US" dirty="0"/>
              <a:t>Second level</a:t>
            </a:r>
          </a:p>
        </p:txBody>
      </p:sp>
    </p:spTree>
    <p:extLst>
      <p:ext uri="{BB962C8B-B14F-4D97-AF65-F5344CB8AC3E}">
        <p14:creationId xmlns:p14="http://schemas.microsoft.com/office/powerpoint/2010/main" val="645128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Photo Layout-2">
    <p:spTree>
      <p:nvGrpSpPr>
        <p:cNvPr id="1" name=""/>
        <p:cNvGrpSpPr/>
        <p:nvPr/>
      </p:nvGrpSpPr>
      <p:grpSpPr>
        <a:xfrm>
          <a:off x="0" y="0"/>
          <a:ext cx="0" cy="0"/>
          <a:chOff x="0" y="0"/>
          <a:chExt cx="0" cy="0"/>
        </a:xfrm>
      </p:grpSpPr>
      <p:sp>
        <p:nvSpPr>
          <p:cNvPr id="14" name="Picture Placeholder 13"/>
          <p:cNvSpPr>
            <a:spLocks noGrp="1"/>
          </p:cNvSpPr>
          <p:nvPr>
            <p:ph type="pic" sz="quarter" idx="12" hasCustomPrompt="1"/>
          </p:nvPr>
        </p:nvSpPr>
        <p:spPr>
          <a:xfrm>
            <a:off x="630671" y="1355727"/>
            <a:ext cx="8137368" cy="4816475"/>
          </a:xfrm>
        </p:spPr>
        <p:txBody>
          <a:bodyPr anchor="b"/>
          <a:lstStyle>
            <a:lvl1pPr marL="0" indent="0" algn="ctr">
              <a:buNone/>
              <a:defRPr/>
            </a:lvl1pPr>
          </a:lstStyle>
          <a:p>
            <a:r>
              <a:rPr lang="en-US" dirty="0"/>
              <a:t>(insert picture)</a:t>
            </a:r>
          </a:p>
        </p:txBody>
      </p:sp>
      <p:sp>
        <p:nvSpPr>
          <p:cNvPr id="12" name="Rectangle 11"/>
          <p:cNvSpPr/>
          <p:nvPr userDrawn="1"/>
        </p:nvSpPr>
        <p:spPr bwMode="auto">
          <a:xfrm>
            <a:off x="911470" y="1355558"/>
            <a:ext cx="5181600" cy="2574758"/>
          </a:xfrm>
          <a:prstGeom prst="rect">
            <a:avLst/>
          </a:prstGeom>
          <a:solidFill>
            <a:schemeClr val="accent1">
              <a:alpha val="82000"/>
            </a:schemeClr>
          </a:solidFill>
          <a:ln w="9525" cap="flat" cmpd="sng" algn="ctr">
            <a:noFill/>
            <a:prstDash val="solid"/>
            <a:round/>
            <a:headEnd type="none" w="med" len="med"/>
            <a:tailEnd type="none" w="med" len="med"/>
          </a:ln>
          <a:effectLst/>
          <a:extLst/>
        </p:spPr>
        <p:txBody>
          <a:bodyPr vert="horz" wrap="square" lIns="68580" tIns="34290" rIns="68580" bIns="34290" numCol="1" rtlCol="0" anchor="t" anchorCtr="0" compatLnSpc="1">
            <a:prstTxWarp prst="textNoShape">
              <a:avLst/>
            </a:prstTxWarp>
          </a:bodyPr>
          <a:lstStyle/>
          <a:p>
            <a:pPr marL="0" marR="0" indent="0" algn="ctr"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dirty="0">
              <a:ln>
                <a:noFill/>
              </a:ln>
              <a:solidFill>
                <a:schemeClr val="tx1"/>
              </a:solidFill>
              <a:effectLst/>
              <a:latin typeface="Arial" charset="0"/>
              <a:ea typeface="ＭＳ Ｐゴシック" charset="-128"/>
            </a:endParaRPr>
          </a:p>
        </p:txBody>
      </p:sp>
      <p:sp>
        <p:nvSpPr>
          <p:cNvPr id="2" name="Title 1"/>
          <p:cNvSpPr>
            <a:spLocks noGrp="1"/>
          </p:cNvSpPr>
          <p:nvPr>
            <p:ph type="title" hasCustomPrompt="1"/>
          </p:nvPr>
        </p:nvSpPr>
        <p:spPr/>
        <p:txBody>
          <a:bodyPr/>
          <a:lstStyle/>
          <a:p>
            <a:r>
              <a:rPr lang="en-US" dirty="0"/>
              <a:t>TITLE STYLE</a:t>
            </a:r>
          </a:p>
        </p:txBody>
      </p:sp>
      <p:sp>
        <p:nvSpPr>
          <p:cNvPr id="19" name="Content Placeholder 18"/>
          <p:cNvSpPr>
            <a:spLocks noGrp="1"/>
          </p:cNvSpPr>
          <p:nvPr>
            <p:ph sz="quarter" idx="13" hasCustomPrompt="1"/>
          </p:nvPr>
        </p:nvSpPr>
        <p:spPr>
          <a:xfrm>
            <a:off x="911226" y="1355727"/>
            <a:ext cx="4727575" cy="2225675"/>
          </a:xfrm>
          <a:solidFill>
            <a:srgbClr val="007DC4"/>
          </a:solidFill>
        </p:spPr>
        <p:txBody>
          <a:bodyPr anchor="b"/>
          <a:lstStyle>
            <a:lvl1pPr marL="0" indent="0" algn="ctr">
              <a:buNone/>
              <a:defRPr>
                <a:solidFill>
                  <a:srgbClr val="007BC0"/>
                </a:solidFill>
              </a:defRPr>
            </a:lvl1pPr>
          </a:lstStyle>
          <a:p>
            <a:pPr lvl="0"/>
            <a:r>
              <a:rPr lang="en-US" dirty="0"/>
              <a:t>(blue box)</a:t>
            </a:r>
          </a:p>
        </p:txBody>
      </p:sp>
      <p:sp>
        <p:nvSpPr>
          <p:cNvPr id="7" name="Text Placeholder 6"/>
          <p:cNvSpPr>
            <a:spLocks noGrp="1"/>
          </p:cNvSpPr>
          <p:nvPr>
            <p:ph type="body" sz="quarter" idx="10" hasCustomPrompt="1"/>
          </p:nvPr>
        </p:nvSpPr>
        <p:spPr>
          <a:xfrm>
            <a:off x="1066800" y="1524000"/>
            <a:ext cx="4419600" cy="533400"/>
          </a:xfrm>
        </p:spPr>
        <p:txBody>
          <a:bodyPr/>
          <a:lstStyle>
            <a:lvl1pPr marL="0" indent="0">
              <a:buFont typeface="Arial" panose="020B0604020202020204" pitchFamily="34" charset="0"/>
              <a:buNone/>
              <a:defRPr b="1">
                <a:solidFill>
                  <a:srgbClr val="FFFFFF"/>
                </a:solidFill>
              </a:defRPr>
            </a:lvl1pPr>
            <a:lvl2pPr marL="342900" indent="0">
              <a:buNone/>
              <a:defRPr b="1">
                <a:solidFill>
                  <a:srgbClr val="265E9E"/>
                </a:solidFill>
              </a:defRPr>
            </a:lvl2pPr>
            <a:lvl3pPr marL="685800" indent="0">
              <a:buNone/>
              <a:defRPr b="1">
                <a:solidFill>
                  <a:srgbClr val="265E9E"/>
                </a:solidFill>
              </a:defRPr>
            </a:lvl3pPr>
            <a:lvl4pPr marL="1028700" indent="0">
              <a:buNone/>
              <a:defRPr b="1">
                <a:solidFill>
                  <a:srgbClr val="265E9E"/>
                </a:solidFill>
              </a:defRPr>
            </a:lvl4pPr>
            <a:lvl5pPr marL="1371600" indent="0">
              <a:buNone/>
              <a:defRPr b="1">
                <a:solidFill>
                  <a:srgbClr val="265E9E"/>
                </a:solidFill>
              </a:defRPr>
            </a:lvl5pPr>
          </a:lstStyle>
          <a:p>
            <a:pPr lvl="0"/>
            <a:r>
              <a:rPr lang="en-US" dirty="0"/>
              <a:t>Top of list</a:t>
            </a:r>
          </a:p>
        </p:txBody>
      </p:sp>
      <p:sp>
        <p:nvSpPr>
          <p:cNvPr id="11" name="Text Placeholder 10"/>
          <p:cNvSpPr>
            <a:spLocks noGrp="1"/>
          </p:cNvSpPr>
          <p:nvPr>
            <p:ph type="body" sz="quarter" idx="11" hasCustomPrompt="1"/>
          </p:nvPr>
        </p:nvSpPr>
        <p:spPr>
          <a:xfrm>
            <a:off x="1066800" y="2073442"/>
            <a:ext cx="4419600" cy="1355558"/>
          </a:xfrm>
        </p:spPr>
        <p:txBody>
          <a:bodyPr/>
          <a:lstStyle>
            <a:lvl1pPr>
              <a:buClr>
                <a:srgbClr val="33C9D1"/>
              </a:buClr>
              <a:defRPr sz="1500">
                <a:solidFill>
                  <a:srgbClr val="FFFFFF"/>
                </a:solidFill>
              </a:defRPr>
            </a:lvl1pPr>
          </a:lstStyle>
          <a:p>
            <a:pPr lvl="0"/>
            <a:r>
              <a:rPr lang="en-US" dirty="0"/>
              <a:t>Second level</a:t>
            </a:r>
          </a:p>
        </p:txBody>
      </p:sp>
    </p:spTree>
    <p:extLst>
      <p:ext uri="{BB962C8B-B14F-4D97-AF65-F5344CB8AC3E}">
        <p14:creationId xmlns:p14="http://schemas.microsoft.com/office/powerpoint/2010/main" val="34501297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Blank Layout">
    <p:spTree>
      <p:nvGrpSpPr>
        <p:cNvPr id="1" name=""/>
        <p:cNvGrpSpPr/>
        <p:nvPr/>
      </p:nvGrpSpPr>
      <p:grpSpPr>
        <a:xfrm>
          <a:off x="0" y="0"/>
          <a:ext cx="0" cy="0"/>
          <a:chOff x="0" y="0"/>
          <a:chExt cx="0" cy="0"/>
        </a:xfrm>
      </p:grpSpPr>
    </p:spTree>
    <p:extLst>
      <p:ext uri="{BB962C8B-B14F-4D97-AF65-F5344CB8AC3E}">
        <p14:creationId xmlns:p14="http://schemas.microsoft.com/office/powerpoint/2010/main" val="89595475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image" Target="../media/image1.wmf"/></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65"/>
          <p:cNvSpPr>
            <a:spLocks noGrp="1" noChangeArrowheads="1"/>
          </p:cNvSpPr>
          <p:nvPr>
            <p:ph type="title"/>
          </p:nvPr>
        </p:nvSpPr>
        <p:spPr bwMode="auto">
          <a:xfrm>
            <a:off x="630671" y="533400"/>
            <a:ext cx="8137368" cy="685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TITLE</a:t>
            </a:r>
          </a:p>
        </p:txBody>
      </p:sp>
      <p:sp>
        <p:nvSpPr>
          <p:cNvPr id="1027" name="Rectangle 66"/>
          <p:cNvSpPr>
            <a:spLocks noGrp="1" noChangeArrowheads="1"/>
          </p:cNvSpPr>
          <p:nvPr>
            <p:ph type="body" idx="1"/>
          </p:nvPr>
        </p:nvSpPr>
        <p:spPr bwMode="auto">
          <a:xfrm>
            <a:off x="632561" y="1600200"/>
            <a:ext cx="8133588" cy="43434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dirty="0"/>
              <a:t>Click to edit Master text styles</a:t>
            </a:r>
          </a:p>
          <a:p>
            <a:pPr lvl="1"/>
            <a:r>
              <a:rPr lang="en-US" dirty="0"/>
              <a:t>Second level</a:t>
            </a:r>
          </a:p>
          <a:p>
            <a:pPr lvl="2"/>
            <a:r>
              <a:rPr lang="en-US" dirty="0"/>
              <a:t>Third level</a:t>
            </a:r>
          </a:p>
        </p:txBody>
      </p:sp>
      <p:sp>
        <p:nvSpPr>
          <p:cNvPr id="1029" name="Text Box 85"/>
          <p:cNvSpPr txBox="1">
            <a:spLocks noChangeArrowheads="1"/>
          </p:cNvSpPr>
          <p:nvPr userDrawn="1"/>
        </p:nvSpPr>
        <p:spPr bwMode="auto">
          <a:xfrm>
            <a:off x="3886200" y="6392574"/>
            <a:ext cx="4953000" cy="173124"/>
          </a:xfrm>
          <a:prstGeom prst="rect">
            <a:avLst/>
          </a:prstGeom>
          <a:noFill/>
          <a:ln>
            <a:noFill/>
          </a:ln>
          <a:extLst/>
        </p:spPr>
        <p:txBody>
          <a:bodyPr>
            <a:spAutoFit/>
          </a:bodyPr>
          <a:lstStyle>
            <a:lvl1pPr>
              <a:defRPr sz="2400">
                <a:solidFill>
                  <a:schemeClr val="tx1"/>
                </a:solidFill>
                <a:latin typeface="Arial" charset="0"/>
                <a:ea typeface="ＭＳ Ｐゴシック" pitchFamily="34" charset="-128"/>
              </a:defRPr>
            </a:lvl1pPr>
            <a:lvl2pPr marL="742950" indent="-285750">
              <a:defRPr sz="2400">
                <a:solidFill>
                  <a:schemeClr val="tx1"/>
                </a:solidFill>
                <a:latin typeface="Arial" charset="0"/>
                <a:ea typeface="ＭＳ Ｐゴシック" pitchFamily="34" charset="-128"/>
              </a:defRPr>
            </a:lvl2pPr>
            <a:lvl3pPr marL="1143000" indent="-228600">
              <a:defRPr sz="2400">
                <a:solidFill>
                  <a:schemeClr val="tx1"/>
                </a:solidFill>
                <a:latin typeface="Arial" charset="0"/>
                <a:ea typeface="ＭＳ Ｐゴシック" pitchFamily="34" charset="-128"/>
              </a:defRPr>
            </a:lvl3pPr>
            <a:lvl4pPr marL="1600200" indent="-228600">
              <a:defRPr sz="2400">
                <a:solidFill>
                  <a:schemeClr val="tx1"/>
                </a:solidFill>
                <a:latin typeface="Arial" charset="0"/>
                <a:ea typeface="ＭＳ Ｐゴシック" pitchFamily="34" charset="-128"/>
              </a:defRPr>
            </a:lvl4pPr>
            <a:lvl5pPr marL="2057400" indent="-228600">
              <a:defRPr sz="2400">
                <a:solidFill>
                  <a:schemeClr val="tx1"/>
                </a:solidFill>
                <a:latin typeface="Arial" charset="0"/>
                <a:ea typeface="ＭＳ Ｐゴシック" pitchFamily="34" charset="-128"/>
              </a:defRPr>
            </a:lvl5pPr>
            <a:lvl6pPr marL="2514600" indent="-228600" eaLnBrk="0" fontAlgn="base" hangingPunct="0">
              <a:spcBef>
                <a:spcPct val="0"/>
              </a:spcBef>
              <a:spcAft>
                <a:spcPct val="0"/>
              </a:spcAft>
              <a:defRPr sz="2400">
                <a:solidFill>
                  <a:schemeClr val="tx1"/>
                </a:solidFill>
                <a:latin typeface="Arial" charset="0"/>
                <a:ea typeface="ＭＳ Ｐゴシック" pitchFamily="34" charset="-128"/>
              </a:defRPr>
            </a:lvl6pPr>
            <a:lvl7pPr marL="2971800" indent="-228600" eaLnBrk="0" fontAlgn="base" hangingPunct="0">
              <a:spcBef>
                <a:spcPct val="0"/>
              </a:spcBef>
              <a:spcAft>
                <a:spcPct val="0"/>
              </a:spcAft>
              <a:defRPr sz="2400">
                <a:solidFill>
                  <a:schemeClr val="tx1"/>
                </a:solidFill>
                <a:latin typeface="Arial" charset="0"/>
                <a:ea typeface="ＭＳ Ｐゴシック" pitchFamily="34" charset="-128"/>
              </a:defRPr>
            </a:lvl7pPr>
            <a:lvl8pPr marL="3429000" indent="-228600" eaLnBrk="0" fontAlgn="base" hangingPunct="0">
              <a:spcBef>
                <a:spcPct val="0"/>
              </a:spcBef>
              <a:spcAft>
                <a:spcPct val="0"/>
              </a:spcAft>
              <a:defRPr sz="2400">
                <a:solidFill>
                  <a:schemeClr val="tx1"/>
                </a:solidFill>
                <a:latin typeface="Arial" charset="0"/>
                <a:ea typeface="ＭＳ Ｐゴシック" pitchFamily="34" charset="-128"/>
              </a:defRPr>
            </a:lvl8pPr>
            <a:lvl9pPr marL="3886200" indent="-228600" eaLnBrk="0" fontAlgn="base" hangingPunct="0">
              <a:spcBef>
                <a:spcPct val="0"/>
              </a:spcBef>
              <a:spcAft>
                <a:spcPct val="0"/>
              </a:spcAft>
              <a:defRPr sz="2400">
                <a:solidFill>
                  <a:schemeClr val="tx1"/>
                </a:solidFill>
                <a:latin typeface="Arial" charset="0"/>
                <a:ea typeface="ＭＳ Ｐゴシック" pitchFamily="34" charset="-128"/>
              </a:defRPr>
            </a:lvl9pPr>
          </a:lstStyle>
          <a:p>
            <a:pPr algn="r" eaLnBrk="0" hangingPunct="0">
              <a:defRPr/>
            </a:pPr>
            <a:r>
              <a:rPr lang="en-US" sz="525" dirty="0">
                <a:solidFill>
                  <a:srgbClr val="717075"/>
                </a:solidFill>
                <a:latin typeface="Open Sans" panose="020B0606030504020204" pitchFamily="34" charset="0"/>
                <a:ea typeface="Open Sans" panose="020B0606030504020204" pitchFamily="34" charset="0"/>
                <a:cs typeface="Open Sans" panose="020B0606030504020204" pitchFamily="34" charset="0"/>
              </a:rPr>
              <a:t>© 2018 Population Reference Bureau. All rights reserved. www.prb.org</a:t>
            </a:r>
          </a:p>
        </p:txBody>
      </p:sp>
      <p:pic>
        <p:nvPicPr>
          <p:cNvPr id="1030" name="Picture 86" descr="ppt-logo"/>
          <p:cNvPicPr>
            <a:picLocks noChangeAspect="1" noChangeArrowheads="1"/>
          </p:cNvPicPr>
          <p:nvPr userDrawn="1"/>
        </p:nvPicPr>
        <p:blipFill>
          <a:blip r:embed="rId27"/>
          <a:stretch>
            <a:fillRect/>
          </a:stretch>
        </p:blipFill>
        <p:spPr bwMode="auto">
          <a:xfrm>
            <a:off x="632560" y="6423212"/>
            <a:ext cx="1585409" cy="137160"/>
          </a:xfrm>
          <a:prstGeom prst="rect">
            <a:avLst/>
          </a:prstGeom>
          <a:noFill/>
          <a:ln w="9525">
            <a:noFill/>
            <a:miter lim="800000"/>
            <a:headEnd/>
            <a:tailEnd/>
          </a:ln>
        </p:spPr>
      </p:pic>
      <p:sp>
        <p:nvSpPr>
          <p:cNvPr id="1031" name="Line 87"/>
          <p:cNvSpPr>
            <a:spLocks noChangeShapeType="1"/>
          </p:cNvSpPr>
          <p:nvPr userDrawn="1"/>
        </p:nvSpPr>
        <p:spPr bwMode="auto">
          <a:xfrm flipH="1">
            <a:off x="632561" y="6357849"/>
            <a:ext cx="8133588" cy="0"/>
          </a:xfrm>
          <a:prstGeom prst="line">
            <a:avLst/>
          </a:prstGeom>
          <a:noFill/>
          <a:ln w="3175">
            <a:solidFill>
              <a:srgbClr val="717075"/>
            </a:solidFill>
            <a:round/>
            <a:headEnd/>
            <a:tailEnd/>
          </a:ln>
          <a:extLst/>
        </p:spPr>
        <p:txBody>
          <a:bodyPr wrap="none" anchor="ctr"/>
          <a:lstStyle/>
          <a:p>
            <a:pPr eaLnBrk="0" hangingPunct="0">
              <a:defRPr/>
            </a:pPr>
            <a:endParaRPr lang="en-US" sz="1350" dirty="0">
              <a:ea typeface="ＭＳ Ｐゴシック" pitchFamily="34" charset="-128"/>
              <a:cs typeface="+mn-cs"/>
            </a:endParaRPr>
          </a:p>
        </p:txBody>
      </p:sp>
      <p:sp>
        <p:nvSpPr>
          <p:cNvPr id="2" name="Rectangle 1">
            <a:extLst>
              <a:ext uri="{FF2B5EF4-FFF2-40B4-BE49-F238E27FC236}">
                <a16:creationId xmlns:a16="http://schemas.microsoft.com/office/drawing/2014/main" id="{1E19D97D-E389-5241-8DE9-3D1EFD0EB4E2}"/>
              </a:ext>
            </a:extLst>
          </p:cNvPr>
          <p:cNvSpPr/>
          <p:nvPr userDrawn="1"/>
        </p:nvSpPr>
        <p:spPr bwMode="auto">
          <a:xfrm>
            <a:off x="0" y="0"/>
            <a:ext cx="260604" cy="6858000"/>
          </a:xfrm>
          <a:prstGeom prst="rect">
            <a:avLst/>
          </a:prstGeom>
          <a:solidFill>
            <a:srgbClr val="007DC4"/>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marL="0" marR="0" indent="0" algn="l" defTabSz="685800" rtl="0" eaLnBrk="0" fontAlgn="base" latinLnBrk="0" hangingPunct="0">
              <a:lnSpc>
                <a:spcPct val="100000"/>
              </a:lnSpc>
              <a:spcBef>
                <a:spcPct val="0"/>
              </a:spcBef>
              <a:spcAft>
                <a:spcPct val="0"/>
              </a:spcAft>
              <a:buClrTx/>
              <a:buSzTx/>
              <a:buFontTx/>
              <a:buNone/>
              <a:tabLst/>
            </a:pPr>
            <a:endParaRPr kumimoji="0" lang="en-US" sz="1800" b="0" i="0" u="none" strike="noStrike" cap="none" normalizeH="0" baseline="0">
              <a:ln>
                <a:noFill/>
              </a:ln>
              <a:solidFill>
                <a:schemeClr val="tx1"/>
              </a:solidFill>
              <a:effectLst/>
              <a:latin typeface="Arial" charset="0"/>
              <a:ea typeface="ＭＳ Ｐゴシック" charset="-128"/>
            </a:endParaRPr>
          </a:p>
        </p:txBody>
      </p:sp>
    </p:spTree>
    <p:extLst>
      <p:ext uri="{BB962C8B-B14F-4D97-AF65-F5344CB8AC3E}">
        <p14:creationId xmlns:p14="http://schemas.microsoft.com/office/powerpoint/2010/main" val="361289017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 id="2147483684" r:id="rId12"/>
    <p:sldLayoutId id="2147483685" r:id="rId13"/>
    <p:sldLayoutId id="2147483686" r:id="rId14"/>
    <p:sldLayoutId id="2147483687" r:id="rId15"/>
    <p:sldLayoutId id="2147483688" r:id="rId16"/>
    <p:sldLayoutId id="2147483689" r:id="rId17"/>
    <p:sldLayoutId id="2147483690" r:id="rId18"/>
    <p:sldLayoutId id="2147483691" r:id="rId19"/>
    <p:sldLayoutId id="2147483692" r:id="rId20"/>
    <p:sldLayoutId id="2147483693" r:id="rId21"/>
    <p:sldLayoutId id="2147483694" r:id="rId22"/>
    <p:sldLayoutId id="2147483695" r:id="rId23"/>
    <p:sldLayoutId id="2147483697" r:id="rId24"/>
    <p:sldLayoutId id="2147483698" r:id="rId25"/>
  </p:sldLayoutIdLst>
  <p:hf sldNum="0" hdr="0" dt="0"/>
  <p:txStyles>
    <p:titleStyle>
      <a:lvl1pPr algn="l" rtl="0" eaLnBrk="1" fontAlgn="base" hangingPunct="1">
        <a:spcBef>
          <a:spcPct val="0"/>
        </a:spcBef>
        <a:spcAft>
          <a:spcPct val="0"/>
        </a:spcAft>
        <a:defRPr sz="2700" b="1" i="0" baseline="0">
          <a:solidFill>
            <a:schemeClr val="accent5"/>
          </a:solidFill>
          <a:latin typeface="Source Sans Pro" panose="020B0503030403020204" pitchFamily="34" charset="0"/>
          <a:ea typeface="Source Sans Pro" panose="020B0503030403020204" pitchFamily="34" charset="0"/>
          <a:cs typeface="Open Sans" panose="020B0606030504020204" pitchFamily="34" charset="0"/>
        </a:defRPr>
      </a:lvl1pPr>
      <a:lvl2pPr algn="l" rtl="0" eaLnBrk="1" fontAlgn="base" hangingPunct="1">
        <a:spcBef>
          <a:spcPct val="0"/>
        </a:spcBef>
        <a:spcAft>
          <a:spcPct val="0"/>
        </a:spcAft>
        <a:defRPr sz="2700">
          <a:solidFill>
            <a:schemeClr val="tx2"/>
          </a:solidFill>
          <a:latin typeface="Arial" charset="0"/>
        </a:defRPr>
      </a:lvl2pPr>
      <a:lvl3pPr algn="l" rtl="0" eaLnBrk="1" fontAlgn="base" hangingPunct="1">
        <a:spcBef>
          <a:spcPct val="0"/>
        </a:spcBef>
        <a:spcAft>
          <a:spcPct val="0"/>
        </a:spcAft>
        <a:defRPr sz="2700">
          <a:solidFill>
            <a:schemeClr val="tx2"/>
          </a:solidFill>
          <a:latin typeface="Arial" charset="0"/>
        </a:defRPr>
      </a:lvl3pPr>
      <a:lvl4pPr algn="l" rtl="0" eaLnBrk="1" fontAlgn="base" hangingPunct="1">
        <a:spcBef>
          <a:spcPct val="0"/>
        </a:spcBef>
        <a:spcAft>
          <a:spcPct val="0"/>
        </a:spcAft>
        <a:defRPr sz="2700">
          <a:solidFill>
            <a:schemeClr val="tx2"/>
          </a:solidFill>
          <a:latin typeface="Arial" charset="0"/>
        </a:defRPr>
      </a:lvl4pPr>
      <a:lvl5pPr algn="l" rtl="0" eaLnBrk="1" fontAlgn="base" hangingPunct="1">
        <a:spcBef>
          <a:spcPct val="0"/>
        </a:spcBef>
        <a:spcAft>
          <a:spcPct val="0"/>
        </a:spcAft>
        <a:defRPr sz="2700">
          <a:solidFill>
            <a:schemeClr val="tx2"/>
          </a:solidFill>
          <a:latin typeface="Arial" charset="0"/>
        </a:defRPr>
      </a:lvl5pPr>
      <a:lvl6pPr marL="342900" algn="l" rtl="0" eaLnBrk="1" fontAlgn="base" hangingPunct="1">
        <a:spcBef>
          <a:spcPct val="0"/>
        </a:spcBef>
        <a:spcAft>
          <a:spcPct val="0"/>
        </a:spcAft>
        <a:defRPr sz="2700">
          <a:solidFill>
            <a:schemeClr val="tx2"/>
          </a:solidFill>
          <a:latin typeface="Arial" charset="0"/>
        </a:defRPr>
      </a:lvl6pPr>
      <a:lvl7pPr marL="685800" algn="l" rtl="0" eaLnBrk="1" fontAlgn="base" hangingPunct="1">
        <a:spcBef>
          <a:spcPct val="0"/>
        </a:spcBef>
        <a:spcAft>
          <a:spcPct val="0"/>
        </a:spcAft>
        <a:defRPr sz="2700">
          <a:solidFill>
            <a:schemeClr val="tx2"/>
          </a:solidFill>
          <a:latin typeface="Arial" charset="0"/>
        </a:defRPr>
      </a:lvl7pPr>
      <a:lvl8pPr marL="1028700" algn="l" rtl="0" eaLnBrk="1" fontAlgn="base" hangingPunct="1">
        <a:spcBef>
          <a:spcPct val="0"/>
        </a:spcBef>
        <a:spcAft>
          <a:spcPct val="0"/>
        </a:spcAft>
        <a:defRPr sz="2700">
          <a:solidFill>
            <a:schemeClr val="tx2"/>
          </a:solidFill>
          <a:latin typeface="Arial" charset="0"/>
        </a:defRPr>
      </a:lvl8pPr>
      <a:lvl9pPr marL="1371600" algn="l" rtl="0" eaLnBrk="1" fontAlgn="base" hangingPunct="1">
        <a:spcBef>
          <a:spcPct val="0"/>
        </a:spcBef>
        <a:spcAft>
          <a:spcPct val="0"/>
        </a:spcAft>
        <a:defRPr sz="2700">
          <a:solidFill>
            <a:schemeClr val="tx2"/>
          </a:solidFill>
          <a:latin typeface="Arial" charset="0"/>
        </a:defRPr>
      </a:lvl9pPr>
    </p:titleStyle>
    <p:bodyStyle>
      <a:lvl1pPr marL="257175" indent="-257175" algn="l" rtl="0" eaLnBrk="1" fontAlgn="base" hangingPunct="1">
        <a:spcBef>
          <a:spcPct val="20000"/>
        </a:spcBef>
        <a:spcAft>
          <a:spcPts val="900"/>
        </a:spcAft>
        <a:buClr>
          <a:srgbClr val="007DC4"/>
        </a:buClr>
        <a:buSzPct val="100000"/>
        <a:buFont typeface="Wingdings" pitchFamily="2" charset="2"/>
        <a:buChar char="§"/>
        <a:defRPr sz="1800" b="0" i="0">
          <a:solidFill>
            <a:srgbClr val="717073"/>
          </a:solidFill>
          <a:latin typeface="Source Sans Pro" panose="020B0503030403020204" pitchFamily="34" charset="0"/>
          <a:ea typeface="Source Sans Pro" panose="020B0503030403020204" pitchFamily="34" charset="0"/>
          <a:cs typeface="Open Sans" panose="020B0606030504020204" pitchFamily="34" charset="0"/>
        </a:defRPr>
      </a:lvl1pPr>
      <a:lvl2pPr marL="557213" indent="-214313" algn="l" rtl="0" eaLnBrk="1" fontAlgn="base" hangingPunct="1">
        <a:spcBef>
          <a:spcPct val="20000"/>
        </a:spcBef>
        <a:spcAft>
          <a:spcPts val="900"/>
        </a:spcAft>
        <a:buClr>
          <a:srgbClr val="007DC4"/>
        </a:buClr>
        <a:buSzPct val="100000"/>
        <a:buFont typeface="Wingdings" pitchFamily="2" charset="2"/>
        <a:buChar char="§"/>
        <a:defRPr sz="1800" b="0" i="0">
          <a:solidFill>
            <a:srgbClr val="717073"/>
          </a:solidFill>
          <a:latin typeface="Source Sans Pro" panose="020B0503030403020204" pitchFamily="34" charset="0"/>
          <a:ea typeface="Source Sans Pro" panose="020B0503030403020204" pitchFamily="34" charset="0"/>
          <a:cs typeface="Open Sans" panose="020B0606030504020204" pitchFamily="34" charset="0"/>
        </a:defRPr>
      </a:lvl2pPr>
      <a:lvl3pPr marL="900113" indent="-214313" algn="l" rtl="0" eaLnBrk="1" fontAlgn="base" hangingPunct="1">
        <a:spcBef>
          <a:spcPct val="20000"/>
        </a:spcBef>
        <a:spcAft>
          <a:spcPts val="900"/>
        </a:spcAft>
        <a:buClr>
          <a:srgbClr val="007DC4"/>
        </a:buClr>
        <a:buSzPct val="100000"/>
        <a:buFont typeface="Wingdings" pitchFamily="2" charset="2"/>
        <a:buChar char="§"/>
        <a:defRPr sz="1800" b="0" i="0">
          <a:solidFill>
            <a:srgbClr val="717073"/>
          </a:solidFill>
          <a:latin typeface="Source Sans Pro" panose="020B0503030403020204" pitchFamily="34" charset="0"/>
          <a:ea typeface="Source Sans Pro" panose="020B0503030403020204" pitchFamily="34" charset="0"/>
          <a:cs typeface="Open Sans" panose="020B0606030504020204" pitchFamily="34" charset="0"/>
        </a:defRPr>
      </a:lvl3pPr>
      <a:lvl4pPr marL="1200150" indent="-171450" algn="l" rtl="0" eaLnBrk="1" fontAlgn="base" hangingPunct="1">
        <a:spcBef>
          <a:spcPct val="20000"/>
        </a:spcBef>
        <a:spcAft>
          <a:spcPct val="0"/>
        </a:spcAft>
        <a:buClr>
          <a:srgbClr val="265E9E"/>
        </a:buClr>
        <a:buChar char="•"/>
        <a:defRPr sz="900">
          <a:solidFill>
            <a:srgbClr val="717073"/>
          </a:solidFill>
          <a:latin typeface="+mn-lt"/>
        </a:defRPr>
      </a:lvl4pPr>
      <a:lvl5pPr marL="1543050" indent="-171450" algn="l" rtl="0" eaLnBrk="1" fontAlgn="base" hangingPunct="1">
        <a:spcBef>
          <a:spcPct val="20000"/>
        </a:spcBef>
        <a:spcAft>
          <a:spcPct val="0"/>
        </a:spcAft>
        <a:buClr>
          <a:srgbClr val="265E9E"/>
        </a:buClr>
        <a:buSzPct val="85000"/>
        <a:buChar char="•"/>
        <a:defRPr sz="1500">
          <a:solidFill>
            <a:srgbClr val="717073"/>
          </a:solidFill>
          <a:latin typeface="+mn-lt"/>
        </a:defRPr>
      </a:lvl5pPr>
      <a:lvl6pPr marL="1885950" indent="-171450" algn="l" rtl="0" eaLnBrk="1" fontAlgn="base" hangingPunct="1">
        <a:spcBef>
          <a:spcPct val="20000"/>
        </a:spcBef>
        <a:spcAft>
          <a:spcPct val="0"/>
        </a:spcAft>
        <a:buClr>
          <a:schemeClr val="tx1"/>
        </a:buClr>
        <a:buSzPct val="85000"/>
        <a:buChar char="•"/>
        <a:defRPr>
          <a:solidFill>
            <a:schemeClr val="tx1"/>
          </a:solidFill>
          <a:latin typeface="+mn-lt"/>
        </a:defRPr>
      </a:lvl6pPr>
      <a:lvl7pPr marL="2228850" indent="-171450" algn="l" rtl="0" eaLnBrk="1" fontAlgn="base" hangingPunct="1">
        <a:spcBef>
          <a:spcPct val="20000"/>
        </a:spcBef>
        <a:spcAft>
          <a:spcPct val="0"/>
        </a:spcAft>
        <a:buClr>
          <a:schemeClr val="tx1"/>
        </a:buClr>
        <a:buSzPct val="85000"/>
        <a:buChar char="•"/>
        <a:defRPr>
          <a:solidFill>
            <a:schemeClr val="tx1"/>
          </a:solidFill>
          <a:latin typeface="+mn-lt"/>
        </a:defRPr>
      </a:lvl7pPr>
      <a:lvl8pPr marL="2571750" indent="-171450" algn="l" rtl="0" eaLnBrk="1" fontAlgn="base" hangingPunct="1">
        <a:spcBef>
          <a:spcPct val="20000"/>
        </a:spcBef>
        <a:spcAft>
          <a:spcPct val="0"/>
        </a:spcAft>
        <a:buClr>
          <a:schemeClr val="tx1"/>
        </a:buClr>
        <a:buSzPct val="85000"/>
        <a:buChar char="•"/>
        <a:defRPr>
          <a:solidFill>
            <a:schemeClr val="tx1"/>
          </a:solidFill>
          <a:latin typeface="+mn-lt"/>
        </a:defRPr>
      </a:lvl8pPr>
      <a:lvl9pPr marL="2914650" indent="-171450" algn="l" rtl="0" eaLnBrk="1" fontAlgn="base" hangingPunct="1">
        <a:spcBef>
          <a:spcPct val="20000"/>
        </a:spcBef>
        <a:spcAft>
          <a:spcPct val="0"/>
        </a:spcAft>
        <a:buClr>
          <a:schemeClr val="tx1"/>
        </a:buClr>
        <a:buSzPct val="85000"/>
        <a:buChar char="•"/>
        <a:defRPr>
          <a:solidFill>
            <a:schemeClr val="tx1"/>
          </a:solidFill>
          <a:latin typeface="+mn-lt"/>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0.xml"/><Relationship Id="rId1" Type="http://schemas.openxmlformats.org/officeDocument/2006/relationships/slideLayout" Target="../slideLayouts/slideLayout24.xml"/><Relationship Id="rId4" Type="http://schemas.openxmlformats.org/officeDocument/2006/relationships/image" Target="../media/image36.sv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9.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4.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4.xml"/></Relationships>
</file>

<file path=ppt/slides/_rels/slide18.xml.rels><?xml version="1.0" encoding="UTF-8" standalone="yes"?>
<Relationships xmlns="http://schemas.openxmlformats.org/package/2006/relationships"><Relationship Id="rId8" Type="http://schemas.openxmlformats.org/officeDocument/2006/relationships/hyperlink" Target="https://ctb.ku.edu/en/table-of-contents/assessment/promotion-strategies/start-a-coaltion/main" TargetMode="External"/><Relationship Id="rId3" Type="http://schemas.openxmlformats.org/officeDocument/2006/relationships/hyperlink" Target="http://www.worc.org/media/Work_in_Coalitions.pdf" TargetMode="External"/><Relationship Id="rId7" Type="http://schemas.openxmlformats.org/officeDocument/2006/relationships/hyperlink" Target="http://www.youthcoalition.org/wp-content/uploads/YouthGuide_final.pdf" TargetMode="External"/><Relationship Id="rId2" Type="http://schemas.openxmlformats.org/officeDocument/2006/relationships/notesSlide" Target="../notesSlides/notesSlide18.xml"/><Relationship Id="rId1" Type="http://schemas.openxmlformats.org/officeDocument/2006/relationships/slideLayout" Target="../slideLayouts/slideLayout19.xml"/><Relationship Id="rId6" Type="http://schemas.openxmlformats.org/officeDocument/2006/relationships/hyperlink" Target="http://www.healthpolicyproject.com/pubs/195_NetworksBrief.pdf" TargetMode="External"/><Relationship Id="rId5" Type="http://schemas.openxmlformats.org/officeDocument/2006/relationships/hyperlink" Target="http://www.countyhealthrankings.org/sites/default/files/eightstep.pdf" TargetMode="External"/><Relationship Id="rId4" Type="http://schemas.openxmlformats.org/officeDocument/2006/relationships/hyperlink" Target="http://ucanr.edu/sites/UC_CCP/files/125984.pdf" TargetMode="External"/><Relationship Id="rId9" Type="http://schemas.openxmlformats.org/officeDocument/2006/relationships/hyperlink" Target="http://www.who.int/pmnch/media/news/2012/advocacy_building_coalitions.pdf" TargetMode="Externa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24.xml"/><Relationship Id="rId4" Type="http://schemas.openxmlformats.org/officeDocument/2006/relationships/image" Target="../media/image17.svg"/></Relationships>
</file>

<file path=ppt/slides/_rels/slide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4.xml"/><Relationship Id="rId1" Type="http://schemas.openxmlformats.org/officeDocument/2006/relationships/slideLayout" Target="../slideLayouts/slideLayout24.xml"/><Relationship Id="rId5" Type="http://schemas.openxmlformats.org/officeDocument/2006/relationships/image" Target="../media/image20.png"/><Relationship Id="rId4" Type="http://schemas.openxmlformats.org/officeDocument/2006/relationships/image" Target="../media/image19.png"/></Relationships>
</file>

<file path=ppt/slides/_rels/slide5.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4.xml"/><Relationship Id="rId4" Type="http://schemas.openxmlformats.org/officeDocument/2006/relationships/image" Target="../media/image22.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12" Type="http://schemas.openxmlformats.org/officeDocument/2006/relationships/image" Target="../media/image32.svg"/><Relationship Id="rId2" Type="http://schemas.openxmlformats.org/officeDocument/2006/relationships/notesSlide" Target="../notesSlides/notesSlide7.xml"/><Relationship Id="rId1" Type="http://schemas.openxmlformats.org/officeDocument/2006/relationships/slideLayout" Target="../slideLayouts/slideLayout24.xml"/><Relationship Id="rId6" Type="http://schemas.openxmlformats.org/officeDocument/2006/relationships/image" Target="../media/image26.svg"/><Relationship Id="rId11" Type="http://schemas.openxmlformats.org/officeDocument/2006/relationships/image" Target="../media/image31.pn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9.xml"/><Relationship Id="rId1" Type="http://schemas.openxmlformats.org/officeDocument/2006/relationships/slideLayout" Target="../slideLayouts/slideLayout24.xml"/><Relationship Id="rId4" Type="http://schemas.openxmlformats.org/officeDocument/2006/relationships/image" Target="../media/image34.sv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91493C96-8578-BE49-AF51-DE17AF69CE04}"/>
              </a:ext>
            </a:extLst>
          </p:cNvPr>
          <p:cNvSpPr>
            <a:spLocks noGrp="1"/>
          </p:cNvSpPr>
          <p:nvPr>
            <p:ph type="subTitle" sz="quarter" idx="1"/>
          </p:nvPr>
        </p:nvSpPr>
        <p:spPr>
          <a:xfrm>
            <a:off x="377223" y="3099296"/>
            <a:ext cx="7552848" cy="659409"/>
          </a:xfrm>
        </p:spPr>
        <p:txBody>
          <a:bodyPr/>
          <a:lstStyle/>
          <a:p>
            <a:r>
              <a:rPr lang="en-US" dirty="0"/>
              <a:t>Former </a:t>
            </a:r>
            <a:r>
              <a:rPr lang="en-US" dirty="0" err="1"/>
              <a:t>une</a:t>
            </a:r>
            <a:r>
              <a:rPr lang="en-US" dirty="0"/>
              <a:t> coalition</a:t>
            </a:r>
          </a:p>
        </p:txBody>
      </p:sp>
      <p:sp>
        <p:nvSpPr>
          <p:cNvPr id="4" name="Text Placeholder 3">
            <a:extLst>
              <a:ext uri="{FF2B5EF4-FFF2-40B4-BE49-F238E27FC236}">
                <a16:creationId xmlns:a16="http://schemas.microsoft.com/office/drawing/2014/main" id="{03CDECF7-D7EA-4D41-9D43-C14D326A59C7}"/>
              </a:ext>
            </a:extLst>
          </p:cNvPr>
          <p:cNvSpPr>
            <a:spLocks noGrp="1"/>
          </p:cNvSpPr>
          <p:nvPr>
            <p:ph type="body" sz="quarter" idx="10"/>
          </p:nvPr>
        </p:nvSpPr>
        <p:spPr/>
        <p:txBody>
          <a:bodyPr/>
          <a:lstStyle/>
          <a:p>
            <a:r>
              <a:rPr lang="en-US" dirty="0" err="1"/>
              <a:t>Présentateurs</a:t>
            </a:r>
            <a:r>
              <a:rPr lang="en-US" dirty="0"/>
              <a:t>: </a:t>
            </a:r>
            <a:r>
              <a:rPr lang="en-US" dirty="0" err="1"/>
              <a:t>votre</a:t>
            </a:r>
            <a:r>
              <a:rPr lang="en-US" dirty="0"/>
              <a:t> nom</a:t>
            </a:r>
          </a:p>
        </p:txBody>
      </p:sp>
      <p:sp>
        <p:nvSpPr>
          <p:cNvPr id="5" name="Text Placeholder 4">
            <a:extLst>
              <a:ext uri="{FF2B5EF4-FFF2-40B4-BE49-F238E27FC236}">
                <a16:creationId xmlns:a16="http://schemas.microsoft.com/office/drawing/2014/main" id="{8F2493DA-324F-B545-AD15-B5B7B69CB023}"/>
              </a:ext>
            </a:extLst>
          </p:cNvPr>
          <p:cNvSpPr>
            <a:spLocks noGrp="1"/>
          </p:cNvSpPr>
          <p:nvPr>
            <p:ph type="body" sz="quarter" idx="11"/>
          </p:nvPr>
        </p:nvSpPr>
        <p:spPr/>
        <p:txBody>
          <a:bodyPr/>
          <a:lstStyle/>
          <a:p>
            <a:endParaRPr lang="en-US"/>
          </a:p>
        </p:txBody>
      </p:sp>
    </p:spTree>
    <p:extLst>
      <p:ext uri="{BB962C8B-B14F-4D97-AF65-F5344CB8AC3E}">
        <p14:creationId xmlns:p14="http://schemas.microsoft.com/office/powerpoint/2010/main" val="3270466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4A2A8F-6F6B-406C-B3C0-8A0CB64C4C55}"/>
              </a:ext>
            </a:extLst>
          </p:cNvPr>
          <p:cNvSpPr>
            <a:spLocks noGrp="1"/>
          </p:cNvSpPr>
          <p:nvPr>
            <p:ph idx="4294967295"/>
          </p:nvPr>
        </p:nvSpPr>
        <p:spPr>
          <a:xfrm>
            <a:off x="630671" y="2057401"/>
            <a:ext cx="8137368" cy="2178050"/>
          </a:xfrm>
        </p:spPr>
        <p:txBody>
          <a:bodyPr/>
          <a:lstStyle/>
          <a:p>
            <a:r>
              <a:rPr lang="fr-FR" dirty="0">
                <a:solidFill>
                  <a:srgbClr val="040404"/>
                </a:solidFill>
              </a:rPr>
              <a:t>Fondée au Malawi en 2014</a:t>
            </a:r>
          </a:p>
          <a:p>
            <a:r>
              <a:rPr lang="fr-FR" dirty="0">
                <a:solidFill>
                  <a:srgbClr val="040404"/>
                </a:solidFill>
              </a:rPr>
              <a:t>Rapports positifs avec la Commission Nationale sur le SIDA et des agences des Nations unies</a:t>
            </a:r>
          </a:p>
          <a:p>
            <a:r>
              <a:rPr lang="fr-FR" b="1" dirty="0">
                <a:solidFill>
                  <a:srgbClr val="040404"/>
                </a:solidFill>
              </a:rPr>
              <a:t>Vision : </a:t>
            </a:r>
            <a:r>
              <a:rPr lang="fr-FR" dirty="0">
                <a:solidFill>
                  <a:srgbClr val="040404"/>
                </a:solidFill>
              </a:rPr>
              <a:t>Protéger les enfants et les jeunes des programmes de santé maternelle, de santé néonatale, de santé et droits sexuels et reproductifs et de VIH au Malawi par le biais de la sensibilisation</a:t>
            </a:r>
          </a:p>
        </p:txBody>
      </p:sp>
      <p:sp>
        <p:nvSpPr>
          <p:cNvPr id="4" name="Title 1">
            <a:extLst>
              <a:ext uri="{FF2B5EF4-FFF2-40B4-BE49-F238E27FC236}">
                <a16:creationId xmlns:a16="http://schemas.microsoft.com/office/drawing/2014/main" id="{E5780836-A400-FE4C-B4B8-0ACA7ECBE790}"/>
              </a:ext>
            </a:extLst>
          </p:cNvPr>
          <p:cNvSpPr txBox="1">
            <a:spLocks/>
          </p:cNvSpPr>
          <p:nvPr/>
        </p:nvSpPr>
        <p:spPr>
          <a:xfrm>
            <a:off x="595391" y="104299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Etude de cas : Alliance pour l’action de la jeunesse au Malawi</a:t>
            </a:r>
            <a:endPar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cxnSp>
        <p:nvCxnSpPr>
          <p:cNvPr id="5" name="Straight Connector 4">
            <a:extLst>
              <a:ext uri="{FF2B5EF4-FFF2-40B4-BE49-F238E27FC236}">
                <a16:creationId xmlns:a16="http://schemas.microsoft.com/office/drawing/2014/main" id="{8698A26A-7A1D-354A-BD1C-12B1DD22EAC0}"/>
              </a:ext>
            </a:extLst>
          </p:cNvPr>
          <p:cNvCxnSpPr/>
          <p:nvPr/>
        </p:nvCxnSpPr>
        <p:spPr bwMode="auto">
          <a:xfrm>
            <a:off x="654050" y="4502149"/>
            <a:ext cx="802005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sp>
        <p:nvSpPr>
          <p:cNvPr id="2" name="Rectangle 1">
            <a:extLst>
              <a:ext uri="{FF2B5EF4-FFF2-40B4-BE49-F238E27FC236}">
                <a16:creationId xmlns:a16="http://schemas.microsoft.com/office/drawing/2014/main" id="{9D537D2A-8BDB-9044-A170-65A21FDCADE2}"/>
              </a:ext>
            </a:extLst>
          </p:cNvPr>
          <p:cNvSpPr/>
          <p:nvPr/>
        </p:nvSpPr>
        <p:spPr>
          <a:xfrm>
            <a:off x="630671" y="4614861"/>
            <a:ext cx="8043429" cy="807913"/>
          </a:xfrm>
          <a:prstGeom prst="rect">
            <a:avLst/>
          </a:prstGeom>
        </p:spPr>
        <p:txBody>
          <a:bodyPr wrap="square">
            <a:spAutoFit/>
          </a:bodyPr>
          <a:lstStyle/>
          <a:p>
            <a:r>
              <a:rPr lang="fr-FR" sz="1050" b="1" dirty="0">
                <a:solidFill>
                  <a:schemeClr val="accent2"/>
                </a:solidFill>
                <a:latin typeface="Open Sans" panose="020B0606030504020204" pitchFamily="34" charset="0"/>
                <a:ea typeface="Open Sans" panose="020B0606030504020204" pitchFamily="34" charset="0"/>
                <a:cs typeface="Open Sans" panose="020B0606030504020204" pitchFamily="34" charset="0"/>
              </a:rPr>
              <a:t>ACTIVITÉ</a:t>
            </a:r>
            <a:br>
              <a:rPr lang="fr-FR" sz="1350" dirty="0">
                <a:latin typeface="Open Sans" panose="020B0606030504020204" pitchFamily="34" charset="0"/>
                <a:ea typeface="Open Sans" panose="020B0606030504020204" pitchFamily="34" charset="0"/>
                <a:cs typeface="Open Sans" panose="020B0606030504020204" pitchFamily="34" charset="0"/>
              </a:rPr>
            </a:br>
            <a:r>
              <a:rPr lang="fr-FR" dirty="0">
                <a:solidFill>
                  <a:srgbClr val="040404"/>
                </a:solidFill>
                <a:latin typeface="Open Sans" panose="020B0606030504020204" pitchFamily="34" charset="0"/>
                <a:ea typeface="Open Sans" panose="020B0606030504020204" pitchFamily="34" charset="0"/>
                <a:cs typeface="Open Sans" panose="020B0606030504020204" pitchFamily="34" charset="0"/>
              </a:rPr>
              <a:t>Lisez l'étude de cas, puis formez des groupes </a:t>
            </a:r>
          </a:p>
          <a:p>
            <a:r>
              <a:rPr lang="fr-FR" dirty="0">
                <a:solidFill>
                  <a:srgbClr val="040404"/>
                </a:solidFill>
                <a:latin typeface="Open Sans" panose="020B0606030504020204" pitchFamily="34" charset="0"/>
                <a:ea typeface="Open Sans" panose="020B0606030504020204" pitchFamily="34" charset="0"/>
                <a:cs typeface="Open Sans" panose="020B0606030504020204" pitchFamily="34" charset="0"/>
              </a:rPr>
              <a:t>de trois à cinq personnes pour faire l'exercice.</a:t>
            </a:r>
          </a:p>
        </p:txBody>
      </p:sp>
      <p:pic>
        <p:nvPicPr>
          <p:cNvPr id="8" name="Graphic 7">
            <a:extLst>
              <a:ext uri="{FF2B5EF4-FFF2-40B4-BE49-F238E27FC236}">
                <a16:creationId xmlns:a16="http://schemas.microsoft.com/office/drawing/2014/main" id="{44B06018-A439-C543-80A6-F5F76E49E83F}"/>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731125" y="4614860"/>
            <a:ext cx="942975" cy="942975"/>
          </a:xfrm>
          <a:prstGeom prst="rect">
            <a:avLst/>
          </a:prstGeom>
        </p:spPr>
      </p:pic>
    </p:spTree>
    <p:extLst>
      <p:ext uri="{BB962C8B-B14F-4D97-AF65-F5344CB8AC3E}">
        <p14:creationId xmlns:p14="http://schemas.microsoft.com/office/powerpoint/2010/main" val="88189230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7DF3EFB2-541F-4732-AF98-23172DDA0CD6}"/>
              </a:ext>
            </a:extLst>
          </p:cNvPr>
          <p:cNvSpPr txBox="1">
            <a:spLocks/>
          </p:cNvSpPr>
          <p:nvPr/>
        </p:nvSpPr>
        <p:spPr>
          <a:xfrm>
            <a:off x="628650" y="2226469"/>
            <a:ext cx="7886700" cy="3263504"/>
          </a:xfrm>
          <a:prstGeom prst="rect">
            <a:avLst/>
          </a:prstGeom>
        </p:spPr>
        <p:txBody>
          <a:bodyP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endParaRPr lang="fr-FR" sz="2100" kern="0"/>
          </a:p>
        </p:txBody>
      </p:sp>
      <p:sp>
        <p:nvSpPr>
          <p:cNvPr id="6" name="Content Placeholder 5">
            <a:extLst>
              <a:ext uri="{FF2B5EF4-FFF2-40B4-BE49-F238E27FC236}">
                <a16:creationId xmlns:a16="http://schemas.microsoft.com/office/drawing/2014/main" id="{BC5C0FBA-5180-4E90-99C9-3F3518E1E485}"/>
              </a:ext>
            </a:extLst>
          </p:cNvPr>
          <p:cNvSpPr>
            <a:spLocks noGrp="1"/>
          </p:cNvSpPr>
          <p:nvPr>
            <p:ph idx="1"/>
          </p:nvPr>
        </p:nvSpPr>
        <p:spPr>
          <a:xfrm>
            <a:off x="628651" y="2057400"/>
            <a:ext cx="8015288" cy="2777490"/>
          </a:xfrm>
        </p:spPr>
        <p:txBody>
          <a:bodyPr/>
          <a:lstStyle/>
          <a:p>
            <a:r>
              <a:rPr lang="fr-FR" sz="1950" dirty="0">
                <a:solidFill>
                  <a:srgbClr val="040404"/>
                </a:solidFill>
              </a:rPr>
              <a:t>Le consensus est un modèle participatif de prise de décision en groupe</a:t>
            </a:r>
          </a:p>
          <a:p>
            <a:r>
              <a:rPr lang="fr-FR" sz="1950" dirty="0">
                <a:solidFill>
                  <a:srgbClr val="040404"/>
                </a:solidFill>
              </a:rPr>
              <a:t>Ce n'est pas toujours la forme la plus rapide de prise de décision</a:t>
            </a:r>
          </a:p>
          <a:p>
            <a:r>
              <a:rPr lang="fr-FR" sz="1950" dirty="0">
                <a:solidFill>
                  <a:srgbClr val="040404"/>
                </a:solidFill>
              </a:rPr>
              <a:t>Le consensus repose sur le principe selon lequel chaque voix mérite d'être entendue et chaque préoccupation est justifiée</a:t>
            </a:r>
          </a:p>
          <a:p>
            <a:pPr lvl="1">
              <a:buFont typeface="Courier New" panose="02070309020205020404" pitchFamily="49" charset="0"/>
              <a:buChar char="o"/>
            </a:pPr>
            <a:r>
              <a:rPr lang="fr-FR" sz="1950" dirty="0">
                <a:solidFill>
                  <a:srgbClr val="040404"/>
                </a:solidFill>
              </a:rPr>
              <a:t>Ignorer les préoccupations d'une minorité peut rendre une coalition moins efficace</a:t>
            </a:r>
          </a:p>
          <a:p>
            <a:r>
              <a:rPr lang="fr-FR" sz="1950" dirty="0">
                <a:solidFill>
                  <a:srgbClr val="040404"/>
                </a:solidFill>
              </a:rPr>
              <a:t>Les stratégies de création d’un consensus constituent des compétences cruciales pour les jeunes leaders</a:t>
            </a:r>
          </a:p>
        </p:txBody>
      </p:sp>
      <p:sp>
        <p:nvSpPr>
          <p:cNvPr id="5" name="Title 1">
            <a:extLst>
              <a:ext uri="{FF2B5EF4-FFF2-40B4-BE49-F238E27FC236}">
                <a16:creationId xmlns:a16="http://schemas.microsoft.com/office/drawing/2014/main" id="{0E372E4C-C942-D548-B919-828247B620E0}"/>
              </a:ext>
            </a:extLst>
          </p:cNvPr>
          <p:cNvSpPr txBox="1">
            <a:spLocks/>
          </p:cNvSpPr>
          <p:nvPr/>
        </p:nvSpPr>
        <p:spPr>
          <a:xfrm>
            <a:off x="567611" y="966843"/>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Qu'est-ce qu’un consensus et pourquoi est-il important? 	</a:t>
            </a:r>
          </a:p>
        </p:txBody>
      </p:sp>
    </p:spTree>
    <p:extLst>
      <p:ext uri="{BB962C8B-B14F-4D97-AF65-F5344CB8AC3E}">
        <p14:creationId xmlns:p14="http://schemas.microsoft.com/office/powerpoint/2010/main" val="126678127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Content Placeholder 2">
            <a:extLst>
              <a:ext uri="{FF2B5EF4-FFF2-40B4-BE49-F238E27FC236}">
                <a16:creationId xmlns:a16="http://schemas.microsoft.com/office/drawing/2014/main" id="{0FA2FC4E-E08A-4E92-BDB3-604939D0917E}"/>
              </a:ext>
            </a:extLst>
          </p:cNvPr>
          <p:cNvSpPr txBox="1">
            <a:spLocks/>
          </p:cNvSpPr>
          <p:nvPr/>
        </p:nvSpPr>
        <p:spPr>
          <a:xfrm>
            <a:off x="568426" y="2530417"/>
            <a:ext cx="2342945" cy="848151"/>
          </a:xfrm>
          <a:prstGeom prst="rect">
            <a:avLst/>
          </a:prstGeom>
        </p:spPr>
        <p:txBody>
          <a:bodyP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lgn="ctr">
              <a:buClr>
                <a:schemeClr val="accent1"/>
              </a:buClr>
              <a:buSzPct val="100000"/>
              <a:buNone/>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Pensez au membre idéal de votre coalition</a:t>
            </a:r>
          </a:p>
        </p:txBody>
      </p:sp>
      <p:sp>
        <p:nvSpPr>
          <p:cNvPr id="4" name="Title 1">
            <a:extLst>
              <a:ext uri="{FF2B5EF4-FFF2-40B4-BE49-F238E27FC236}">
                <a16:creationId xmlns:a16="http://schemas.microsoft.com/office/drawing/2014/main" id="{89130132-D7B3-DA4F-A96F-E0107B81D6A9}"/>
              </a:ext>
            </a:extLst>
          </p:cNvPr>
          <p:cNvSpPr txBox="1">
            <a:spLocks/>
          </p:cNvSpPr>
          <p:nvPr/>
        </p:nvSpPr>
        <p:spPr>
          <a:xfrm>
            <a:off x="630671" y="12573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Adhésion et recrutement</a:t>
            </a:r>
          </a:p>
        </p:txBody>
      </p:sp>
      <p:sp>
        <p:nvSpPr>
          <p:cNvPr id="2" name="Oval 1">
            <a:extLst>
              <a:ext uri="{FF2B5EF4-FFF2-40B4-BE49-F238E27FC236}">
                <a16:creationId xmlns:a16="http://schemas.microsoft.com/office/drawing/2014/main" id="{F891EE9D-6D8E-2841-A0EF-9CFF91CF9965}"/>
              </a:ext>
            </a:extLst>
          </p:cNvPr>
          <p:cNvSpPr/>
          <p:nvPr/>
        </p:nvSpPr>
        <p:spPr bwMode="auto">
          <a:xfrm>
            <a:off x="1638298" y="4156974"/>
            <a:ext cx="203201" cy="203201"/>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fr-FR" dirty="0">
              <a:latin typeface="Arial" charset="0"/>
              <a:ea typeface="ＭＳ Ｐゴシック" charset="-128"/>
            </a:endParaRPr>
          </a:p>
        </p:txBody>
      </p:sp>
      <p:sp>
        <p:nvSpPr>
          <p:cNvPr id="5" name="Oval 4">
            <a:extLst>
              <a:ext uri="{FF2B5EF4-FFF2-40B4-BE49-F238E27FC236}">
                <a16:creationId xmlns:a16="http://schemas.microsoft.com/office/drawing/2014/main" id="{58B74FD2-0F08-9B47-AF22-3987CCCE5EBA}"/>
              </a:ext>
            </a:extLst>
          </p:cNvPr>
          <p:cNvSpPr/>
          <p:nvPr/>
        </p:nvSpPr>
        <p:spPr bwMode="auto">
          <a:xfrm>
            <a:off x="3666064" y="4156974"/>
            <a:ext cx="203201" cy="203201"/>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fr-FR" dirty="0">
              <a:latin typeface="Arial" charset="0"/>
              <a:ea typeface="ＭＳ Ｐゴシック" charset="-128"/>
            </a:endParaRPr>
          </a:p>
        </p:txBody>
      </p:sp>
      <p:sp>
        <p:nvSpPr>
          <p:cNvPr id="7" name="Oval 6">
            <a:extLst>
              <a:ext uri="{FF2B5EF4-FFF2-40B4-BE49-F238E27FC236}">
                <a16:creationId xmlns:a16="http://schemas.microsoft.com/office/drawing/2014/main" id="{BC8879F0-460D-5F40-982D-B5178C319074}"/>
              </a:ext>
            </a:extLst>
          </p:cNvPr>
          <p:cNvSpPr/>
          <p:nvPr/>
        </p:nvSpPr>
        <p:spPr bwMode="auto">
          <a:xfrm>
            <a:off x="5693831" y="4156974"/>
            <a:ext cx="203201" cy="203201"/>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fr-FR" dirty="0">
              <a:latin typeface="Arial" charset="0"/>
              <a:ea typeface="ＭＳ Ｐゴシック" charset="-128"/>
            </a:endParaRPr>
          </a:p>
        </p:txBody>
      </p:sp>
      <p:sp>
        <p:nvSpPr>
          <p:cNvPr id="8" name="Oval 7">
            <a:extLst>
              <a:ext uri="{FF2B5EF4-FFF2-40B4-BE49-F238E27FC236}">
                <a16:creationId xmlns:a16="http://schemas.microsoft.com/office/drawing/2014/main" id="{F9E5D34E-C84B-2E45-9E3C-4760FCA57D60}"/>
              </a:ext>
            </a:extLst>
          </p:cNvPr>
          <p:cNvSpPr/>
          <p:nvPr/>
        </p:nvSpPr>
        <p:spPr bwMode="auto">
          <a:xfrm>
            <a:off x="7721599" y="4156974"/>
            <a:ext cx="203201" cy="203201"/>
          </a:xfrm>
          <a:prstGeom prst="ellipse">
            <a:avLst/>
          </a:prstGeom>
          <a:solidFill>
            <a:schemeClr val="accent1"/>
          </a:solidFill>
          <a:ln w="9525" cap="flat" cmpd="sng" algn="ctr">
            <a:no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txBody>
          <a:bodyPr vert="horz" wrap="square" lIns="68580" tIns="34290" rIns="68580" bIns="34290" numCol="1" rtlCol="0" anchor="t" anchorCtr="0" compatLnSpc="1">
            <a:prstTxWarp prst="textNoShape">
              <a:avLst/>
            </a:prstTxWarp>
          </a:bodyPr>
          <a:lstStyle/>
          <a:p>
            <a:pPr defTabSz="685800" eaLnBrk="0" fontAlgn="base" hangingPunct="0">
              <a:spcBef>
                <a:spcPct val="0"/>
              </a:spcBef>
              <a:spcAft>
                <a:spcPct val="0"/>
              </a:spcAft>
            </a:pPr>
            <a:endParaRPr lang="fr-FR" dirty="0">
              <a:latin typeface="Arial" charset="0"/>
              <a:ea typeface="ＭＳ Ｐゴシック" charset="-128"/>
            </a:endParaRPr>
          </a:p>
        </p:txBody>
      </p:sp>
      <p:sp>
        <p:nvSpPr>
          <p:cNvPr id="3" name="Rectangle 2">
            <a:extLst>
              <a:ext uri="{FF2B5EF4-FFF2-40B4-BE49-F238E27FC236}">
                <a16:creationId xmlns:a16="http://schemas.microsoft.com/office/drawing/2014/main" id="{8B9F6907-76A3-0E44-BE58-F9FA9294F6D7}"/>
              </a:ext>
            </a:extLst>
          </p:cNvPr>
          <p:cNvSpPr/>
          <p:nvPr/>
        </p:nvSpPr>
        <p:spPr>
          <a:xfrm>
            <a:off x="7103905" y="2642869"/>
            <a:ext cx="1438589" cy="923330"/>
          </a:xfrm>
          <a:prstGeom prst="rect">
            <a:avLst/>
          </a:prstGeom>
        </p:spPr>
        <p:txBody>
          <a:bodyPr wrap="square">
            <a:spAutoFit/>
          </a:bodyPr>
          <a:lstStyle/>
          <a:p>
            <a:pPr algn="ctr">
              <a:buClr>
                <a:schemeClr val="accent1"/>
              </a:buClr>
              <a:buSzPct val="100000"/>
            </a:pPr>
            <a:r>
              <a:rPr lang="fr-FR"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Tenez des réunions régulières</a:t>
            </a:r>
          </a:p>
        </p:txBody>
      </p:sp>
      <p:sp>
        <p:nvSpPr>
          <p:cNvPr id="9" name="Rectangle 8">
            <a:extLst>
              <a:ext uri="{FF2B5EF4-FFF2-40B4-BE49-F238E27FC236}">
                <a16:creationId xmlns:a16="http://schemas.microsoft.com/office/drawing/2014/main" id="{A6BB5BF1-8BF0-9443-903D-70CDB380DD2C}"/>
              </a:ext>
            </a:extLst>
          </p:cNvPr>
          <p:cNvSpPr/>
          <p:nvPr/>
        </p:nvSpPr>
        <p:spPr>
          <a:xfrm>
            <a:off x="5241267" y="2781368"/>
            <a:ext cx="1108334" cy="369332"/>
          </a:xfrm>
          <a:prstGeom prst="rect">
            <a:avLst/>
          </a:prstGeom>
        </p:spPr>
        <p:txBody>
          <a:bodyPr wrap="none">
            <a:spAutoFit/>
          </a:bodyPr>
          <a:lstStyle/>
          <a:p>
            <a:pPr algn="ctr">
              <a:buClr>
                <a:schemeClr val="accent1"/>
              </a:buClr>
              <a:buSzPct val="100000"/>
            </a:pPr>
            <a:r>
              <a:rPr lang="fr-FR"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Recrutez</a:t>
            </a:r>
          </a:p>
        </p:txBody>
      </p:sp>
      <p:sp>
        <p:nvSpPr>
          <p:cNvPr id="10" name="Rectangle 9">
            <a:extLst>
              <a:ext uri="{FF2B5EF4-FFF2-40B4-BE49-F238E27FC236}">
                <a16:creationId xmlns:a16="http://schemas.microsoft.com/office/drawing/2014/main" id="{1EE64E3C-F22C-E242-9660-9D91C4E92266}"/>
              </a:ext>
            </a:extLst>
          </p:cNvPr>
          <p:cNvSpPr/>
          <p:nvPr/>
        </p:nvSpPr>
        <p:spPr>
          <a:xfrm>
            <a:off x="2973813" y="2642869"/>
            <a:ext cx="1587704" cy="923330"/>
          </a:xfrm>
          <a:prstGeom prst="rect">
            <a:avLst/>
          </a:prstGeom>
        </p:spPr>
        <p:txBody>
          <a:bodyPr wrap="square">
            <a:spAutoFit/>
          </a:bodyPr>
          <a:lstStyle/>
          <a:p>
            <a:pPr algn="ctr">
              <a:buClr>
                <a:schemeClr val="accent1"/>
              </a:buClr>
              <a:buSzPct val="100000"/>
            </a:pPr>
            <a:r>
              <a:rPr lang="fr-FR"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Formez un groupe central</a:t>
            </a:r>
          </a:p>
        </p:txBody>
      </p:sp>
      <p:cxnSp>
        <p:nvCxnSpPr>
          <p:cNvPr id="12" name="Straight Connector 11">
            <a:extLst>
              <a:ext uri="{FF2B5EF4-FFF2-40B4-BE49-F238E27FC236}">
                <a16:creationId xmlns:a16="http://schemas.microsoft.com/office/drawing/2014/main" id="{8FC704E7-808C-594C-9069-DE1DA3E18CAC}"/>
              </a:ext>
            </a:extLst>
          </p:cNvPr>
          <p:cNvCxnSpPr/>
          <p:nvPr/>
        </p:nvCxnSpPr>
        <p:spPr bwMode="auto">
          <a:xfrm>
            <a:off x="3977318" y="4258574"/>
            <a:ext cx="1600200" cy="0"/>
          </a:xfrm>
          <a:prstGeom prst="line">
            <a:avLst/>
          </a:prstGeom>
          <a:solidFill>
            <a:schemeClr val="accent1"/>
          </a:solidFill>
          <a:ln w="38100" cap="flat" cmpd="sng" algn="ctr">
            <a:solidFill>
              <a:schemeClr val="accent1"/>
            </a:solidFill>
            <a:prstDash val="dash"/>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cxnSp>
        <p:nvCxnSpPr>
          <p:cNvPr id="13" name="Straight Connector 12">
            <a:extLst>
              <a:ext uri="{FF2B5EF4-FFF2-40B4-BE49-F238E27FC236}">
                <a16:creationId xmlns:a16="http://schemas.microsoft.com/office/drawing/2014/main" id="{F482FEA4-F481-1B44-B31D-C24FF600FC8F}"/>
              </a:ext>
            </a:extLst>
          </p:cNvPr>
          <p:cNvCxnSpPr/>
          <p:nvPr/>
        </p:nvCxnSpPr>
        <p:spPr bwMode="auto">
          <a:xfrm>
            <a:off x="6022018" y="4258574"/>
            <a:ext cx="1600200" cy="0"/>
          </a:xfrm>
          <a:prstGeom prst="line">
            <a:avLst/>
          </a:prstGeom>
          <a:solidFill>
            <a:schemeClr val="accent1"/>
          </a:solidFill>
          <a:ln w="38100" cap="flat" cmpd="sng" algn="ctr">
            <a:solidFill>
              <a:schemeClr val="accent1"/>
            </a:solidFill>
            <a:prstDash val="dash"/>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cxnSp>
        <p:nvCxnSpPr>
          <p:cNvPr id="14" name="Straight Connector 13">
            <a:extLst>
              <a:ext uri="{FF2B5EF4-FFF2-40B4-BE49-F238E27FC236}">
                <a16:creationId xmlns:a16="http://schemas.microsoft.com/office/drawing/2014/main" id="{3C1598A8-0894-4840-A0DB-87BD042B648D}"/>
              </a:ext>
            </a:extLst>
          </p:cNvPr>
          <p:cNvCxnSpPr/>
          <p:nvPr/>
        </p:nvCxnSpPr>
        <p:spPr bwMode="auto">
          <a:xfrm>
            <a:off x="1958016" y="4258574"/>
            <a:ext cx="1600200" cy="0"/>
          </a:xfrm>
          <a:prstGeom prst="line">
            <a:avLst/>
          </a:prstGeom>
          <a:solidFill>
            <a:schemeClr val="accent1"/>
          </a:solidFill>
          <a:ln w="38100" cap="flat" cmpd="sng" algn="ctr">
            <a:solidFill>
              <a:schemeClr val="accent1"/>
            </a:solidFill>
            <a:prstDash val="dash"/>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cxnSp>
        <p:nvCxnSpPr>
          <p:cNvPr id="15" name="Straight Connector 14">
            <a:extLst>
              <a:ext uri="{FF2B5EF4-FFF2-40B4-BE49-F238E27FC236}">
                <a16:creationId xmlns:a16="http://schemas.microsoft.com/office/drawing/2014/main" id="{5616454B-862F-4348-AF53-65CC31F5A4B9}"/>
              </a:ext>
            </a:extLst>
          </p:cNvPr>
          <p:cNvCxnSpPr>
            <a:cxnSpLocks/>
          </p:cNvCxnSpPr>
          <p:nvPr/>
        </p:nvCxnSpPr>
        <p:spPr bwMode="auto">
          <a:xfrm flipH="1">
            <a:off x="1739899" y="3610685"/>
            <a:ext cx="191" cy="638413"/>
          </a:xfrm>
          <a:prstGeom prst="line">
            <a:avLst/>
          </a:prstGeom>
          <a:solidFill>
            <a:schemeClr val="accent1"/>
          </a:solidFill>
          <a:ln w="38100" cap="flat" cmpd="sng" algn="ctr">
            <a:solidFill>
              <a:schemeClr val="accent1"/>
            </a:solidFill>
            <a:prstDash val="solid"/>
            <a:round/>
            <a:headEnd type="oval" w="med" len="med"/>
            <a:tailEnd type="oval"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cxnSp>
        <p:nvCxnSpPr>
          <p:cNvPr id="16" name="Straight Connector 15">
            <a:extLst>
              <a:ext uri="{FF2B5EF4-FFF2-40B4-BE49-F238E27FC236}">
                <a16:creationId xmlns:a16="http://schemas.microsoft.com/office/drawing/2014/main" id="{478C72BF-3838-DB44-AA3F-AB86071435D1}"/>
              </a:ext>
            </a:extLst>
          </p:cNvPr>
          <p:cNvCxnSpPr>
            <a:cxnSpLocks/>
          </p:cNvCxnSpPr>
          <p:nvPr/>
        </p:nvCxnSpPr>
        <p:spPr bwMode="auto">
          <a:xfrm>
            <a:off x="3756356" y="3610685"/>
            <a:ext cx="0" cy="638413"/>
          </a:xfrm>
          <a:prstGeom prst="line">
            <a:avLst/>
          </a:prstGeom>
          <a:solidFill>
            <a:schemeClr val="accent1"/>
          </a:solidFill>
          <a:ln w="38100" cap="flat" cmpd="sng" algn="ctr">
            <a:solidFill>
              <a:schemeClr val="accent1"/>
            </a:solidFill>
            <a:prstDash val="solid"/>
            <a:round/>
            <a:headEnd type="oval" w="med" len="med"/>
            <a:tailEnd type="oval"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cxnSp>
        <p:nvCxnSpPr>
          <p:cNvPr id="17" name="Straight Connector 16">
            <a:extLst>
              <a:ext uri="{FF2B5EF4-FFF2-40B4-BE49-F238E27FC236}">
                <a16:creationId xmlns:a16="http://schemas.microsoft.com/office/drawing/2014/main" id="{C25F00E4-8BDE-8C48-A443-AA6F25B159F1}"/>
              </a:ext>
            </a:extLst>
          </p:cNvPr>
          <p:cNvCxnSpPr>
            <a:cxnSpLocks/>
          </p:cNvCxnSpPr>
          <p:nvPr/>
        </p:nvCxnSpPr>
        <p:spPr bwMode="auto">
          <a:xfrm>
            <a:off x="5783047" y="3266117"/>
            <a:ext cx="1" cy="982981"/>
          </a:xfrm>
          <a:prstGeom prst="line">
            <a:avLst/>
          </a:prstGeom>
          <a:solidFill>
            <a:schemeClr val="accent1"/>
          </a:solidFill>
          <a:ln w="38100" cap="flat" cmpd="sng" algn="ctr">
            <a:solidFill>
              <a:schemeClr val="accent1"/>
            </a:solidFill>
            <a:prstDash val="solid"/>
            <a:round/>
            <a:headEnd type="oval" w="med" len="med"/>
            <a:tailEnd type="oval"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cxnSp>
        <p:nvCxnSpPr>
          <p:cNvPr id="18" name="Straight Connector 17">
            <a:extLst>
              <a:ext uri="{FF2B5EF4-FFF2-40B4-BE49-F238E27FC236}">
                <a16:creationId xmlns:a16="http://schemas.microsoft.com/office/drawing/2014/main" id="{713F6814-36A1-6B4E-A308-EC411F2F333E}"/>
              </a:ext>
            </a:extLst>
          </p:cNvPr>
          <p:cNvCxnSpPr>
            <a:cxnSpLocks/>
          </p:cNvCxnSpPr>
          <p:nvPr/>
        </p:nvCxnSpPr>
        <p:spPr bwMode="auto">
          <a:xfrm>
            <a:off x="7809740" y="3610685"/>
            <a:ext cx="0" cy="638413"/>
          </a:xfrm>
          <a:prstGeom prst="line">
            <a:avLst/>
          </a:prstGeom>
          <a:solidFill>
            <a:schemeClr val="accent1"/>
          </a:solidFill>
          <a:ln w="38100" cap="flat" cmpd="sng" algn="ctr">
            <a:solidFill>
              <a:schemeClr val="accent1"/>
            </a:solidFill>
            <a:prstDash val="solid"/>
            <a:round/>
            <a:headEnd type="oval" w="med" len="med"/>
            <a:tailEnd type="oval"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990322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500"/>
                                        <p:tgtEl>
                                          <p:spTgt spid="15"/>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500"/>
                                        <p:tgtEl>
                                          <p:spTgt spid="2"/>
                                        </p:tgtEl>
                                      </p:cBhvr>
                                    </p:animEffec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nodeType="clickEffect">
                                  <p:stCondLst>
                                    <p:cond delay="0"/>
                                  </p:stCondLst>
                                  <p:childTnLst>
                                    <p:set>
                                      <p:cBhvr>
                                        <p:cTn id="17" dur="1" fill="hold">
                                          <p:stCondLst>
                                            <p:cond delay="0"/>
                                          </p:stCondLst>
                                        </p:cTn>
                                        <p:tgtEl>
                                          <p:spTgt spid="14"/>
                                        </p:tgtEl>
                                        <p:attrNameLst>
                                          <p:attrName>style.visibility</p:attrName>
                                        </p:attrNameLst>
                                      </p:cBhvr>
                                      <p:to>
                                        <p:strVal val="visible"/>
                                      </p:to>
                                    </p:set>
                                    <p:animEffect transition="in" filter="fade">
                                      <p:cBhvr>
                                        <p:cTn id="18" dur="500"/>
                                        <p:tgtEl>
                                          <p:spTgt spid="14"/>
                                        </p:tgtEl>
                                      </p:cBhvr>
                                    </p:animEffect>
                                  </p:childTnLst>
                                </p:cTn>
                              </p:par>
                              <p:par>
                                <p:cTn id="19" presetID="10" presetClass="entr" presetSubtype="0"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fade">
                                      <p:cBhvr>
                                        <p:cTn id="21" dur="500"/>
                                        <p:tgtEl>
                                          <p:spTgt spid="5"/>
                                        </p:tgtEl>
                                      </p:cBhvr>
                                    </p:animEffect>
                                  </p:childTnLst>
                                </p:cTn>
                              </p:par>
                              <p:par>
                                <p:cTn id="22" presetID="10" presetClass="entr" presetSubtype="0" fill="hold" nodeType="withEffect">
                                  <p:stCondLst>
                                    <p:cond delay="0"/>
                                  </p:stCondLst>
                                  <p:childTnLst>
                                    <p:set>
                                      <p:cBhvr>
                                        <p:cTn id="23" dur="1" fill="hold">
                                          <p:stCondLst>
                                            <p:cond delay="0"/>
                                          </p:stCondLst>
                                        </p:cTn>
                                        <p:tgtEl>
                                          <p:spTgt spid="16"/>
                                        </p:tgtEl>
                                        <p:attrNameLst>
                                          <p:attrName>style.visibility</p:attrName>
                                        </p:attrNameLst>
                                      </p:cBhvr>
                                      <p:to>
                                        <p:strVal val="visible"/>
                                      </p:to>
                                    </p:set>
                                    <p:animEffect transition="in" filter="fade">
                                      <p:cBhvr>
                                        <p:cTn id="24" dur="500"/>
                                        <p:tgtEl>
                                          <p:spTgt spid="16"/>
                                        </p:tgtEl>
                                      </p:cBhvr>
                                    </p:animEffect>
                                  </p:childTnLst>
                                </p:cTn>
                              </p:par>
                              <p:par>
                                <p:cTn id="25" presetID="10" presetClass="entr" presetSubtype="0" fill="hold" grpId="0" nodeType="with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fade">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childTnLst>
                                </p:cTn>
                              </p:par>
                              <p:par>
                                <p:cTn id="33" presetID="10" presetClass="entr" presetSubtype="0" fill="hold" nodeType="withEffect">
                                  <p:stCondLst>
                                    <p:cond delay="0"/>
                                  </p:stCondLst>
                                  <p:childTnLst>
                                    <p:set>
                                      <p:cBhvr>
                                        <p:cTn id="34" dur="1" fill="hold">
                                          <p:stCondLst>
                                            <p:cond delay="0"/>
                                          </p:stCondLst>
                                        </p:cTn>
                                        <p:tgtEl>
                                          <p:spTgt spid="17"/>
                                        </p:tgtEl>
                                        <p:attrNameLst>
                                          <p:attrName>style.visibility</p:attrName>
                                        </p:attrNameLst>
                                      </p:cBhvr>
                                      <p:to>
                                        <p:strVal val="visible"/>
                                      </p:to>
                                    </p:set>
                                    <p:animEffect transition="in" filter="fade">
                                      <p:cBhvr>
                                        <p:cTn id="35" dur="500"/>
                                        <p:tgtEl>
                                          <p:spTgt spid="17"/>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7"/>
                                        </p:tgtEl>
                                        <p:attrNameLst>
                                          <p:attrName>style.visibility</p:attrName>
                                        </p:attrNameLst>
                                      </p:cBhvr>
                                      <p:to>
                                        <p:strVal val="visible"/>
                                      </p:to>
                                    </p:set>
                                    <p:animEffect transition="in" filter="fade">
                                      <p:cBhvr>
                                        <p:cTn id="38" dur="500"/>
                                        <p:tgtEl>
                                          <p:spTgt spid="7"/>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500"/>
                                        <p:tgtEl>
                                          <p:spTgt spid="9"/>
                                        </p:tgtEl>
                                      </p:cBhvr>
                                    </p:animEffect>
                                  </p:childTnLst>
                                </p:cTn>
                              </p:par>
                            </p:childTnLst>
                          </p:cTn>
                        </p:par>
                      </p:childTnLst>
                    </p:cTn>
                  </p:par>
                  <p:par>
                    <p:cTn id="42" fill="hold">
                      <p:stCondLst>
                        <p:cond delay="indefinite"/>
                      </p:stCondLst>
                      <p:childTnLst>
                        <p:par>
                          <p:cTn id="43" fill="hold">
                            <p:stCondLst>
                              <p:cond delay="0"/>
                            </p:stCondLst>
                            <p:childTnLst>
                              <p:par>
                                <p:cTn id="44" presetID="10" presetClass="entr" presetSubtype="0" fill="hold" nodeType="click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par>
                                <p:cTn id="47" presetID="10" presetClass="entr" presetSubtype="0" fill="hold" grpId="0" nodeType="withEffect">
                                  <p:stCondLst>
                                    <p:cond delay="0"/>
                                  </p:stCondLst>
                                  <p:childTnLst>
                                    <p:set>
                                      <p:cBhvr>
                                        <p:cTn id="48" dur="1" fill="hold">
                                          <p:stCondLst>
                                            <p:cond delay="0"/>
                                          </p:stCondLst>
                                        </p:cTn>
                                        <p:tgtEl>
                                          <p:spTgt spid="8"/>
                                        </p:tgtEl>
                                        <p:attrNameLst>
                                          <p:attrName>style.visibility</p:attrName>
                                        </p:attrNameLst>
                                      </p:cBhvr>
                                      <p:to>
                                        <p:strVal val="visible"/>
                                      </p:to>
                                    </p:set>
                                    <p:animEffect transition="in" filter="fade">
                                      <p:cBhvr>
                                        <p:cTn id="49" dur="500"/>
                                        <p:tgtEl>
                                          <p:spTgt spid="8"/>
                                        </p:tgtEl>
                                      </p:cBhvr>
                                    </p:animEffect>
                                  </p:childTnLst>
                                </p:cTn>
                              </p:par>
                              <p:par>
                                <p:cTn id="50" presetID="10" presetClass="entr" presetSubtype="0" fill="hold" grpId="0" nodeType="withEffect">
                                  <p:stCondLst>
                                    <p:cond delay="0"/>
                                  </p:stCondLst>
                                  <p:childTnLst>
                                    <p:set>
                                      <p:cBhvr>
                                        <p:cTn id="51" dur="1" fill="hold">
                                          <p:stCondLst>
                                            <p:cond delay="0"/>
                                          </p:stCondLst>
                                        </p:cTn>
                                        <p:tgtEl>
                                          <p:spTgt spid="3"/>
                                        </p:tgtEl>
                                        <p:attrNameLst>
                                          <p:attrName>style.visibility</p:attrName>
                                        </p:attrNameLst>
                                      </p:cBhvr>
                                      <p:to>
                                        <p:strVal val="visible"/>
                                      </p:to>
                                    </p:set>
                                    <p:animEffect transition="in" filter="fade">
                                      <p:cBhvr>
                                        <p:cTn id="52" dur="500"/>
                                        <p:tgtEl>
                                          <p:spTgt spid="3"/>
                                        </p:tgtEl>
                                      </p:cBhvr>
                                    </p:animEffect>
                                  </p:childTnLst>
                                </p:cTn>
                              </p:par>
                              <p:par>
                                <p:cTn id="53" presetID="10" presetClass="entr" presetSubtype="0" fill="hold" nodeType="with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fade">
                                      <p:cBhvr>
                                        <p:cTn id="5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 grpId="0" animBg="1"/>
      <p:bldP spid="5" grpId="0" animBg="1"/>
      <p:bldP spid="7" grpId="0" animBg="1"/>
      <p:bldP spid="8" grpId="0" animBg="1"/>
      <p:bldP spid="3" grpId="0"/>
      <p:bldP spid="9" grpId="0"/>
      <p:bldP spid="10"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A48F37-04E6-48EE-AAFF-C0609E382280}"/>
              </a:ext>
            </a:extLst>
          </p:cNvPr>
          <p:cNvSpPr>
            <a:spLocks noGrp="1"/>
          </p:cNvSpPr>
          <p:nvPr>
            <p:ph idx="4294967295"/>
          </p:nvPr>
        </p:nvSpPr>
        <p:spPr>
          <a:xfrm>
            <a:off x="630671" y="2057401"/>
            <a:ext cx="3496829" cy="3432572"/>
          </a:xfrm>
        </p:spPr>
        <p:txBody>
          <a:bodyPr/>
          <a:lstStyle/>
          <a:p>
            <a:pPr marL="0" indent="0">
              <a:buNone/>
            </a:pPr>
            <a:r>
              <a:rPr lang="fr-FR" b="1" dirty="0">
                <a:solidFill>
                  <a:schemeClr val="accent1"/>
                </a:solidFill>
              </a:rPr>
              <a:t>Activités de coalition possibles en </a:t>
            </a:r>
            <a:r>
              <a:rPr lang="fr-FR" b="1" dirty="0" err="1">
                <a:solidFill>
                  <a:schemeClr val="accent1"/>
                </a:solidFill>
              </a:rPr>
              <a:t>présentiel</a:t>
            </a:r>
            <a:r>
              <a:rPr lang="fr-FR" b="1" dirty="0">
                <a:solidFill>
                  <a:schemeClr val="accent1"/>
                </a:solidFill>
              </a:rPr>
              <a:t> </a:t>
            </a:r>
            <a:br>
              <a:rPr lang="fr-FR" b="1" dirty="0"/>
            </a:br>
            <a:endParaRPr lang="fr-FR" b="1" dirty="0"/>
          </a:p>
          <a:p>
            <a:r>
              <a:rPr lang="fr-FR" dirty="0">
                <a:solidFill>
                  <a:srgbClr val="040404"/>
                </a:solidFill>
              </a:rPr>
              <a:t>Réunions régulières de la coalition</a:t>
            </a:r>
          </a:p>
          <a:p>
            <a:r>
              <a:rPr lang="fr-FR" dirty="0">
                <a:solidFill>
                  <a:srgbClr val="040404"/>
                </a:solidFill>
              </a:rPr>
              <a:t>Activités de plaidoyer  </a:t>
            </a:r>
            <a:br>
              <a:rPr lang="fr-FR" dirty="0">
                <a:solidFill>
                  <a:srgbClr val="040404"/>
                </a:solidFill>
              </a:rPr>
            </a:br>
            <a:r>
              <a:rPr lang="fr-FR" dirty="0">
                <a:solidFill>
                  <a:srgbClr val="040404"/>
                </a:solidFill>
              </a:rPr>
              <a:t>(par exemple, événements ou campagnes thématiques)</a:t>
            </a:r>
          </a:p>
        </p:txBody>
      </p:sp>
      <p:sp>
        <p:nvSpPr>
          <p:cNvPr id="4" name="Title 1">
            <a:extLst>
              <a:ext uri="{FF2B5EF4-FFF2-40B4-BE49-F238E27FC236}">
                <a16:creationId xmlns:a16="http://schemas.microsoft.com/office/drawing/2014/main" id="{4FF32840-70C9-A641-BFD6-19C88A640C55}"/>
              </a:ext>
            </a:extLst>
          </p:cNvPr>
          <p:cNvSpPr txBox="1">
            <a:spLocks/>
          </p:cNvSpPr>
          <p:nvPr/>
        </p:nvSpPr>
        <p:spPr>
          <a:xfrm>
            <a:off x="630671" y="1110852"/>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Stratégies pour la formation d'une coalition en </a:t>
            </a:r>
            <a:r>
              <a:rPr lang="fr-FR" sz="2700" b="1" dirty="0" err="1">
                <a:solidFill>
                  <a:schemeClr val="accent5"/>
                </a:solidFill>
                <a:latin typeface="Open Sans" panose="020B0606030504020204" pitchFamily="34" charset="0"/>
                <a:ea typeface="Open Sans" panose="020B0606030504020204" pitchFamily="34" charset="0"/>
                <a:cs typeface="Open Sans" panose="020B0606030504020204" pitchFamily="34" charset="0"/>
              </a:rPr>
              <a:t>présentiel</a:t>
            </a:r>
            <a:r>
              <a:rPr lang="fr-FR"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 </a:t>
            </a:r>
            <a:endPar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
        <p:nvSpPr>
          <p:cNvPr id="5" name="Content Placeholder 2">
            <a:extLst>
              <a:ext uri="{FF2B5EF4-FFF2-40B4-BE49-F238E27FC236}">
                <a16:creationId xmlns:a16="http://schemas.microsoft.com/office/drawing/2014/main" id="{8A7913A9-8FD9-AB47-B5E0-E4F2D48C5CA2}"/>
              </a:ext>
            </a:extLst>
          </p:cNvPr>
          <p:cNvSpPr txBox="1">
            <a:spLocks/>
          </p:cNvSpPr>
          <p:nvPr/>
        </p:nvSpPr>
        <p:spPr bwMode="auto">
          <a:xfrm>
            <a:off x="5059637" y="2057400"/>
            <a:ext cx="3685541" cy="3432572"/>
          </a:xfrm>
          <a:prstGeom prst="rect">
            <a:avLst/>
          </a:prstGeom>
          <a:noFill/>
          <a:ln w="9525">
            <a:noFill/>
            <a:miter lim="800000"/>
            <a:headEnd/>
            <a:tailEnd/>
          </a:ln>
        </p:spPr>
        <p:txBody>
          <a:bodyPr vert="horz" wrap="square" lIns="68580" tIns="34290" rIns="68580" bIns="34290" numCol="1" anchor="t" anchorCtr="0" compatLnSpc="1">
            <a:prstTxWarp prst="textNoShape">
              <a:avLst/>
            </a:prstTxWarp>
          </a:bodyPr>
          <a:lstStyle>
            <a:lvl1pPr marL="342900" indent="-342900" algn="l" rtl="0" eaLnBrk="1" fontAlgn="base" hangingPunct="1">
              <a:spcBef>
                <a:spcPct val="20000"/>
              </a:spcBef>
              <a:spcAft>
                <a:spcPts val="1200"/>
              </a:spcAft>
              <a:buClr>
                <a:srgbClr val="007DC4"/>
              </a:buClr>
              <a:buSzPct val="100000"/>
              <a:buFont typeface="Wingdings" pitchFamily="2" charset="2"/>
              <a:buChar char="§"/>
              <a:defRPr sz="2400" b="0" i="0">
                <a:solidFill>
                  <a:srgbClr val="717073"/>
                </a:solidFill>
                <a:latin typeface="Open Sans" panose="020B0606030504020204" pitchFamily="34" charset="0"/>
                <a:ea typeface="Open Sans" panose="020B0606030504020204" pitchFamily="34" charset="0"/>
                <a:cs typeface="Open Sans" panose="020B0606030504020204" pitchFamily="34" charset="0"/>
              </a:defRPr>
            </a:lvl1pPr>
            <a:lvl2pPr marL="742950" indent="-285750" algn="l" rtl="0" eaLnBrk="1" fontAlgn="base" hangingPunct="1">
              <a:spcBef>
                <a:spcPct val="20000"/>
              </a:spcBef>
              <a:spcAft>
                <a:spcPts val="1200"/>
              </a:spcAft>
              <a:buClr>
                <a:srgbClr val="007DC4"/>
              </a:buClr>
              <a:buSzPct val="100000"/>
              <a:buFont typeface="Wingdings" pitchFamily="2" charset="2"/>
              <a:buChar char="§"/>
              <a:defRPr sz="2400" b="0" i="0">
                <a:solidFill>
                  <a:srgbClr val="717073"/>
                </a:solidFill>
                <a:latin typeface="Open Sans" panose="020B0606030504020204" pitchFamily="34" charset="0"/>
                <a:ea typeface="Open Sans" panose="020B0606030504020204" pitchFamily="34" charset="0"/>
                <a:cs typeface="Open Sans" panose="020B0606030504020204" pitchFamily="34" charset="0"/>
              </a:defRPr>
            </a:lvl2pPr>
            <a:lvl3pPr marL="1200150" indent="-285750" algn="l" rtl="0" eaLnBrk="1" fontAlgn="base" hangingPunct="1">
              <a:spcBef>
                <a:spcPct val="20000"/>
              </a:spcBef>
              <a:spcAft>
                <a:spcPts val="1200"/>
              </a:spcAft>
              <a:buClr>
                <a:srgbClr val="007DC4"/>
              </a:buClr>
              <a:buSzPct val="100000"/>
              <a:buFont typeface="Wingdings" pitchFamily="2" charset="2"/>
              <a:buChar char="§"/>
              <a:defRPr sz="2400" b="0" i="0">
                <a:solidFill>
                  <a:srgbClr val="717073"/>
                </a:solidFill>
                <a:latin typeface="Open Sans" panose="020B0606030504020204" pitchFamily="34" charset="0"/>
                <a:ea typeface="Open Sans" panose="020B0606030504020204" pitchFamily="34" charset="0"/>
                <a:cs typeface="Open Sans" panose="020B0606030504020204" pitchFamily="34" charset="0"/>
              </a:defRPr>
            </a:lvl3pPr>
            <a:lvl4pPr marL="1600200" indent="-228600" algn="l" rtl="0" eaLnBrk="1" fontAlgn="base" hangingPunct="1">
              <a:spcBef>
                <a:spcPct val="20000"/>
              </a:spcBef>
              <a:spcAft>
                <a:spcPct val="0"/>
              </a:spcAft>
              <a:buClr>
                <a:srgbClr val="265E9E"/>
              </a:buClr>
              <a:buChar char="•"/>
              <a:defRPr sz="1200">
                <a:solidFill>
                  <a:srgbClr val="717073"/>
                </a:solidFill>
                <a:latin typeface="+mn-lt"/>
              </a:defRPr>
            </a:lvl4pPr>
            <a:lvl5pPr marL="2057400" indent="-228600" algn="l" rtl="0" eaLnBrk="1" fontAlgn="base" hangingPunct="1">
              <a:spcBef>
                <a:spcPct val="20000"/>
              </a:spcBef>
              <a:spcAft>
                <a:spcPct val="0"/>
              </a:spcAft>
              <a:buClr>
                <a:srgbClr val="265E9E"/>
              </a:buClr>
              <a:buSzPct val="85000"/>
              <a:buChar char="•"/>
              <a:defRPr sz="2000">
                <a:solidFill>
                  <a:srgbClr val="717073"/>
                </a:solidFill>
                <a:latin typeface="+mn-lt"/>
              </a:defRPr>
            </a:lvl5pPr>
            <a:lvl6pPr marL="2514600" indent="-228600" algn="l" rtl="0" eaLnBrk="1" fontAlgn="base" hangingPunct="1">
              <a:spcBef>
                <a:spcPct val="20000"/>
              </a:spcBef>
              <a:spcAft>
                <a:spcPct val="0"/>
              </a:spcAft>
              <a:buClr>
                <a:schemeClr val="tx1"/>
              </a:buClr>
              <a:buSzPct val="85000"/>
              <a:buChar char="•"/>
              <a:defRPr>
                <a:solidFill>
                  <a:schemeClr val="tx1"/>
                </a:solidFill>
                <a:latin typeface="+mn-lt"/>
              </a:defRPr>
            </a:lvl6pPr>
            <a:lvl7pPr marL="2971800" indent="-228600" algn="l" rtl="0" eaLnBrk="1" fontAlgn="base" hangingPunct="1">
              <a:spcBef>
                <a:spcPct val="20000"/>
              </a:spcBef>
              <a:spcAft>
                <a:spcPct val="0"/>
              </a:spcAft>
              <a:buClr>
                <a:schemeClr val="tx1"/>
              </a:buClr>
              <a:buSzPct val="85000"/>
              <a:buChar char="•"/>
              <a:defRPr>
                <a:solidFill>
                  <a:schemeClr val="tx1"/>
                </a:solidFill>
                <a:latin typeface="+mn-lt"/>
              </a:defRPr>
            </a:lvl7pPr>
            <a:lvl8pPr marL="3429000" indent="-228600" algn="l" rtl="0" eaLnBrk="1" fontAlgn="base" hangingPunct="1">
              <a:spcBef>
                <a:spcPct val="20000"/>
              </a:spcBef>
              <a:spcAft>
                <a:spcPct val="0"/>
              </a:spcAft>
              <a:buClr>
                <a:schemeClr val="tx1"/>
              </a:buClr>
              <a:buSzPct val="85000"/>
              <a:buChar char="•"/>
              <a:defRPr>
                <a:solidFill>
                  <a:schemeClr val="tx1"/>
                </a:solidFill>
                <a:latin typeface="+mn-lt"/>
              </a:defRPr>
            </a:lvl8pPr>
            <a:lvl9pPr marL="3886200" indent="-228600" algn="l" rtl="0" eaLnBrk="1" fontAlgn="base" hangingPunct="1">
              <a:spcBef>
                <a:spcPct val="20000"/>
              </a:spcBef>
              <a:spcAft>
                <a:spcPct val="0"/>
              </a:spcAft>
              <a:buClr>
                <a:schemeClr val="tx1"/>
              </a:buClr>
              <a:buSzPct val="85000"/>
              <a:buChar char="•"/>
              <a:defRPr>
                <a:solidFill>
                  <a:schemeClr val="tx1"/>
                </a:solidFill>
                <a:latin typeface="+mn-lt"/>
              </a:defRPr>
            </a:lvl9pPr>
          </a:lstStyle>
          <a:p>
            <a:pPr marL="0" indent="0">
              <a:buNone/>
            </a:pPr>
            <a:r>
              <a:rPr lang="fr-FR" sz="1800" b="1" kern="0" dirty="0">
                <a:solidFill>
                  <a:schemeClr val="accent1"/>
                </a:solidFill>
              </a:rPr>
              <a:t>Rappelez-vous :</a:t>
            </a:r>
            <a:endParaRPr lang="fr-FR" sz="1800" b="1" kern="0" dirty="0"/>
          </a:p>
          <a:p>
            <a:r>
              <a:rPr lang="fr-FR" sz="1800" kern="0" dirty="0">
                <a:solidFill>
                  <a:srgbClr val="040404"/>
                </a:solidFill>
              </a:rPr>
              <a:t>Assurez-vous que les activités de la coalition contribuent de manière productive aux buts de la coalition</a:t>
            </a:r>
          </a:p>
          <a:p>
            <a:r>
              <a:rPr lang="fr-FR" sz="1800" kern="0" dirty="0">
                <a:solidFill>
                  <a:srgbClr val="040404"/>
                </a:solidFill>
              </a:rPr>
              <a:t>Assurez-vous que les membres sentent que leurs contributions sont productives</a:t>
            </a:r>
          </a:p>
        </p:txBody>
      </p:sp>
      <p:cxnSp>
        <p:nvCxnSpPr>
          <p:cNvPr id="6" name="Straight Connector 5">
            <a:extLst>
              <a:ext uri="{FF2B5EF4-FFF2-40B4-BE49-F238E27FC236}">
                <a16:creationId xmlns:a16="http://schemas.microsoft.com/office/drawing/2014/main" id="{B79AA493-741D-C844-88CA-2F90D1381EE4}"/>
              </a:ext>
            </a:extLst>
          </p:cNvPr>
          <p:cNvCxnSpPr/>
          <p:nvPr/>
        </p:nvCxnSpPr>
        <p:spPr bwMode="auto">
          <a:xfrm>
            <a:off x="4572000" y="2057400"/>
            <a:ext cx="0" cy="319405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46660514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A48F37-04E6-48EE-AAFF-C0609E382280}"/>
              </a:ext>
            </a:extLst>
          </p:cNvPr>
          <p:cNvSpPr>
            <a:spLocks noGrp="1"/>
          </p:cNvSpPr>
          <p:nvPr>
            <p:ph idx="4294967295"/>
          </p:nvPr>
        </p:nvSpPr>
        <p:spPr>
          <a:xfrm>
            <a:off x="630670" y="2057400"/>
            <a:ext cx="7256030" cy="3295650"/>
          </a:xfrm>
        </p:spPr>
        <p:txBody>
          <a:bodyPr/>
          <a:lstStyle/>
          <a:p>
            <a:pPr>
              <a:buFont typeface="Wingdings" panose="05000000000000000000" pitchFamily="2" charset="2"/>
              <a:buChar char="§"/>
            </a:pPr>
            <a:r>
              <a:rPr lang="fr-FR" dirty="0">
                <a:solidFill>
                  <a:srgbClr val="040404"/>
                </a:solidFill>
              </a:rPr>
              <a:t>Programmez la durée de vos réunions de manière appropriée</a:t>
            </a:r>
          </a:p>
          <a:p>
            <a:r>
              <a:rPr lang="fr-FR" dirty="0">
                <a:solidFill>
                  <a:srgbClr val="040404"/>
                </a:solidFill>
              </a:rPr>
              <a:t>Pensez à la rotation des membres qui organisent les réunions afin d’encourager chacun à assumer ses responsabilités</a:t>
            </a:r>
          </a:p>
          <a:p>
            <a:r>
              <a:rPr lang="fr-FR" dirty="0">
                <a:solidFill>
                  <a:srgbClr val="040404"/>
                </a:solidFill>
              </a:rPr>
              <a:t>Assurez-vous que les membres comprennent l’objet de la réunion à l’avance afin que tout le monde puisse se préparer</a:t>
            </a:r>
          </a:p>
          <a:p>
            <a:r>
              <a:rPr lang="fr-FR" dirty="0">
                <a:solidFill>
                  <a:srgbClr val="040404"/>
                </a:solidFill>
              </a:rPr>
              <a:t>Ayez un ordre du jour et des objectifs clairement définis, avec l’assignation d’un preneur de notes et d’excellents facilitateurs pour diriger la discussion</a:t>
            </a:r>
          </a:p>
        </p:txBody>
      </p:sp>
      <p:sp>
        <p:nvSpPr>
          <p:cNvPr id="4" name="Title 1">
            <a:extLst>
              <a:ext uri="{FF2B5EF4-FFF2-40B4-BE49-F238E27FC236}">
                <a16:creationId xmlns:a16="http://schemas.microsoft.com/office/drawing/2014/main" id="{1A17EAB8-1EB3-0641-A99C-3D5950B91520}"/>
              </a:ext>
            </a:extLst>
          </p:cNvPr>
          <p:cNvSpPr txBox="1">
            <a:spLocks/>
          </p:cNvSpPr>
          <p:nvPr/>
        </p:nvSpPr>
        <p:spPr>
          <a:xfrm>
            <a:off x="630671" y="12573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Comment structurer une réunion de coalition </a:t>
            </a:r>
            <a:endPar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68929660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94D8B1-D771-456D-A703-D57DE29641ED}"/>
              </a:ext>
            </a:extLst>
          </p:cNvPr>
          <p:cNvSpPr>
            <a:spLocks noGrp="1"/>
          </p:cNvSpPr>
          <p:nvPr>
            <p:ph idx="4294967295"/>
          </p:nvPr>
        </p:nvSpPr>
        <p:spPr>
          <a:xfrm>
            <a:off x="630670" y="2057401"/>
            <a:ext cx="7256030" cy="3457575"/>
          </a:xfrm>
        </p:spPr>
        <p:txBody>
          <a:bodyPr/>
          <a:lstStyle/>
          <a:p>
            <a:r>
              <a:rPr lang="fr-FR" dirty="0">
                <a:solidFill>
                  <a:srgbClr val="040404"/>
                </a:solidFill>
              </a:rPr>
              <a:t>Les réseaux en ligne sont des outils polyvalents</a:t>
            </a:r>
          </a:p>
          <a:p>
            <a:r>
              <a:rPr lang="fr-FR" dirty="0">
                <a:solidFill>
                  <a:srgbClr val="040404"/>
                </a:solidFill>
              </a:rPr>
              <a:t>Avant de commencer à développer un réseau en ligne, assurez-vous d’abord de connaître les réseaux existants</a:t>
            </a:r>
          </a:p>
          <a:p>
            <a:r>
              <a:rPr lang="fr-FR" dirty="0">
                <a:solidFill>
                  <a:srgbClr val="040404"/>
                </a:solidFill>
              </a:rPr>
              <a:t>Étudiez la plate-forme de réseau :</a:t>
            </a:r>
          </a:p>
          <a:p>
            <a:pPr lvl="1">
              <a:buFont typeface="Courier New" panose="02070309020205020404" pitchFamily="49" charset="0"/>
              <a:buChar char="o"/>
            </a:pPr>
            <a:r>
              <a:rPr lang="fr-FR" dirty="0">
                <a:solidFill>
                  <a:srgbClr val="040404"/>
                </a:solidFill>
              </a:rPr>
              <a:t>WhatsApp, Facebook, Twitter, </a:t>
            </a:r>
            <a:r>
              <a:rPr lang="fr-FR" dirty="0" err="1">
                <a:solidFill>
                  <a:srgbClr val="040404"/>
                </a:solidFill>
              </a:rPr>
              <a:t>YouTube</a:t>
            </a:r>
            <a:r>
              <a:rPr lang="fr-FR" dirty="0">
                <a:solidFill>
                  <a:srgbClr val="040404"/>
                </a:solidFill>
              </a:rPr>
              <a:t> et autres</a:t>
            </a:r>
          </a:p>
          <a:p>
            <a:pPr lvl="1">
              <a:buFont typeface="Courier New" panose="02070309020205020404" pitchFamily="49" charset="0"/>
              <a:buChar char="o"/>
            </a:pPr>
            <a:r>
              <a:rPr lang="fr-FR" dirty="0">
                <a:solidFill>
                  <a:srgbClr val="040404"/>
                </a:solidFill>
              </a:rPr>
              <a:t>Bulletins</a:t>
            </a:r>
          </a:p>
          <a:p>
            <a:r>
              <a:rPr lang="fr-FR" dirty="0">
                <a:solidFill>
                  <a:srgbClr val="040404"/>
                </a:solidFill>
              </a:rPr>
              <a:t>Utilisez la plateforme pour un engagement ciblé et stratégique</a:t>
            </a:r>
            <a:endParaRPr lang="fr-FR" dirty="0"/>
          </a:p>
        </p:txBody>
      </p:sp>
      <p:sp>
        <p:nvSpPr>
          <p:cNvPr id="4" name="Title 1">
            <a:extLst>
              <a:ext uri="{FF2B5EF4-FFF2-40B4-BE49-F238E27FC236}">
                <a16:creationId xmlns:a16="http://schemas.microsoft.com/office/drawing/2014/main" id="{BCAAF3FA-84B0-FC41-8975-E72BF94E83B2}"/>
              </a:ext>
            </a:extLst>
          </p:cNvPr>
          <p:cNvSpPr txBox="1">
            <a:spLocks/>
          </p:cNvSpPr>
          <p:nvPr/>
        </p:nvSpPr>
        <p:spPr>
          <a:xfrm>
            <a:off x="630670" y="1085849"/>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Stratégies pour développer des réseaux en ligne</a:t>
            </a:r>
            <a:endPar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1089543762"/>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6594D8B1-D771-456D-A703-D57DE29641ED}"/>
              </a:ext>
            </a:extLst>
          </p:cNvPr>
          <p:cNvSpPr>
            <a:spLocks noGrp="1"/>
          </p:cNvSpPr>
          <p:nvPr>
            <p:ph idx="4294967295"/>
          </p:nvPr>
        </p:nvSpPr>
        <p:spPr>
          <a:xfrm>
            <a:off x="630670" y="2057401"/>
            <a:ext cx="7256030" cy="3457575"/>
          </a:xfrm>
        </p:spPr>
        <p:txBody>
          <a:bodyPr/>
          <a:lstStyle/>
          <a:p>
            <a:r>
              <a:rPr lang="fr-FR" dirty="0">
                <a:solidFill>
                  <a:srgbClr val="040404"/>
                </a:solidFill>
              </a:rPr>
              <a:t>La modération du réseau est nécessaire</a:t>
            </a:r>
          </a:p>
          <a:p>
            <a:r>
              <a:rPr lang="fr-FR" dirty="0">
                <a:solidFill>
                  <a:srgbClr val="040404"/>
                </a:solidFill>
              </a:rPr>
              <a:t>Les règles et les limites permettent de définir les attentes</a:t>
            </a:r>
          </a:p>
          <a:p>
            <a:r>
              <a:rPr lang="fr-FR" dirty="0">
                <a:solidFill>
                  <a:srgbClr val="040404"/>
                </a:solidFill>
              </a:rPr>
              <a:t>Un contenu à jour, basé sur des données probantes, améliore l'engagement</a:t>
            </a:r>
          </a:p>
          <a:p>
            <a:r>
              <a:rPr lang="fr-FR" dirty="0">
                <a:solidFill>
                  <a:srgbClr val="040404"/>
                </a:solidFill>
              </a:rPr>
              <a:t>Les membres doivent participer régulièrement</a:t>
            </a:r>
          </a:p>
        </p:txBody>
      </p:sp>
      <p:sp>
        <p:nvSpPr>
          <p:cNvPr id="4" name="Title 1">
            <a:extLst>
              <a:ext uri="{FF2B5EF4-FFF2-40B4-BE49-F238E27FC236}">
                <a16:creationId xmlns:a16="http://schemas.microsoft.com/office/drawing/2014/main" id="{65D74360-EF06-3848-9D01-130A687DB46B}"/>
              </a:ext>
            </a:extLst>
          </p:cNvPr>
          <p:cNvSpPr txBox="1">
            <a:spLocks/>
          </p:cNvSpPr>
          <p:nvPr/>
        </p:nvSpPr>
        <p:spPr>
          <a:xfrm>
            <a:off x="630671" y="12573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Considérations pour les réseaux en ligne</a:t>
            </a:r>
            <a:endPar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42715149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B7A48F37-04E6-48EE-AAFF-C0609E382280}"/>
              </a:ext>
            </a:extLst>
          </p:cNvPr>
          <p:cNvSpPr txBox="1">
            <a:spLocks/>
          </p:cNvSpPr>
          <p:nvPr/>
        </p:nvSpPr>
        <p:spPr bwMode="auto">
          <a:xfrm>
            <a:off x="628650" y="2057401"/>
            <a:ext cx="7886700" cy="3432572"/>
          </a:xfrm>
          <a:prstGeom prst="rect">
            <a:avLst/>
          </a:prstGeom>
          <a:noFill/>
          <a:ln>
            <a:noFill/>
          </a:ln>
          <a:extLst>
            <a:ext uri="{909E8E84-426E-40dd-AFC4-6F175D3DCCD1}">
              <a14:hiddenFill xmlns="" xmlns:a14="http://schemas.microsoft.com/office/drawing/2010/main" xmlns:mv="urn:schemas-microsoft-com:mac:vml" xmlns:mc="http://schemas.openxmlformats.org/markup-compatibility/2006">
                <a:solidFill>
                  <a:srgbClr val="FFFFFF"/>
                </a:solidFill>
              </a14:hiddenFill>
            </a:ext>
            <a:ext uri="{91240B29-F687-4f45-9708-019B960494DF}">
              <a14:hiddenLine xmlns="" xmlns:a14="http://schemas.microsoft.com/office/drawing/2010/main" xmlns:mv="urn:schemas-microsoft-com:mac:vml" xmlns:mc="http://schemas.openxmlformats.org/markup-compatibility/2006" w="9525">
                <a:solidFill>
                  <a:srgbClr val="000000"/>
                </a:solidFill>
                <a:miter lim="800000"/>
                <a:headEnd/>
                <a:tailEnd/>
              </a14:hiddenLine>
            </a:ext>
          </a:extLst>
        </p:spPr>
        <p:txBody>
          <a:bodyPr vert="horz" wrap="square" lIns="68580" tIns="34290" rIns="68580" bIns="34290" numCol="1" anchor="t" anchorCtr="0" compatLnSpc="1">
            <a:prstTxWarp prst="textNoShape">
              <a:avLst/>
            </a:prstTxWarp>
          </a:bodyP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buClr>
                <a:schemeClr val="accent1"/>
              </a:buClr>
              <a:buSzPct val="100000"/>
              <a:buFont typeface="Wingdings" pitchFamily="2" charset="2"/>
              <a:buChar char="§"/>
            </a:pPr>
            <a:r>
              <a:rPr lang="fr-FR" sz="1800" dirty="0">
                <a:solidFill>
                  <a:srgbClr val="040404"/>
                </a:solidFill>
                <a:latin typeface="Open Sans" panose="020B0606030504020204" pitchFamily="34" charset="0"/>
                <a:ea typeface="Open Sans" panose="020B0606030504020204" pitchFamily="34" charset="0"/>
                <a:cs typeface="Open Sans" panose="020B0606030504020204" pitchFamily="34" charset="0"/>
              </a:rPr>
              <a:t>Les coalitions peuvent contribuer à des changements impressionnants et précieux </a:t>
            </a:r>
          </a:p>
          <a:p>
            <a:pPr>
              <a:buClr>
                <a:schemeClr val="accent1"/>
              </a:buClr>
              <a:buSzPct val="100000"/>
              <a:buFont typeface="Wingdings" pitchFamily="2" charset="2"/>
              <a:buChar char="§"/>
            </a:pPr>
            <a:r>
              <a:rPr lang="fr-FR" sz="1800" dirty="0">
                <a:solidFill>
                  <a:srgbClr val="040404"/>
                </a:solidFill>
                <a:latin typeface="Open Sans" panose="020B0606030504020204" pitchFamily="34" charset="0"/>
                <a:ea typeface="Open Sans" panose="020B0606030504020204" pitchFamily="34" charset="0"/>
                <a:cs typeface="Open Sans" panose="020B0606030504020204" pitchFamily="34" charset="0"/>
              </a:rPr>
              <a:t>De nombreux facteurs doivent être pris en compte en vue de développer et maintenir une coalition efficace, notamment : 	</a:t>
            </a:r>
          </a:p>
          <a:p>
            <a:pPr lvl="1">
              <a:buClr>
                <a:schemeClr val="accent1"/>
              </a:buClr>
              <a:buSzPct val="100000"/>
            </a:pPr>
            <a:r>
              <a:rPr lang="fr-FR" sz="1800" dirty="0">
                <a:solidFill>
                  <a:srgbClr val="040404"/>
                </a:solidFill>
                <a:latin typeface="Open Sans" panose="020B0606030504020204" pitchFamily="34" charset="0"/>
                <a:ea typeface="Open Sans" panose="020B0606030504020204" pitchFamily="34" charset="0"/>
                <a:cs typeface="Open Sans" panose="020B0606030504020204" pitchFamily="34" charset="0"/>
              </a:rPr>
              <a:t>Une vision claire et partagée</a:t>
            </a:r>
          </a:p>
          <a:p>
            <a:pPr lvl="1">
              <a:buClr>
                <a:schemeClr val="accent1"/>
              </a:buClr>
              <a:buSzPct val="100000"/>
            </a:pPr>
            <a:r>
              <a:rPr lang="fr-FR" sz="1800" dirty="0">
                <a:solidFill>
                  <a:srgbClr val="040404"/>
                </a:solidFill>
                <a:latin typeface="Open Sans" panose="020B0606030504020204" pitchFamily="34" charset="0"/>
                <a:ea typeface="Open Sans" panose="020B0606030504020204" pitchFamily="34" charset="0"/>
                <a:cs typeface="Open Sans" panose="020B0606030504020204" pitchFamily="34" charset="0"/>
              </a:rPr>
              <a:t>Une structure et un leadership forts</a:t>
            </a:r>
          </a:p>
          <a:p>
            <a:pPr lvl="1">
              <a:buClr>
                <a:schemeClr val="accent1"/>
              </a:buClr>
              <a:buSzPct val="100000"/>
            </a:pPr>
            <a:r>
              <a:rPr lang="fr-FR" sz="1800" dirty="0">
                <a:solidFill>
                  <a:srgbClr val="040404"/>
                </a:solidFill>
                <a:latin typeface="Open Sans" panose="020B0606030504020204" pitchFamily="34" charset="0"/>
                <a:ea typeface="Open Sans" panose="020B0606030504020204" pitchFamily="34" charset="0"/>
                <a:cs typeface="Open Sans" panose="020B0606030504020204" pitchFamily="34" charset="0"/>
              </a:rPr>
              <a:t>Une bonne communication</a:t>
            </a:r>
          </a:p>
          <a:p>
            <a:pPr lvl="1">
              <a:buClr>
                <a:schemeClr val="accent1"/>
              </a:buClr>
              <a:buSzPct val="100000"/>
            </a:pPr>
            <a:r>
              <a:rPr lang="fr-FR" sz="1800" dirty="0">
                <a:solidFill>
                  <a:srgbClr val="040404"/>
                </a:solidFill>
                <a:latin typeface="Open Sans" panose="020B0606030504020204" pitchFamily="34" charset="0"/>
                <a:ea typeface="Open Sans" panose="020B0606030504020204" pitchFamily="34" charset="0"/>
                <a:cs typeface="Open Sans" panose="020B0606030504020204" pitchFamily="34" charset="0"/>
              </a:rPr>
              <a:t>Un recrutement actif</a:t>
            </a:r>
          </a:p>
          <a:p>
            <a:pPr>
              <a:buClr>
                <a:schemeClr val="accent1"/>
              </a:buClr>
              <a:buSzPct val="100000"/>
              <a:buFont typeface="Wingdings" pitchFamily="2" charset="2"/>
              <a:buChar char="§"/>
            </a:pPr>
            <a:r>
              <a:rPr lang="fr-FR" sz="1800" dirty="0">
                <a:solidFill>
                  <a:srgbClr val="040404"/>
                </a:solidFill>
                <a:latin typeface="Open Sans" panose="020B0606030504020204" pitchFamily="34" charset="0"/>
                <a:ea typeface="Open Sans" panose="020B0606030504020204" pitchFamily="34" charset="0"/>
                <a:cs typeface="Open Sans" panose="020B0606030504020204" pitchFamily="34" charset="0"/>
              </a:rPr>
              <a:t>Une coalition s'appuie sur ses membres pour réaliser un programme commun </a:t>
            </a:r>
          </a:p>
        </p:txBody>
      </p:sp>
      <p:sp>
        <p:nvSpPr>
          <p:cNvPr id="4" name="Title 1">
            <a:extLst>
              <a:ext uri="{FF2B5EF4-FFF2-40B4-BE49-F238E27FC236}">
                <a16:creationId xmlns:a16="http://schemas.microsoft.com/office/drawing/2014/main" id="{F5D096EB-FCB5-C149-A327-EF71C2433FF3}"/>
              </a:ext>
            </a:extLst>
          </p:cNvPr>
          <p:cNvSpPr txBox="1">
            <a:spLocks/>
          </p:cNvSpPr>
          <p:nvPr/>
        </p:nvSpPr>
        <p:spPr>
          <a:xfrm>
            <a:off x="630671" y="12573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En résumé</a:t>
            </a:r>
            <a:endPar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303719189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E1353666-8447-4F0A-B780-6AD43170D7AF}"/>
              </a:ext>
            </a:extLst>
          </p:cNvPr>
          <p:cNvSpPr>
            <a:spLocks noGrp="1"/>
          </p:cNvSpPr>
          <p:nvPr>
            <p:ph idx="1"/>
          </p:nvPr>
        </p:nvSpPr>
        <p:spPr>
          <a:xfrm>
            <a:off x="630671" y="1171222"/>
            <a:ext cx="8132330" cy="4724400"/>
          </a:xfrm>
        </p:spPr>
        <p:txBody>
          <a:bodyPr>
            <a:normAutofit fontScale="92500"/>
          </a:bodyPr>
          <a:lstStyle/>
          <a:p>
            <a:pPr>
              <a:lnSpc>
                <a:spcPct val="150000"/>
              </a:lnSpc>
              <a:spcAft>
                <a:spcPts val="450"/>
              </a:spcAft>
            </a:pPr>
            <a:r>
              <a:rPr lang="en-US" sz="1350" dirty="0">
                <a:solidFill>
                  <a:schemeClr val="accent3"/>
                </a:solidFill>
                <a:hlinkClick r:id="rId3"/>
              </a:rPr>
              <a:t>Comment travailler en coalition, consulté à www.worc.org/media/Work_in_Coalitions.pdf</a:t>
            </a:r>
            <a:endParaRPr lang="en-US" sz="1350" dirty="0">
              <a:solidFill>
                <a:schemeClr val="accent3"/>
              </a:solidFill>
            </a:endParaRPr>
          </a:p>
          <a:p>
            <a:pPr>
              <a:lnSpc>
                <a:spcPct val="150000"/>
              </a:lnSpc>
              <a:spcAft>
                <a:spcPts val="450"/>
              </a:spcAft>
            </a:pPr>
            <a:r>
              <a:rPr lang="en-US" sz="1350" dirty="0">
                <a:solidFill>
                  <a:schemeClr val="accent3"/>
                </a:solidFill>
                <a:hlinkClick r:id="rId4"/>
              </a:rPr>
              <a:t>Avantages et Défis de la Formation d’une Coalition de Développement Communautaire des Jeunes, consulté à http://ucanr.edu/sites/UC_CCP/files/125984.pdf</a:t>
            </a:r>
            <a:endParaRPr lang="en-US" sz="1350" dirty="0">
              <a:solidFill>
                <a:schemeClr val="accent3"/>
              </a:solidFill>
            </a:endParaRPr>
          </a:p>
          <a:p>
            <a:pPr>
              <a:lnSpc>
                <a:spcPct val="150000"/>
              </a:lnSpc>
              <a:spcAft>
                <a:spcPts val="450"/>
              </a:spcAft>
            </a:pPr>
            <a:r>
              <a:rPr lang="en-US" sz="1350" dirty="0">
                <a:solidFill>
                  <a:schemeClr val="accent3"/>
                </a:solidFill>
                <a:hlinkClick r:id="rId5"/>
              </a:rPr>
              <a:t>Former des Coalitions Efficaces : Un Guide en Huit Étapes, consulté à www.countyhealthrankings.org/sites/default/files/eightstep.pdf</a:t>
            </a:r>
            <a:endParaRPr lang="en-US" sz="1350" dirty="0">
              <a:solidFill>
                <a:schemeClr val="accent3"/>
              </a:solidFill>
            </a:endParaRPr>
          </a:p>
          <a:p>
            <a:pPr>
              <a:lnSpc>
                <a:spcPct val="150000"/>
              </a:lnSpc>
              <a:spcAft>
                <a:spcPts val="450"/>
              </a:spcAft>
            </a:pPr>
            <a:r>
              <a:rPr lang="fr" sz="1350" dirty="0">
                <a:solidFill>
                  <a:schemeClr val="accent3"/>
                </a:solidFill>
                <a:hlinkClick r:id="rId6"/>
              </a:rPr>
              <a:t>Création de réseaux et formation de coalitions pour un plaidoyer en matière de santé</a:t>
            </a:r>
            <a:r>
              <a:rPr lang="en-US" sz="1350" dirty="0">
                <a:solidFill>
                  <a:schemeClr val="accent3"/>
                </a:solidFill>
                <a:hlinkClick r:id="rId6"/>
              </a:rPr>
              <a:t>, consulté à www.healthpolicyproject.com/pubs/195_NetworksBrief.pdf</a:t>
            </a:r>
            <a:r>
              <a:rPr lang="en-US" sz="1350" dirty="0">
                <a:solidFill>
                  <a:schemeClr val="accent3"/>
                </a:solidFill>
              </a:rPr>
              <a:t> </a:t>
            </a:r>
          </a:p>
          <a:p>
            <a:pPr>
              <a:lnSpc>
                <a:spcPct val="150000"/>
              </a:lnSpc>
              <a:spcAft>
                <a:spcPts val="450"/>
              </a:spcAft>
            </a:pPr>
            <a:r>
              <a:rPr lang="en-US" sz="1350" dirty="0">
                <a:solidFill>
                  <a:schemeClr val="accent3"/>
                </a:solidFill>
                <a:hlinkClick r:id="rId7"/>
              </a:rPr>
              <a:t>Organisations Dirigées par des Jeunes et SDSR : Un Guide par Étapes pour la Création d’Organisations Durables Dirigées par des Jeunes et Travaillant dans le domaine de la Santé et des Droits Sexuels et Reproductifs, consulté à  www.youthcoalition.org/wp-content/uploads/YouthGuide_final.pdf</a:t>
            </a:r>
            <a:r>
              <a:rPr lang="en-US" sz="1350" dirty="0">
                <a:solidFill>
                  <a:schemeClr val="accent3"/>
                </a:solidFill>
              </a:rPr>
              <a:t> </a:t>
            </a:r>
          </a:p>
          <a:p>
            <a:pPr>
              <a:lnSpc>
                <a:spcPct val="150000"/>
              </a:lnSpc>
              <a:spcAft>
                <a:spcPts val="450"/>
              </a:spcAft>
            </a:pPr>
            <a:r>
              <a:rPr lang="en-US" sz="1350" dirty="0">
                <a:solidFill>
                  <a:schemeClr val="accent3"/>
                </a:solidFill>
                <a:hlinkClick r:id="rId8"/>
              </a:rPr>
              <a:t>Boîte à Outils Communautaire, Section 5. Formation e Coalition I : Commencé une Coalition, consulté à https://ctb.ku.edu/en/table-of-contents/assessment/promotion-strategies/start-a-coaltion/main</a:t>
            </a:r>
            <a:r>
              <a:rPr lang="en-US" sz="1350" dirty="0">
                <a:solidFill>
                  <a:schemeClr val="accent3"/>
                </a:solidFill>
              </a:rPr>
              <a:t> </a:t>
            </a:r>
          </a:p>
          <a:p>
            <a:pPr>
              <a:lnSpc>
                <a:spcPct val="150000"/>
              </a:lnSpc>
              <a:spcAft>
                <a:spcPts val="450"/>
              </a:spcAft>
            </a:pPr>
            <a:r>
              <a:rPr lang="en-US" sz="1350" dirty="0">
                <a:solidFill>
                  <a:schemeClr val="accent3"/>
                </a:solidFill>
                <a:hlinkClick r:id="rId9"/>
              </a:rPr>
              <a:t>Former des Coalitions de Plaidoyer pour plus d’Action et de Responsabilité, consulté à www.who.int/pmnch/media/news/2012/advocacy_building_coalitions.pdf</a:t>
            </a:r>
            <a:r>
              <a:rPr lang="en-US" sz="1350" dirty="0">
                <a:solidFill>
                  <a:schemeClr val="accent3"/>
                </a:solidFill>
              </a:rPr>
              <a:t> </a:t>
            </a:r>
          </a:p>
          <a:p>
            <a:pPr>
              <a:lnSpc>
                <a:spcPct val="150000"/>
              </a:lnSpc>
              <a:spcAft>
                <a:spcPts val="450"/>
              </a:spcAft>
            </a:pPr>
            <a:endParaRPr lang="en-US" sz="1350" dirty="0"/>
          </a:p>
        </p:txBody>
      </p:sp>
      <p:sp>
        <p:nvSpPr>
          <p:cNvPr id="5" name="Title 1">
            <a:extLst>
              <a:ext uri="{FF2B5EF4-FFF2-40B4-BE49-F238E27FC236}">
                <a16:creationId xmlns:a16="http://schemas.microsoft.com/office/drawing/2014/main" id="{B9FFCCE8-5ED5-1744-B863-DAFCB820737E}"/>
              </a:ext>
            </a:extLst>
          </p:cNvPr>
          <p:cNvSpPr txBox="1">
            <a:spLocks/>
          </p:cNvSpPr>
          <p:nvPr/>
        </p:nvSpPr>
        <p:spPr>
          <a:xfrm>
            <a:off x="625633" y="5334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en-US" sz="2700" b="1" dirty="0">
                <a:solidFill>
                  <a:schemeClr val="accent5"/>
                </a:solidFill>
                <a:latin typeface="Open Sans" panose="020B0606030504020204" pitchFamily="34" charset="0"/>
                <a:ea typeface="Open Sans" panose="020B0606030504020204" pitchFamily="34" charset="0"/>
                <a:cs typeface="Open Sans" panose="020B0606030504020204" pitchFamily="34" charset="0"/>
              </a:rPr>
              <a:t>Sources</a:t>
            </a:r>
            <a:endParaRPr lang="en-US"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endParaRPr>
          </a:p>
        </p:txBody>
      </p:sp>
    </p:spTree>
    <p:extLst>
      <p:ext uri="{BB962C8B-B14F-4D97-AF65-F5344CB8AC3E}">
        <p14:creationId xmlns:p14="http://schemas.microsoft.com/office/powerpoint/2010/main" val="52288080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90BF4E-3246-4D89-9460-9A9B2027C75E}"/>
              </a:ext>
            </a:extLst>
          </p:cNvPr>
          <p:cNvSpPr txBox="1">
            <a:spLocks/>
          </p:cNvSpPr>
          <p:nvPr/>
        </p:nvSpPr>
        <p:spPr>
          <a:xfrm>
            <a:off x="628650" y="1131095"/>
            <a:ext cx="7886700" cy="613614"/>
          </a:xfrm>
          <a:prstGeom prst="rect">
            <a:avLst/>
          </a:prstGeom>
        </p:spPr>
        <p:txBody>
          <a:bodyPr/>
          <a:lstStyle>
            <a:lvl1pPr algn="l" rtl="0" eaLnBrk="0" fontAlgn="base" hangingPunct="0">
              <a:spcBef>
                <a:spcPct val="0"/>
              </a:spcBef>
              <a:spcAft>
                <a:spcPct val="0"/>
              </a:spcAft>
              <a:defRPr sz="3600" b="1">
                <a:solidFill>
                  <a:schemeClr val="tx2"/>
                </a:solidFill>
                <a:latin typeface="+mj-lt"/>
                <a:ea typeface="ＭＳ Ｐゴシック" pitchFamily="34" charset="-128"/>
                <a:cs typeface="ＭＳ Ｐゴシック" charset="-128"/>
              </a:defRPr>
            </a:lvl1pPr>
            <a:lvl2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2pPr>
            <a:lvl3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3pPr>
            <a:lvl4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4pPr>
            <a:lvl5pPr algn="l" rtl="0" eaLnBrk="0" fontAlgn="base" hangingPunct="0">
              <a:spcBef>
                <a:spcPct val="0"/>
              </a:spcBef>
              <a:spcAft>
                <a:spcPct val="0"/>
              </a:spcAft>
              <a:defRPr sz="3600">
                <a:solidFill>
                  <a:schemeClr val="tx2"/>
                </a:solidFill>
                <a:latin typeface="Arial" charset="0"/>
                <a:ea typeface="ＭＳ Ｐゴシック" pitchFamily="34" charset="-128"/>
                <a:cs typeface="ＭＳ Ｐゴシック" charset="-128"/>
              </a:defRPr>
            </a:lvl5pPr>
            <a:lvl6pPr marL="457200" algn="l" rtl="0" fontAlgn="base">
              <a:spcBef>
                <a:spcPct val="0"/>
              </a:spcBef>
              <a:spcAft>
                <a:spcPct val="0"/>
              </a:spcAft>
              <a:defRPr sz="3600">
                <a:solidFill>
                  <a:schemeClr val="tx2"/>
                </a:solidFill>
                <a:latin typeface="Arial" charset="0"/>
              </a:defRPr>
            </a:lvl6pPr>
            <a:lvl7pPr marL="914400" algn="l" rtl="0" fontAlgn="base">
              <a:spcBef>
                <a:spcPct val="0"/>
              </a:spcBef>
              <a:spcAft>
                <a:spcPct val="0"/>
              </a:spcAft>
              <a:defRPr sz="3600">
                <a:solidFill>
                  <a:schemeClr val="tx2"/>
                </a:solidFill>
                <a:latin typeface="Arial" charset="0"/>
              </a:defRPr>
            </a:lvl7pPr>
            <a:lvl8pPr marL="1371600" algn="l" rtl="0" fontAlgn="base">
              <a:spcBef>
                <a:spcPct val="0"/>
              </a:spcBef>
              <a:spcAft>
                <a:spcPct val="0"/>
              </a:spcAft>
              <a:defRPr sz="3600">
                <a:solidFill>
                  <a:schemeClr val="tx2"/>
                </a:solidFill>
                <a:latin typeface="Arial" charset="0"/>
              </a:defRPr>
            </a:lvl8pPr>
            <a:lvl9pPr marL="1828800" algn="l" rtl="0" fontAlgn="base">
              <a:spcBef>
                <a:spcPct val="0"/>
              </a:spcBef>
              <a:spcAft>
                <a:spcPct val="0"/>
              </a:spcAft>
              <a:defRPr sz="3600">
                <a:solidFill>
                  <a:schemeClr val="tx2"/>
                </a:solidFill>
                <a:latin typeface="Arial" charset="0"/>
              </a:defRPr>
            </a:lvl9pPr>
          </a:lstStyle>
          <a:p>
            <a:endParaRPr lang="fr-FR" sz="2700" kern="0"/>
          </a:p>
        </p:txBody>
      </p:sp>
      <p:sp>
        <p:nvSpPr>
          <p:cNvPr id="3" name="Content Placeholder 2">
            <a:extLst>
              <a:ext uri="{FF2B5EF4-FFF2-40B4-BE49-F238E27FC236}">
                <a16:creationId xmlns:a16="http://schemas.microsoft.com/office/drawing/2014/main" id="{F6392AE2-3257-471E-8A9C-6518F00FF6F4}"/>
              </a:ext>
            </a:extLst>
          </p:cNvPr>
          <p:cNvSpPr txBox="1">
            <a:spLocks/>
          </p:cNvSpPr>
          <p:nvPr/>
        </p:nvSpPr>
        <p:spPr>
          <a:xfrm>
            <a:off x="628650" y="2226469"/>
            <a:ext cx="3215152" cy="3263504"/>
          </a:xfrm>
          <a:prstGeom prst="rect">
            <a:avLst/>
          </a:prstGeom>
        </p:spPr>
        <p:txBody>
          <a:bodyP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lvl="1"/>
            <a:endParaRPr lang="fr-FR" sz="1800" kern="0"/>
          </a:p>
          <a:p>
            <a:endParaRPr lang="fr-FR" sz="2100" kern="0"/>
          </a:p>
          <a:p>
            <a:endParaRPr lang="fr-FR" sz="2100" kern="0"/>
          </a:p>
        </p:txBody>
      </p:sp>
      <p:sp>
        <p:nvSpPr>
          <p:cNvPr id="4" name="Title 3">
            <a:extLst>
              <a:ext uri="{FF2B5EF4-FFF2-40B4-BE49-F238E27FC236}">
                <a16:creationId xmlns:a16="http://schemas.microsoft.com/office/drawing/2014/main" id="{DD709491-9C2A-4385-8DC8-03A95296BD5B}"/>
              </a:ext>
            </a:extLst>
          </p:cNvPr>
          <p:cNvSpPr>
            <a:spLocks noGrp="1"/>
          </p:cNvSpPr>
          <p:nvPr>
            <p:ph type="title"/>
          </p:nvPr>
        </p:nvSpPr>
        <p:spPr/>
        <p:txBody>
          <a:bodyPr/>
          <a:lstStyle/>
          <a:p>
            <a:r>
              <a:rPr lang="fr-FR" dirty="0">
                <a:solidFill>
                  <a:schemeClr val="accent5"/>
                </a:solidFill>
              </a:rPr>
              <a:t>Vue d’ensemble</a:t>
            </a:r>
          </a:p>
        </p:txBody>
      </p:sp>
      <p:sp>
        <p:nvSpPr>
          <p:cNvPr id="5" name="Content Placeholder 4">
            <a:extLst>
              <a:ext uri="{FF2B5EF4-FFF2-40B4-BE49-F238E27FC236}">
                <a16:creationId xmlns:a16="http://schemas.microsoft.com/office/drawing/2014/main" id="{F627980A-CC2F-43B0-89F4-FD65B548BADB}"/>
              </a:ext>
            </a:extLst>
          </p:cNvPr>
          <p:cNvSpPr>
            <a:spLocks noGrp="1"/>
          </p:cNvSpPr>
          <p:nvPr>
            <p:ph idx="1"/>
          </p:nvPr>
        </p:nvSpPr>
        <p:spPr/>
        <p:txBody>
          <a:bodyPr/>
          <a:lstStyle/>
          <a:p>
            <a:pPr marL="0" indent="0">
              <a:buNone/>
            </a:pPr>
            <a:r>
              <a:rPr lang="fr-FR" dirty="0">
                <a:solidFill>
                  <a:srgbClr val="040404"/>
                </a:solidFill>
              </a:rPr>
              <a:t>Au cours de cette session, nous allons : </a:t>
            </a:r>
          </a:p>
          <a:p>
            <a:pPr marL="342900" indent="-342900">
              <a:buFont typeface="+mj-lt"/>
              <a:buAutoNum type="arabicPeriod"/>
            </a:pPr>
            <a:r>
              <a:rPr lang="fr-FR" dirty="0">
                <a:solidFill>
                  <a:srgbClr val="040404"/>
                </a:solidFill>
              </a:rPr>
              <a:t>Définir ce qu’est une coalition</a:t>
            </a:r>
          </a:p>
          <a:p>
            <a:pPr marL="342900" indent="-342900">
              <a:buFont typeface="+mj-lt"/>
              <a:buAutoNum type="arabicPeriod"/>
            </a:pPr>
            <a:r>
              <a:rPr lang="fr-FR" dirty="0">
                <a:solidFill>
                  <a:srgbClr val="040404"/>
                </a:solidFill>
              </a:rPr>
              <a:t>Décrire comment une coalition peut influencer un changement de politique</a:t>
            </a:r>
          </a:p>
          <a:p>
            <a:pPr marL="342900" indent="-342900">
              <a:buFont typeface="+mj-lt"/>
              <a:buAutoNum type="arabicPeriod"/>
            </a:pPr>
            <a:r>
              <a:rPr lang="fr-FR" dirty="0">
                <a:solidFill>
                  <a:srgbClr val="040404"/>
                </a:solidFill>
              </a:rPr>
              <a:t>Fournir des conseils sur l’établissement d’une coalition</a:t>
            </a:r>
          </a:p>
          <a:p>
            <a:pPr marL="342900" indent="-342900">
              <a:buFont typeface="+mj-lt"/>
              <a:buAutoNum type="arabicPeriod"/>
            </a:pPr>
            <a:r>
              <a:rPr lang="fr-FR" dirty="0">
                <a:solidFill>
                  <a:srgbClr val="040404"/>
                </a:solidFill>
              </a:rPr>
              <a:t>Analyser une courte étude de cas et faire un exercice</a:t>
            </a:r>
          </a:p>
          <a:p>
            <a:pPr marL="342900" indent="-342900">
              <a:buFont typeface="+mj-lt"/>
              <a:buAutoNum type="arabicPeriod"/>
            </a:pPr>
            <a:r>
              <a:rPr lang="fr-FR" dirty="0">
                <a:solidFill>
                  <a:srgbClr val="040404"/>
                </a:solidFill>
              </a:rPr>
              <a:t>Proposer des stratégies pour la formation et le maintien d'une coalition</a:t>
            </a:r>
          </a:p>
        </p:txBody>
      </p:sp>
    </p:spTree>
    <p:extLst>
      <p:ext uri="{BB962C8B-B14F-4D97-AF65-F5344CB8AC3E}">
        <p14:creationId xmlns:p14="http://schemas.microsoft.com/office/powerpoint/2010/main" val="66857500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392AE2-3257-471E-8A9C-6518F00FF6F4}"/>
              </a:ext>
            </a:extLst>
          </p:cNvPr>
          <p:cNvSpPr txBox="1">
            <a:spLocks/>
          </p:cNvSpPr>
          <p:nvPr/>
        </p:nvSpPr>
        <p:spPr>
          <a:xfrm>
            <a:off x="628650" y="2057400"/>
            <a:ext cx="3628486" cy="2821108"/>
          </a:xfrm>
          <a:prstGeom prst="rect">
            <a:avLst/>
          </a:prstGeom>
        </p:spPr>
        <p:txBody>
          <a:bodyPr anchor="ct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spcAft>
                <a:spcPts val="2250"/>
              </a:spcAft>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Une coalition est un type de communauté politique</a:t>
            </a:r>
          </a:p>
          <a:p>
            <a:pPr>
              <a:spcAft>
                <a:spcPts val="2250"/>
              </a:spcAft>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Toutes sortes de coalitions existent !</a:t>
            </a:r>
          </a:p>
          <a:p>
            <a:pPr>
              <a:spcAft>
                <a:spcPts val="2250"/>
              </a:spcAft>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Les noms des coalitions peuvent varier</a:t>
            </a:r>
            <a:endParaRPr lang="fr-FR" sz="2100" kern="0" dirty="0">
              <a:solidFill>
                <a:srgbClr val="040404"/>
              </a:solidFill>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7CA47AA1-287B-2246-8706-44C77A6ABDD8}"/>
              </a:ext>
            </a:extLst>
          </p:cNvPr>
          <p:cNvSpPr txBox="1">
            <a:spLocks/>
          </p:cNvSpPr>
          <p:nvPr/>
        </p:nvSpPr>
        <p:spPr>
          <a:xfrm>
            <a:off x="630671" y="12573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Qu’est-ce qu’une coalition ? </a:t>
            </a:r>
          </a:p>
        </p:txBody>
      </p:sp>
      <p:pic>
        <p:nvPicPr>
          <p:cNvPr id="5" name="Graphic 4">
            <a:extLst>
              <a:ext uri="{FF2B5EF4-FFF2-40B4-BE49-F238E27FC236}">
                <a16:creationId xmlns:a16="http://schemas.microsoft.com/office/drawing/2014/main" id="{EEDFA728-E966-F24D-A74E-3B8500526A5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187441" y="1771650"/>
            <a:ext cx="3106858" cy="3106858"/>
          </a:xfrm>
          <a:prstGeom prst="rect">
            <a:avLst/>
          </a:prstGeom>
        </p:spPr>
      </p:pic>
    </p:spTree>
    <p:extLst>
      <p:ext uri="{BB962C8B-B14F-4D97-AF65-F5344CB8AC3E}">
        <p14:creationId xmlns:p14="http://schemas.microsoft.com/office/powerpoint/2010/main" val="397903116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F6392AE2-3257-471E-8A9C-6518F00FF6F4}"/>
              </a:ext>
            </a:extLst>
          </p:cNvPr>
          <p:cNvSpPr txBox="1">
            <a:spLocks/>
          </p:cNvSpPr>
          <p:nvPr/>
        </p:nvSpPr>
        <p:spPr>
          <a:xfrm>
            <a:off x="628650" y="2226469"/>
            <a:ext cx="3215152" cy="3263504"/>
          </a:xfrm>
          <a:prstGeom prst="rect">
            <a:avLst/>
          </a:prstGeom>
        </p:spPr>
        <p:txBody>
          <a:bodyP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buNone/>
            </a:pPr>
            <a:endParaRPr lang="fr-FR" sz="2100" kern="0"/>
          </a:p>
          <a:p>
            <a:pPr marL="0" indent="0">
              <a:buNone/>
            </a:pPr>
            <a:endParaRPr lang="fr-FR" sz="2100" kern="0"/>
          </a:p>
        </p:txBody>
      </p:sp>
      <p:sp>
        <p:nvSpPr>
          <p:cNvPr id="9" name="Title 1">
            <a:extLst>
              <a:ext uri="{FF2B5EF4-FFF2-40B4-BE49-F238E27FC236}">
                <a16:creationId xmlns:a16="http://schemas.microsoft.com/office/drawing/2014/main" id="{C7EF5A4D-0D78-4446-B183-15C2AA503EB5}"/>
              </a:ext>
            </a:extLst>
          </p:cNvPr>
          <p:cNvSpPr txBox="1">
            <a:spLocks/>
          </p:cNvSpPr>
          <p:nvPr/>
        </p:nvSpPr>
        <p:spPr>
          <a:xfrm>
            <a:off x="628650" y="1035957"/>
            <a:ext cx="3960700" cy="1809168"/>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Une coalition peut influencer un changement de politique</a:t>
            </a:r>
          </a:p>
        </p:txBody>
      </p:sp>
      <p:pic>
        <p:nvPicPr>
          <p:cNvPr id="7" name="Picture 6">
            <a:extLst>
              <a:ext uri="{FF2B5EF4-FFF2-40B4-BE49-F238E27FC236}">
                <a16:creationId xmlns:a16="http://schemas.microsoft.com/office/drawing/2014/main" id="{A67B9824-292A-8545-8292-BD17150C2A9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5625464" y="3019432"/>
            <a:ext cx="1752600" cy="1765300"/>
          </a:xfrm>
          <a:prstGeom prst="rect">
            <a:avLst/>
          </a:prstGeom>
        </p:spPr>
      </p:pic>
      <p:pic>
        <p:nvPicPr>
          <p:cNvPr id="10" name="Picture 9">
            <a:extLst>
              <a:ext uri="{FF2B5EF4-FFF2-40B4-BE49-F238E27FC236}">
                <a16:creationId xmlns:a16="http://schemas.microsoft.com/office/drawing/2014/main" id="{80C8877D-7F49-F245-BA3D-ADA7AA9CA7D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118073" y="2092921"/>
            <a:ext cx="1765300" cy="1765300"/>
          </a:xfrm>
          <a:prstGeom prst="rect">
            <a:avLst/>
          </a:prstGeom>
        </p:spPr>
      </p:pic>
      <p:pic>
        <p:nvPicPr>
          <p:cNvPr id="12" name="Picture 11">
            <a:extLst>
              <a:ext uri="{FF2B5EF4-FFF2-40B4-BE49-F238E27FC236}">
                <a16:creationId xmlns:a16="http://schemas.microsoft.com/office/drawing/2014/main" id="{16B59346-5DE3-FE44-B813-3D1A64F0910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1486" y="3044832"/>
            <a:ext cx="1714500" cy="1714500"/>
          </a:xfrm>
          <a:prstGeom prst="rect">
            <a:avLst/>
          </a:prstGeom>
        </p:spPr>
      </p:pic>
      <p:cxnSp>
        <p:nvCxnSpPr>
          <p:cNvPr id="18" name="Straight Arrow Connector 17">
            <a:extLst>
              <a:ext uri="{FF2B5EF4-FFF2-40B4-BE49-F238E27FC236}">
                <a16:creationId xmlns:a16="http://schemas.microsoft.com/office/drawing/2014/main" id="{FB5D18EE-9FA1-40FE-9E75-76C4680F4285}"/>
              </a:ext>
            </a:extLst>
          </p:cNvPr>
          <p:cNvCxnSpPr>
            <a:cxnSpLocks/>
          </p:cNvCxnSpPr>
          <p:nvPr/>
        </p:nvCxnSpPr>
        <p:spPr bwMode="auto">
          <a:xfrm>
            <a:off x="3689580" y="3567716"/>
            <a:ext cx="3339841" cy="0"/>
          </a:xfrm>
          <a:prstGeom prst="straightConnector1">
            <a:avLst/>
          </a:prstGeom>
          <a:solidFill>
            <a:schemeClr val="accent1"/>
          </a:solidFill>
          <a:ln w="38100" cap="flat" cmpd="sng" algn="ctr">
            <a:solidFill>
              <a:schemeClr val="tx1"/>
            </a:solidFill>
            <a:prstDash val="solid"/>
            <a:round/>
            <a:headEnd type="none" w="med" len="med"/>
            <a:tailEnd type="triangle"/>
          </a:ln>
          <a:effectLst/>
        </p:spPr>
      </p:cxnSp>
      <p:sp>
        <p:nvSpPr>
          <p:cNvPr id="5" name="TextBox 4">
            <a:extLst>
              <a:ext uri="{FF2B5EF4-FFF2-40B4-BE49-F238E27FC236}">
                <a16:creationId xmlns:a16="http://schemas.microsoft.com/office/drawing/2014/main" id="{C76BB1DC-C4CC-E449-A134-2D48EF1CDB88}"/>
              </a:ext>
            </a:extLst>
          </p:cNvPr>
          <p:cNvSpPr txBox="1"/>
          <p:nvPr/>
        </p:nvSpPr>
        <p:spPr>
          <a:xfrm>
            <a:off x="1636629" y="3124804"/>
            <a:ext cx="2313883" cy="646331"/>
          </a:xfrm>
          <a:prstGeom prst="rect">
            <a:avLst/>
          </a:prstGeom>
          <a:noFill/>
        </p:spPr>
        <p:txBody>
          <a:bodyPr wrap="square" rtlCol="0">
            <a:spAutoFit/>
          </a:bodyPr>
          <a:lstStyle/>
          <a:p>
            <a:r>
              <a:rPr lang="en-US" dirty="0">
                <a:solidFill>
                  <a:schemeClr val="tx1">
                    <a:lumMod val="50000"/>
                  </a:schemeClr>
                </a:solidFill>
              </a:rPr>
              <a:t>FENÊTRE D’OPPORTUNITÉ</a:t>
            </a:r>
          </a:p>
        </p:txBody>
      </p:sp>
    </p:spTree>
    <p:extLst>
      <p:ext uri="{BB962C8B-B14F-4D97-AF65-F5344CB8AC3E}">
        <p14:creationId xmlns:p14="http://schemas.microsoft.com/office/powerpoint/2010/main" val="32163775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3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fade">
                                      <p:cBhvr>
                                        <p:cTn id="12" dur="300"/>
                                        <p:tgtEl>
                                          <p:spTgt spid="12"/>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fade">
                                      <p:cBhvr>
                                        <p:cTn id="17" dur="300"/>
                                        <p:tgtEl>
                                          <p:spTgt spid="10"/>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fade">
                                      <p:cBhvr>
                                        <p:cTn id="22" dur="300"/>
                                        <p:tgtEl>
                                          <p:spTgt spid="5"/>
                                        </p:tgtEl>
                                      </p:cBhvr>
                                    </p:animEffect>
                                  </p:childTnLst>
                                </p:cTn>
                              </p:par>
                              <p:par>
                                <p:cTn id="23" presetID="10" presetClass="entr" presetSubtype="0" fill="hold" nodeType="withEffect">
                                  <p:stCondLst>
                                    <p:cond delay="0"/>
                                  </p:stCondLst>
                                  <p:childTnLst>
                                    <p:set>
                                      <p:cBhvr>
                                        <p:cTn id="24" dur="1" fill="hold">
                                          <p:stCondLst>
                                            <p:cond delay="0"/>
                                          </p:stCondLst>
                                        </p:cTn>
                                        <p:tgtEl>
                                          <p:spTgt spid="18"/>
                                        </p:tgtEl>
                                        <p:attrNameLst>
                                          <p:attrName>style.visibility</p:attrName>
                                        </p:attrNameLst>
                                      </p:cBhvr>
                                      <p:to>
                                        <p:strVal val="visible"/>
                                      </p:to>
                                    </p:set>
                                    <p:animEffect transition="in" filter="fade">
                                      <p:cBhvr>
                                        <p:cTn id="25"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7007207" y="2249384"/>
            <a:ext cx="184731" cy="369332"/>
          </a:xfrm>
          <a:prstGeom prst="rect">
            <a:avLst/>
          </a:prstGeom>
          <a:noFill/>
        </p:spPr>
        <p:txBody>
          <a:bodyPr wrap="none" rtlCol="0">
            <a:spAutoFit/>
          </a:bodyPr>
          <a:lstStyle/>
          <a:p>
            <a:pPr eaLnBrk="0" fontAlgn="base" hangingPunct="0">
              <a:spcBef>
                <a:spcPct val="0"/>
              </a:spcBef>
              <a:spcAft>
                <a:spcPct val="0"/>
              </a:spcAft>
            </a:pPr>
            <a:endParaRPr lang="fr-FR">
              <a:solidFill>
                <a:srgbClr val="000000"/>
              </a:solidFill>
              <a:latin typeface="Arial" panose="020B0604020202020204" pitchFamily="34" charset="0"/>
              <a:ea typeface="ＭＳ Ｐゴシック" panose="020B0600070205080204" pitchFamily="34" charset="-128"/>
            </a:endParaRPr>
          </a:p>
        </p:txBody>
      </p:sp>
      <p:sp>
        <p:nvSpPr>
          <p:cNvPr id="7" name="Title 1">
            <a:extLst>
              <a:ext uri="{FF2B5EF4-FFF2-40B4-BE49-F238E27FC236}">
                <a16:creationId xmlns:a16="http://schemas.microsoft.com/office/drawing/2014/main" id="{2F2B9B0D-1899-D94C-9A0E-B01CFA160BE7}"/>
              </a:ext>
            </a:extLst>
          </p:cNvPr>
          <p:cNvSpPr txBox="1">
            <a:spLocks/>
          </p:cNvSpPr>
          <p:nvPr/>
        </p:nvSpPr>
        <p:spPr>
          <a:xfrm>
            <a:off x="587640" y="896660"/>
            <a:ext cx="8448783"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Courants multiples et changement de politique</a:t>
            </a:r>
          </a:p>
        </p:txBody>
      </p:sp>
      <p:pic>
        <p:nvPicPr>
          <p:cNvPr id="6" name="Picture 5">
            <a:extLst>
              <a:ext uri="{FF2B5EF4-FFF2-40B4-BE49-F238E27FC236}">
                <a16:creationId xmlns:a16="http://schemas.microsoft.com/office/drawing/2014/main" id="{8852BC1C-A2F3-0943-BAB4-FC6183E61D4D}"/>
              </a:ext>
            </a:extLst>
          </p:cNvPr>
          <p:cNvPicPr/>
          <p:nvPr/>
        </p:nvPicPr>
        <p:blipFill>
          <a:blip r:embed="rId3"/>
          <a:srcRect/>
          <a:stretch/>
        </p:blipFill>
        <p:spPr>
          <a:xfrm>
            <a:off x="1740481" y="1400160"/>
            <a:ext cx="5663037" cy="5107837"/>
          </a:xfrm>
          <a:prstGeom prst="rect">
            <a:avLst/>
          </a:prstGeom>
        </p:spPr>
      </p:pic>
      <p:pic>
        <p:nvPicPr>
          <p:cNvPr id="8" name="Picture 7">
            <a:extLst>
              <a:ext uri="{FF2B5EF4-FFF2-40B4-BE49-F238E27FC236}">
                <a16:creationId xmlns:a16="http://schemas.microsoft.com/office/drawing/2014/main" id="{78C1FA24-7971-6B40-BF10-322B2BE98158}"/>
              </a:ext>
            </a:extLst>
          </p:cNvPr>
          <p:cNvPicPr>
            <a:picLocks noChangeAspect="1"/>
          </p:cNvPicPr>
          <p:nvPr/>
        </p:nvPicPr>
        <p:blipFill rotWithShape="1">
          <a:blip r:embed="rId4"/>
          <a:srcRect l="41850" r="11140" b="14834"/>
          <a:stretch/>
        </p:blipFill>
        <p:spPr>
          <a:xfrm>
            <a:off x="4356536" y="1411010"/>
            <a:ext cx="2667000" cy="4358034"/>
          </a:xfrm>
          <a:prstGeom prst="rect">
            <a:avLst/>
          </a:prstGeom>
        </p:spPr>
      </p:pic>
    </p:spTree>
    <p:extLst>
      <p:ext uri="{BB962C8B-B14F-4D97-AF65-F5344CB8AC3E}">
        <p14:creationId xmlns:p14="http://schemas.microsoft.com/office/powerpoint/2010/main" val="1932211070"/>
      </p:ext>
    </p:extLst>
  </p:cSld>
  <p:clrMapOvr>
    <a:masterClrMapping/>
  </p:clrMapOvr>
  <mc:AlternateContent xmlns:mc="http://schemas.openxmlformats.org/markup-compatibility/2006" xmlns:p14="http://schemas.microsoft.com/office/powerpoint/2010/main">
    <mc:Choice Requires="p14">
      <p:transition p14:dur="10"/>
    </mc:Choice>
    <mc:Fallback xmlns:mv="urn:schemas-microsoft-com:mac:vml" xmlns="">
      <mp:transition xmlns:mp="http://schemas.microsoft.com/office/mac/powerpoint/2008/mai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mph" presetSubtype="0" nodeType="clickEffect">
                                  <p:stCondLst>
                                    <p:cond delay="0"/>
                                  </p:stCondLst>
                                  <p:childTnLst>
                                    <p:set>
                                      <p:cBhvr>
                                        <p:cTn id="6" dur="indefinite"/>
                                        <p:tgtEl>
                                          <p:spTgt spid="6"/>
                                        </p:tgtEl>
                                        <p:attrNameLst>
                                          <p:attrName>style.opacity</p:attrName>
                                        </p:attrNameLst>
                                      </p:cBhvr>
                                      <p:to>
                                        <p:strVal val="0.25"/>
                                      </p:to>
                                    </p:set>
                                    <p:animEffect filter="image" prLst="opacity: 0.25">
                                      <p:cBhvr rctx="IE">
                                        <p:cTn id="7" dur="indefinite"/>
                                        <p:tgtEl>
                                          <p:spTgt spid="6"/>
                                        </p:tgtEl>
                                      </p:cBhvr>
                                    </p:animEffect>
                                  </p:childTnLst>
                                </p:cTn>
                              </p:par>
                              <p:par>
                                <p:cTn id="8" presetID="10" presetClass="entr" presetSubtype="0" fill="hold"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fade">
                                      <p:cBhvr>
                                        <p:cTn id="10"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8616C3-0B91-43CB-BEAE-FFBAB4E4DF76}"/>
              </a:ext>
            </a:extLst>
          </p:cNvPr>
          <p:cNvSpPr>
            <a:spLocks noGrp="1"/>
          </p:cNvSpPr>
          <p:nvPr>
            <p:ph type="title"/>
          </p:nvPr>
        </p:nvSpPr>
        <p:spPr>
          <a:xfrm>
            <a:off x="630671" y="1257300"/>
            <a:ext cx="6165914" cy="514350"/>
          </a:xfrm>
        </p:spPr>
        <p:txBody>
          <a:bodyPr/>
          <a:lstStyle/>
          <a:p>
            <a:r>
              <a:rPr lang="fr-FR" dirty="0">
                <a:solidFill>
                  <a:schemeClr val="accent5"/>
                </a:solidFill>
              </a:rPr>
              <a:t>L’adhésion à une coalition offre plusieurs avantages</a:t>
            </a:r>
          </a:p>
        </p:txBody>
      </p:sp>
      <p:sp>
        <p:nvSpPr>
          <p:cNvPr id="6" name="Content Placeholder 5">
            <a:extLst>
              <a:ext uri="{FF2B5EF4-FFF2-40B4-BE49-F238E27FC236}">
                <a16:creationId xmlns:a16="http://schemas.microsoft.com/office/drawing/2014/main" id="{8DE100AD-A908-4B81-8D00-877872C87B18}"/>
              </a:ext>
            </a:extLst>
          </p:cNvPr>
          <p:cNvSpPr>
            <a:spLocks noGrp="1"/>
          </p:cNvSpPr>
          <p:nvPr>
            <p:ph idx="1"/>
          </p:nvPr>
        </p:nvSpPr>
        <p:spPr>
          <a:xfrm>
            <a:off x="630671" y="2484745"/>
            <a:ext cx="8013267" cy="2627003"/>
          </a:xfrm>
        </p:spPr>
        <p:txBody>
          <a:bodyPr/>
          <a:lstStyle/>
          <a:p>
            <a:r>
              <a:rPr lang="fr-FR" dirty="0">
                <a:solidFill>
                  <a:srgbClr val="040404"/>
                </a:solidFill>
              </a:rPr>
              <a:t>Le pouvoir du nombre</a:t>
            </a:r>
          </a:p>
          <a:p>
            <a:r>
              <a:rPr lang="fr-FR" dirty="0">
                <a:solidFill>
                  <a:srgbClr val="040404"/>
                </a:solidFill>
              </a:rPr>
              <a:t>Le soutien des organisations membres</a:t>
            </a:r>
          </a:p>
          <a:p>
            <a:r>
              <a:rPr lang="fr-FR" dirty="0">
                <a:solidFill>
                  <a:srgbClr val="040404"/>
                </a:solidFill>
              </a:rPr>
              <a:t>L’augmentation et le partage des ressources</a:t>
            </a:r>
          </a:p>
          <a:p>
            <a:r>
              <a:rPr lang="fr-FR" dirty="0">
                <a:solidFill>
                  <a:srgbClr val="040404"/>
                </a:solidFill>
              </a:rPr>
              <a:t>L’élargissement du champ d’action des organisations membres</a:t>
            </a:r>
          </a:p>
          <a:p>
            <a:r>
              <a:rPr lang="fr-FR" dirty="0">
                <a:solidFill>
                  <a:srgbClr val="040404"/>
                </a:solidFill>
              </a:rPr>
              <a:t>L’apprentissage et l’acquisition de nouvelles compétences</a:t>
            </a:r>
          </a:p>
          <a:p>
            <a:r>
              <a:rPr lang="fr-FR" dirty="0">
                <a:solidFill>
                  <a:srgbClr val="040404"/>
                </a:solidFill>
              </a:rPr>
              <a:t>La résolution de différences passées</a:t>
            </a:r>
          </a:p>
          <a:p>
            <a:endParaRPr lang="fr-FR" dirty="0"/>
          </a:p>
        </p:txBody>
      </p:sp>
    </p:spTree>
    <p:extLst>
      <p:ext uri="{BB962C8B-B14F-4D97-AF65-F5344CB8AC3E}">
        <p14:creationId xmlns:p14="http://schemas.microsoft.com/office/powerpoint/2010/main" val="8038696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C948C95-3831-4ECB-AF91-8D9ED3B84A89}"/>
              </a:ext>
            </a:extLst>
          </p:cNvPr>
          <p:cNvSpPr txBox="1">
            <a:spLocks/>
          </p:cNvSpPr>
          <p:nvPr/>
        </p:nvSpPr>
        <p:spPr>
          <a:xfrm>
            <a:off x="630671" y="3824984"/>
            <a:ext cx="1746290" cy="900247"/>
          </a:xfrm>
          <a:prstGeom prst="rect">
            <a:avLst/>
          </a:prstGeom>
        </p:spPr>
        <p:txBody>
          <a:bodyP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marL="0" indent="0" algn="ctr">
              <a:buClr>
                <a:schemeClr val="accent1"/>
              </a:buClr>
              <a:buSzPct val="100000"/>
              <a:buNone/>
            </a:pPr>
            <a:r>
              <a:rPr lang="fr-FR" altLang="en-US" sz="1350" dirty="0">
                <a:solidFill>
                  <a:srgbClr val="040404"/>
                </a:solidFill>
                <a:latin typeface="Open Sans" panose="020B0606030504020204" pitchFamily="34" charset="0"/>
                <a:ea typeface="Open Sans" panose="020B0606030504020204" pitchFamily="34" charset="0"/>
                <a:cs typeface="Open Sans" panose="020B0606030504020204" pitchFamily="34" charset="0"/>
              </a:rPr>
              <a:t>Une focalisation commune des problèmes qui unit les groupes </a:t>
            </a:r>
          </a:p>
        </p:txBody>
      </p:sp>
      <p:sp>
        <p:nvSpPr>
          <p:cNvPr id="6" name="Title 1">
            <a:extLst>
              <a:ext uri="{FF2B5EF4-FFF2-40B4-BE49-F238E27FC236}">
                <a16:creationId xmlns:a16="http://schemas.microsoft.com/office/drawing/2014/main" id="{B2AAAFB9-1B4E-114B-93B3-F45AA67726CC}"/>
              </a:ext>
            </a:extLst>
          </p:cNvPr>
          <p:cNvSpPr txBox="1">
            <a:spLocks/>
          </p:cNvSpPr>
          <p:nvPr/>
        </p:nvSpPr>
        <p:spPr>
          <a:xfrm>
            <a:off x="630669" y="1257300"/>
            <a:ext cx="8141957" cy="507831"/>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Formation d’une coalition : facteurs essentiels à prendre en compte</a:t>
            </a:r>
          </a:p>
        </p:txBody>
      </p:sp>
      <p:pic>
        <p:nvPicPr>
          <p:cNvPr id="3" name="Graphic 2">
            <a:extLst>
              <a:ext uri="{FF2B5EF4-FFF2-40B4-BE49-F238E27FC236}">
                <a16:creationId xmlns:a16="http://schemas.microsoft.com/office/drawing/2014/main" id="{8C4CD0D4-D9BB-9B4A-A7A4-7670F74A0BF9}"/>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32328" y="2741090"/>
            <a:ext cx="942975" cy="942975"/>
          </a:xfrm>
          <a:prstGeom prst="rect">
            <a:avLst/>
          </a:prstGeom>
        </p:spPr>
      </p:pic>
      <p:pic>
        <p:nvPicPr>
          <p:cNvPr id="7" name="Graphic 6">
            <a:extLst>
              <a:ext uri="{FF2B5EF4-FFF2-40B4-BE49-F238E27FC236}">
                <a16:creationId xmlns:a16="http://schemas.microsoft.com/office/drawing/2014/main" id="{077CB208-BEA3-9F41-A841-604F0FF946D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2793297" y="2741090"/>
            <a:ext cx="942975" cy="942975"/>
          </a:xfrm>
          <a:prstGeom prst="rect">
            <a:avLst/>
          </a:prstGeom>
        </p:spPr>
      </p:pic>
      <p:pic>
        <p:nvPicPr>
          <p:cNvPr id="9" name="Graphic 8">
            <a:extLst>
              <a:ext uri="{FF2B5EF4-FFF2-40B4-BE49-F238E27FC236}">
                <a16:creationId xmlns:a16="http://schemas.microsoft.com/office/drawing/2014/main" id="{CD7B6ED4-87E1-C846-895F-83F8FF49BB9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4508678" y="2741090"/>
            <a:ext cx="942975" cy="942975"/>
          </a:xfrm>
          <a:prstGeom prst="rect">
            <a:avLst/>
          </a:prstGeom>
        </p:spPr>
      </p:pic>
      <p:pic>
        <p:nvPicPr>
          <p:cNvPr id="11" name="Graphic 10">
            <a:extLst>
              <a:ext uri="{FF2B5EF4-FFF2-40B4-BE49-F238E27FC236}">
                <a16:creationId xmlns:a16="http://schemas.microsoft.com/office/drawing/2014/main" id="{3DD174C9-E23C-D84F-9FFD-EC3265FB4974}"/>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6109760" y="2741090"/>
            <a:ext cx="942975" cy="942975"/>
          </a:xfrm>
          <a:prstGeom prst="rect">
            <a:avLst/>
          </a:prstGeom>
        </p:spPr>
      </p:pic>
      <p:pic>
        <p:nvPicPr>
          <p:cNvPr id="13" name="Graphic 12">
            <a:extLst>
              <a:ext uri="{FF2B5EF4-FFF2-40B4-BE49-F238E27FC236}">
                <a16:creationId xmlns:a16="http://schemas.microsoft.com/office/drawing/2014/main" id="{D9970840-BFA7-C04E-8379-1219E79117A5}"/>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7571142" y="2741090"/>
            <a:ext cx="942975" cy="942975"/>
          </a:xfrm>
          <a:prstGeom prst="rect">
            <a:avLst/>
          </a:prstGeom>
        </p:spPr>
      </p:pic>
      <p:sp>
        <p:nvSpPr>
          <p:cNvPr id="14" name="Rectangle 13">
            <a:extLst>
              <a:ext uri="{FF2B5EF4-FFF2-40B4-BE49-F238E27FC236}">
                <a16:creationId xmlns:a16="http://schemas.microsoft.com/office/drawing/2014/main" id="{69036BAF-C8E2-814B-8B73-39A734E37473}"/>
              </a:ext>
            </a:extLst>
          </p:cNvPr>
          <p:cNvSpPr/>
          <p:nvPr/>
        </p:nvSpPr>
        <p:spPr>
          <a:xfrm>
            <a:off x="7391194" y="3824983"/>
            <a:ext cx="1381433" cy="507831"/>
          </a:xfrm>
          <a:prstGeom prst="rect">
            <a:avLst/>
          </a:prstGeom>
        </p:spPr>
        <p:txBody>
          <a:bodyPr wrap="square">
            <a:spAutoFit/>
          </a:bodyPr>
          <a:lstStyle/>
          <a:p>
            <a:pPr algn="ctr">
              <a:buClr>
                <a:schemeClr val="accent1"/>
              </a:buClr>
              <a:buSzPct val="100000"/>
            </a:pPr>
            <a:r>
              <a:rPr lang="fr-FR" altLang="en-US" sz="1350" dirty="0">
                <a:solidFill>
                  <a:srgbClr val="040404"/>
                </a:solidFill>
                <a:latin typeface="Open Sans" panose="020B0606030504020204" pitchFamily="34" charset="0"/>
                <a:ea typeface="Open Sans" panose="020B0606030504020204" pitchFamily="34" charset="0"/>
                <a:cs typeface="Open Sans" panose="020B0606030504020204" pitchFamily="34" charset="0"/>
              </a:rPr>
              <a:t>Capacité de mobilisation</a:t>
            </a:r>
            <a:endParaRPr lang="fr-FR" altLang="en-US" sz="1350" dirty="0">
              <a:latin typeface="Open Sans" panose="020B0606030504020204" pitchFamily="34" charset="0"/>
              <a:ea typeface="Open Sans" panose="020B0606030504020204" pitchFamily="34" charset="0"/>
              <a:cs typeface="Open Sans" panose="020B0606030504020204" pitchFamily="34" charset="0"/>
            </a:endParaRPr>
          </a:p>
        </p:txBody>
      </p:sp>
      <p:sp>
        <p:nvSpPr>
          <p:cNvPr id="15" name="Rectangle 14">
            <a:extLst>
              <a:ext uri="{FF2B5EF4-FFF2-40B4-BE49-F238E27FC236}">
                <a16:creationId xmlns:a16="http://schemas.microsoft.com/office/drawing/2014/main" id="{C92CA265-0C19-004F-B312-34BDD2EE1B6D}"/>
              </a:ext>
            </a:extLst>
          </p:cNvPr>
          <p:cNvSpPr/>
          <p:nvPr/>
        </p:nvSpPr>
        <p:spPr>
          <a:xfrm>
            <a:off x="5962562" y="3824984"/>
            <a:ext cx="1273611" cy="507831"/>
          </a:xfrm>
          <a:prstGeom prst="rect">
            <a:avLst/>
          </a:prstGeom>
        </p:spPr>
        <p:txBody>
          <a:bodyPr wrap="square">
            <a:spAutoFit/>
          </a:bodyPr>
          <a:lstStyle/>
          <a:p>
            <a:pPr algn="ctr">
              <a:buClr>
                <a:schemeClr val="accent1"/>
              </a:buClr>
              <a:buSzPct val="100000"/>
            </a:pPr>
            <a:r>
              <a:rPr lang="fr-FR" altLang="en-US" sz="1350" dirty="0">
                <a:solidFill>
                  <a:srgbClr val="040404"/>
                </a:solidFill>
                <a:latin typeface="Open Sans" panose="020B0606030504020204" pitchFamily="34" charset="0"/>
                <a:ea typeface="Open Sans" panose="020B0606030504020204" pitchFamily="34" charset="0"/>
                <a:cs typeface="Open Sans" panose="020B0606030504020204" pitchFamily="34" charset="0"/>
              </a:rPr>
              <a:t>Adhésion inclusive</a:t>
            </a:r>
          </a:p>
        </p:txBody>
      </p:sp>
      <p:sp>
        <p:nvSpPr>
          <p:cNvPr id="16" name="Rectangle 15">
            <a:extLst>
              <a:ext uri="{FF2B5EF4-FFF2-40B4-BE49-F238E27FC236}">
                <a16:creationId xmlns:a16="http://schemas.microsoft.com/office/drawing/2014/main" id="{B07E7846-D671-F845-816C-05FC4DC98974}"/>
              </a:ext>
            </a:extLst>
          </p:cNvPr>
          <p:cNvSpPr/>
          <p:nvPr/>
        </p:nvSpPr>
        <p:spPr>
          <a:xfrm>
            <a:off x="4316465" y="3824984"/>
            <a:ext cx="1491077" cy="923330"/>
          </a:xfrm>
          <a:prstGeom prst="rect">
            <a:avLst/>
          </a:prstGeom>
        </p:spPr>
        <p:txBody>
          <a:bodyPr wrap="square">
            <a:spAutoFit/>
          </a:bodyPr>
          <a:lstStyle/>
          <a:p>
            <a:pPr algn="ctr">
              <a:buClr>
                <a:schemeClr val="accent1"/>
              </a:buClr>
              <a:buSzPct val="100000"/>
            </a:pPr>
            <a:r>
              <a:rPr lang="fr-FR" altLang="en-US" sz="1350" dirty="0">
                <a:solidFill>
                  <a:srgbClr val="040404"/>
                </a:solidFill>
                <a:latin typeface="Open Sans" panose="020B0606030504020204" pitchFamily="34" charset="0"/>
                <a:ea typeface="Open Sans" panose="020B0606030504020204" pitchFamily="34" charset="0"/>
                <a:cs typeface="Open Sans" panose="020B0606030504020204" pitchFamily="34" charset="0"/>
              </a:rPr>
              <a:t>Incitation partagée et avantage de la participation</a:t>
            </a:r>
          </a:p>
        </p:txBody>
      </p:sp>
      <p:sp>
        <p:nvSpPr>
          <p:cNvPr id="17" name="Rectangle 16">
            <a:extLst>
              <a:ext uri="{FF2B5EF4-FFF2-40B4-BE49-F238E27FC236}">
                <a16:creationId xmlns:a16="http://schemas.microsoft.com/office/drawing/2014/main" id="{36E54686-87D2-9449-ACED-1E85014CC7D6}"/>
              </a:ext>
            </a:extLst>
          </p:cNvPr>
          <p:cNvSpPr/>
          <p:nvPr/>
        </p:nvSpPr>
        <p:spPr>
          <a:xfrm>
            <a:off x="2376961" y="3824983"/>
            <a:ext cx="1863211" cy="923330"/>
          </a:xfrm>
          <a:prstGeom prst="rect">
            <a:avLst/>
          </a:prstGeom>
        </p:spPr>
        <p:txBody>
          <a:bodyPr wrap="square">
            <a:spAutoFit/>
          </a:bodyPr>
          <a:lstStyle/>
          <a:p>
            <a:pPr algn="ctr">
              <a:buClr>
                <a:schemeClr val="accent1"/>
              </a:buClr>
              <a:buSzPct val="100000"/>
            </a:pPr>
            <a:r>
              <a:rPr lang="fr-FR" altLang="en-US" sz="1350" dirty="0">
                <a:solidFill>
                  <a:srgbClr val="040404"/>
                </a:solidFill>
                <a:latin typeface="Open Sans" panose="020B0606030504020204" pitchFamily="34" charset="0"/>
                <a:ea typeface="Open Sans" panose="020B0606030504020204" pitchFamily="34" charset="0"/>
                <a:cs typeface="Open Sans" panose="020B0606030504020204" pitchFamily="34" charset="0"/>
              </a:rPr>
              <a:t>Confiance et conviction que les pairs sont attachés à l'objectif commun</a:t>
            </a:r>
          </a:p>
        </p:txBody>
      </p:sp>
    </p:spTree>
    <p:extLst>
      <p:ext uri="{BB962C8B-B14F-4D97-AF65-F5344CB8AC3E}">
        <p14:creationId xmlns:p14="http://schemas.microsoft.com/office/powerpoint/2010/main" val="96976854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Content Placeholder 2">
            <a:extLst>
              <a:ext uri="{FF2B5EF4-FFF2-40B4-BE49-F238E27FC236}">
                <a16:creationId xmlns:a16="http://schemas.microsoft.com/office/drawing/2014/main" id="{C70C0337-16B2-4EE5-B2EC-2E653F25180B}"/>
              </a:ext>
            </a:extLst>
          </p:cNvPr>
          <p:cNvSpPr txBox="1">
            <a:spLocks/>
          </p:cNvSpPr>
          <p:nvPr/>
        </p:nvSpPr>
        <p:spPr>
          <a:xfrm>
            <a:off x="628650" y="2057401"/>
            <a:ext cx="7886700" cy="2979965"/>
          </a:xfrm>
          <a:prstGeom prst="rect">
            <a:avLst/>
          </a:prstGeom>
        </p:spPr>
        <p:txBody>
          <a:bodyPr numCol="2">
            <a:normAutofit lnSpcReduction="10000"/>
          </a:bodyPr>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Personnel expérimenté</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Budgets réalistes</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Structure</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Communication</a:t>
            </a:r>
          </a:p>
          <a:p>
            <a:pPr>
              <a:buClr>
                <a:schemeClr val="accent1"/>
              </a:buClr>
              <a:buSzPct val="100000"/>
              <a:buFont typeface="Wingdings" pitchFamily="2" charset="2"/>
              <a:buChar char="§"/>
            </a:pPr>
            <a:endPar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endParaRPr>
          </a:p>
          <a:p>
            <a:pPr>
              <a:buClr>
                <a:schemeClr val="accent1"/>
              </a:buClr>
              <a:buSzPct val="100000"/>
              <a:buFont typeface="Wingdings" pitchFamily="2" charset="2"/>
              <a:buChar char="§"/>
            </a:pPr>
            <a:endPar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endParaRPr>
          </a:p>
          <a:p>
            <a:pPr>
              <a:buClr>
                <a:schemeClr val="accent1"/>
              </a:buClr>
              <a:buSzPct val="100000"/>
              <a:buFont typeface="Wingdings" pitchFamily="2" charset="2"/>
              <a:buChar char="§"/>
            </a:pPr>
            <a:endPar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endParaRP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Programme commun</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Autonomie des membres</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Reconnaissance et appréciation des diverses contributions </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Suivi et évaluation </a:t>
            </a:r>
          </a:p>
          <a:p>
            <a:pPr>
              <a:buClr>
                <a:schemeClr val="accent1"/>
              </a:buClr>
              <a:buSzPct val="100000"/>
              <a:buFont typeface="Wingdings" pitchFamily="2" charset="2"/>
              <a:buChar char="§"/>
            </a:pPr>
            <a:endParaRPr lang="fr-FR" sz="1800" kern="0" dirty="0">
              <a:latin typeface="Open Sans" panose="020B0606030504020204" pitchFamily="34" charset="0"/>
              <a:ea typeface="Open Sans" panose="020B0606030504020204" pitchFamily="34" charset="0"/>
              <a:cs typeface="Open Sans" panose="020B0606030504020204" pitchFamily="34" charset="0"/>
            </a:endParaRPr>
          </a:p>
        </p:txBody>
      </p:sp>
      <p:sp>
        <p:nvSpPr>
          <p:cNvPr id="4" name="Title 1">
            <a:extLst>
              <a:ext uri="{FF2B5EF4-FFF2-40B4-BE49-F238E27FC236}">
                <a16:creationId xmlns:a16="http://schemas.microsoft.com/office/drawing/2014/main" id="{7963304B-8B02-7140-9A61-A6C8FCA19B5A}"/>
              </a:ext>
            </a:extLst>
          </p:cNvPr>
          <p:cNvSpPr txBox="1">
            <a:spLocks/>
          </p:cNvSpPr>
          <p:nvPr/>
        </p:nvSpPr>
        <p:spPr>
          <a:xfrm>
            <a:off x="630671" y="12573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Caractéristiques d'une coalition réussie</a:t>
            </a:r>
          </a:p>
        </p:txBody>
      </p:sp>
    </p:spTree>
    <p:extLst>
      <p:ext uri="{BB962C8B-B14F-4D97-AF65-F5344CB8AC3E}">
        <p14:creationId xmlns:p14="http://schemas.microsoft.com/office/powerpoint/2010/main" val="34278421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Content Placeholder 2">
            <a:extLst>
              <a:ext uri="{FF2B5EF4-FFF2-40B4-BE49-F238E27FC236}">
                <a16:creationId xmlns:a16="http://schemas.microsoft.com/office/drawing/2014/main" id="{546F6594-9A69-41D5-A9F0-424808FB9274}"/>
              </a:ext>
            </a:extLst>
          </p:cNvPr>
          <p:cNvSpPr txBox="1">
            <a:spLocks/>
          </p:cNvSpPr>
          <p:nvPr/>
        </p:nvSpPr>
        <p:spPr>
          <a:xfrm>
            <a:off x="628650" y="4095750"/>
            <a:ext cx="8139389" cy="1484291"/>
          </a:xfrm>
          <a:prstGeom prst="rect">
            <a:avLst/>
          </a:prstGeom>
        </p:spPr>
        <p:txBody>
          <a:bodyPr numCol="2" spcCol="457200"/>
          <a:lstStyle>
            <a:lvl1pPr marL="342900" indent="-342900" algn="l" rtl="0" eaLnBrk="0" fontAlgn="base" hangingPunct="0">
              <a:spcBef>
                <a:spcPts val="0"/>
              </a:spcBef>
              <a:spcAft>
                <a:spcPts val="1200"/>
              </a:spcAft>
              <a:buClr>
                <a:schemeClr val="folHlink"/>
              </a:buClr>
              <a:buSzPct val="85000"/>
              <a:buFont typeface="Wingdings" panose="05000000000000000000" pitchFamily="2" charset="2"/>
              <a:buChar char="n"/>
              <a:defRPr sz="2800">
                <a:solidFill>
                  <a:schemeClr val="tx1"/>
                </a:solidFill>
                <a:latin typeface="+mn-lt"/>
                <a:ea typeface="ＭＳ Ｐゴシック" pitchFamily="34" charset="-128"/>
                <a:cs typeface="ＭＳ Ｐゴシック" charset="-128"/>
              </a:defRPr>
            </a:lvl1pPr>
            <a:lvl2pPr marL="742950" indent="-285750" algn="l" rtl="0" eaLnBrk="0" fontAlgn="base" hangingPunct="0">
              <a:spcBef>
                <a:spcPts val="0"/>
              </a:spcBef>
              <a:spcAft>
                <a:spcPts val="1200"/>
              </a:spcAft>
              <a:buClr>
                <a:schemeClr val="folHlink"/>
              </a:buClr>
              <a:buSzPct val="120000"/>
              <a:buFont typeface="Courier New" panose="02070309020205020404" pitchFamily="49" charset="0"/>
              <a:buChar char="o"/>
              <a:defRPr sz="2400">
                <a:solidFill>
                  <a:schemeClr val="tx1"/>
                </a:solidFill>
                <a:latin typeface="+mn-lt"/>
                <a:ea typeface="ＭＳ Ｐゴシック" pitchFamily="34" charset="-128"/>
              </a:defRPr>
            </a:lvl2pPr>
            <a:lvl3pPr marL="1143000" indent="-228600" algn="l" rtl="0" eaLnBrk="0" fontAlgn="base" hangingPunct="0">
              <a:spcBef>
                <a:spcPts val="0"/>
              </a:spcBef>
              <a:spcAft>
                <a:spcPts val="1200"/>
              </a:spcAft>
              <a:buClr>
                <a:srgbClr val="7BC143"/>
              </a:buClr>
              <a:buSzPct val="120000"/>
              <a:buChar char="•"/>
              <a:defRPr sz="2200">
                <a:solidFill>
                  <a:schemeClr val="tx1"/>
                </a:solidFill>
                <a:latin typeface="+mn-lt"/>
                <a:ea typeface="ＭＳ Ｐゴシック" pitchFamily="34" charset="-128"/>
              </a:defRPr>
            </a:lvl3pPr>
            <a:lvl4pPr marL="1600200" indent="-228600" algn="l" rtl="0" eaLnBrk="0" fontAlgn="base" hangingPunct="0">
              <a:spcBef>
                <a:spcPts val="0"/>
              </a:spcBef>
              <a:spcAft>
                <a:spcPts val="1200"/>
              </a:spcAft>
              <a:buClr>
                <a:srgbClr val="7BC143"/>
              </a:buClr>
              <a:buChar char="•"/>
              <a:defRPr>
                <a:solidFill>
                  <a:schemeClr val="tx1"/>
                </a:solidFill>
                <a:latin typeface="+mn-lt"/>
                <a:ea typeface="ＭＳ Ｐゴシック" pitchFamily="34" charset="-128"/>
              </a:defRPr>
            </a:lvl4pPr>
            <a:lvl5pPr marL="2057400" indent="-228600" algn="l" rtl="0" eaLnBrk="0" fontAlgn="base" hangingPunct="0">
              <a:spcBef>
                <a:spcPts val="0"/>
              </a:spcBef>
              <a:spcAft>
                <a:spcPts val="1200"/>
              </a:spcAft>
              <a:buClr>
                <a:srgbClr val="7BC143"/>
              </a:buClr>
              <a:buSzPct val="85000"/>
              <a:buChar char="•"/>
              <a:defRPr>
                <a:solidFill>
                  <a:schemeClr val="tx1"/>
                </a:solidFill>
                <a:latin typeface="+mn-lt"/>
                <a:ea typeface="ＭＳ Ｐゴシック" pitchFamily="34" charset="-128"/>
              </a:defRPr>
            </a:lvl5pPr>
            <a:lvl6pPr marL="25146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6pPr>
            <a:lvl7pPr marL="29718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7pPr>
            <a:lvl8pPr marL="34290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8pPr>
            <a:lvl9pPr marL="3886200" indent="-228600" algn="l" rtl="0" fontAlgn="base">
              <a:spcBef>
                <a:spcPct val="20000"/>
              </a:spcBef>
              <a:spcAft>
                <a:spcPct val="0"/>
              </a:spcAft>
              <a:buClr>
                <a:schemeClr val="tx1"/>
              </a:buClr>
              <a:buSzPct val="85000"/>
              <a:buChar char="•"/>
              <a:defRPr>
                <a:solidFill>
                  <a:schemeClr val="tx1"/>
                </a:solidFill>
                <a:latin typeface="+mn-lt"/>
                <a:ea typeface="ＭＳ Ｐゴシック" charset="-128"/>
              </a:defRPr>
            </a:lvl9pPr>
          </a:lstStyle>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Pas de mission et de buts clairs et identifiables</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Organisation ou structure déficientes</a:t>
            </a:r>
          </a:p>
          <a:p>
            <a:pPr>
              <a:buClr>
                <a:schemeClr val="accent1"/>
              </a:buClr>
              <a:buSzPct val="100000"/>
              <a:buFont typeface="Wingdings" pitchFamily="2" charset="2"/>
              <a:buChar char="§"/>
            </a:pPr>
            <a:endPar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endParaRPr>
          </a:p>
          <a:p>
            <a:pPr>
              <a:buClr>
                <a:schemeClr val="accent1"/>
              </a:buClr>
              <a:buSzPct val="100000"/>
              <a:buFont typeface="Wingdings" pitchFamily="2" charset="2"/>
              <a:buChar char="§"/>
            </a:pPr>
            <a:endPar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endParaRP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Entretien insuffisant</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Pas de sens clair de direction</a:t>
            </a:r>
          </a:p>
          <a:p>
            <a:pPr>
              <a:buClr>
                <a:schemeClr val="accent1"/>
              </a:buClr>
              <a:buSzPct val="100000"/>
              <a:buFont typeface="Wingdings" pitchFamily="2" charset="2"/>
              <a:buChar char="§"/>
            </a:pPr>
            <a:r>
              <a:rPr lang="fr-FR" sz="1800" kern="0" dirty="0">
                <a:solidFill>
                  <a:srgbClr val="040404"/>
                </a:solidFill>
                <a:latin typeface="Open Sans" panose="020B0606030504020204" pitchFamily="34" charset="0"/>
                <a:ea typeface="Open Sans" panose="020B0606030504020204" pitchFamily="34" charset="0"/>
                <a:cs typeface="Open Sans" panose="020B0606030504020204" pitchFamily="34" charset="0"/>
              </a:rPr>
              <a:t>Gestion inefficace</a:t>
            </a:r>
          </a:p>
          <a:p>
            <a:pPr>
              <a:buClr>
                <a:schemeClr val="accent1"/>
              </a:buClr>
              <a:buSzPct val="100000"/>
              <a:buFont typeface="Wingdings" pitchFamily="2" charset="2"/>
              <a:buChar char="§"/>
            </a:pPr>
            <a:endParaRPr lang="fr-FR" sz="1800" kern="0" dirty="0">
              <a:latin typeface="Open Sans" panose="020B0606030504020204" pitchFamily="34" charset="0"/>
              <a:ea typeface="Open Sans" panose="020B0606030504020204" pitchFamily="34" charset="0"/>
              <a:cs typeface="Open Sans" panose="020B0606030504020204" pitchFamily="34" charset="0"/>
            </a:endParaRPr>
          </a:p>
          <a:p>
            <a:pPr>
              <a:buClr>
                <a:schemeClr val="accent1"/>
              </a:buClr>
              <a:buSzPct val="100000"/>
              <a:buFont typeface="Wingdings" pitchFamily="2" charset="2"/>
              <a:buChar char="§"/>
            </a:pPr>
            <a:endParaRPr lang="fr-FR" sz="1800" kern="0" dirty="0">
              <a:latin typeface="Open Sans" panose="020B0606030504020204" pitchFamily="34" charset="0"/>
              <a:ea typeface="Open Sans" panose="020B0606030504020204" pitchFamily="34" charset="0"/>
              <a:cs typeface="Open Sans" panose="020B0606030504020204" pitchFamily="34" charset="0"/>
            </a:endParaRPr>
          </a:p>
        </p:txBody>
      </p:sp>
      <p:sp>
        <p:nvSpPr>
          <p:cNvPr id="10" name="Title 1">
            <a:extLst>
              <a:ext uri="{FF2B5EF4-FFF2-40B4-BE49-F238E27FC236}">
                <a16:creationId xmlns:a16="http://schemas.microsoft.com/office/drawing/2014/main" id="{A52FA0ED-F068-A34D-9A1F-7D5A56D62B15}"/>
              </a:ext>
            </a:extLst>
          </p:cNvPr>
          <p:cNvSpPr txBox="1">
            <a:spLocks/>
          </p:cNvSpPr>
          <p:nvPr/>
        </p:nvSpPr>
        <p:spPr>
          <a:xfrm>
            <a:off x="630671" y="1257300"/>
            <a:ext cx="8137368" cy="514350"/>
          </a:xfrm>
          <a:prstGeom prst="rect">
            <a:avLst/>
          </a:prstGeom>
        </p:spPr>
        <p:txBody>
          <a:bodyPr/>
          <a:lstStyle>
            <a:lvl1pPr algn="l" rtl="0" eaLnBrk="1" fontAlgn="base" hangingPunct="1">
              <a:spcBef>
                <a:spcPct val="0"/>
              </a:spcBef>
              <a:spcAft>
                <a:spcPct val="0"/>
              </a:spcAft>
              <a:defRPr sz="3600" b="0" i="0" baseline="0">
                <a:solidFill>
                  <a:srgbClr val="33C9D1"/>
                </a:solidFill>
                <a:latin typeface="Roboto Condensed" panose="02000000000000000000" pitchFamily="2" charset="0"/>
                <a:ea typeface="Roboto Condensed" panose="02000000000000000000" pitchFamily="2" charset="0"/>
                <a:cs typeface="Arial Narrow" panose="020B0604020202020204" pitchFamily="34" charset="0"/>
              </a:defRPr>
            </a:lvl1pPr>
            <a:lvl2pPr algn="l" rtl="0" eaLnBrk="1" fontAlgn="base" hangingPunct="1">
              <a:spcBef>
                <a:spcPct val="0"/>
              </a:spcBef>
              <a:spcAft>
                <a:spcPct val="0"/>
              </a:spcAft>
              <a:defRPr sz="3600">
                <a:solidFill>
                  <a:schemeClr val="tx2"/>
                </a:solidFill>
                <a:latin typeface="Arial" charset="0"/>
              </a:defRPr>
            </a:lvl2pPr>
            <a:lvl3pPr algn="l" rtl="0" eaLnBrk="1" fontAlgn="base" hangingPunct="1">
              <a:spcBef>
                <a:spcPct val="0"/>
              </a:spcBef>
              <a:spcAft>
                <a:spcPct val="0"/>
              </a:spcAft>
              <a:defRPr sz="3600">
                <a:solidFill>
                  <a:schemeClr val="tx2"/>
                </a:solidFill>
                <a:latin typeface="Arial" charset="0"/>
              </a:defRPr>
            </a:lvl3pPr>
            <a:lvl4pPr algn="l" rtl="0" eaLnBrk="1" fontAlgn="base" hangingPunct="1">
              <a:spcBef>
                <a:spcPct val="0"/>
              </a:spcBef>
              <a:spcAft>
                <a:spcPct val="0"/>
              </a:spcAft>
              <a:defRPr sz="3600">
                <a:solidFill>
                  <a:schemeClr val="tx2"/>
                </a:solidFill>
                <a:latin typeface="Arial" charset="0"/>
              </a:defRPr>
            </a:lvl4pPr>
            <a:lvl5pPr algn="l" rtl="0" eaLnBrk="1" fontAlgn="base" hangingPunct="1">
              <a:spcBef>
                <a:spcPct val="0"/>
              </a:spcBef>
              <a:spcAft>
                <a:spcPct val="0"/>
              </a:spcAft>
              <a:defRPr sz="3600">
                <a:solidFill>
                  <a:schemeClr val="tx2"/>
                </a:solidFill>
                <a:latin typeface="Arial" charset="0"/>
              </a:defRPr>
            </a:lvl5pPr>
            <a:lvl6pPr marL="457200" algn="l" rtl="0" eaLnBrk="1" fontAlgn="base" hangingPunct="1">
              <a:spcBef>
                <a:spcPct val="0"/>
              </a:spcBef>
              <a:spcAft>
                <a:spcPct val="0"/>
              </a:spcAft>
              <a:defRPr sz="3600">
                <a:solidFill>
                  <a:schemeClr val="tx2"/>
                </a:solidFill>
                <a:latin typeface="Arial" charset="0"/>
              </a:defRPr>
            </a:lvl6pPr>
            <a:lvl7pPr marL="914400" algn="l" rtl="0" eaLnBrk="1" fontAlgn="base" hangingPunct="1">
              <a:spcBef>
                <a:spcPct val="0"/>
              </a:spcBef>
              <a:spcAft>
                <a:spcPct val="0"/>
              </a:spcAft>
              <a:defRPr sz="3600">
                <a:solidFill>
                  <a:schemeClr val="tx2"/>
                </a:solidFill>
                <a:latin typeface="Arial" charset="0"/>
              </a:defRPr>
            </a:lvl7pPr>
            <a:lvl8pPr marL="1371600" algn="l" rtl="0" eaLnBrk="1" fontAlgn="base" hangingPunct="1">
              <a:spcBef>
                <a:spcPct val="0"/>
              </a:spcBef>
              <a:spcAft>
                <a:spcPct val="0"/>
              </a:spcAft>
              <a:defRPr sz="3600">
                <a:solidFill>
                  <a:schemeClr val="tx2"/>
                </a:solidFill>
                <a:latin typeface="Arial" charset="0"/>
              </a:defRPr>
            </a:lvl8pPr>
            <a:lvl9pPr marL="1828800" algn="l" rtl="0" eaLnBrk="1" fontAlgn="base" hangingPunct="1">
              <a:spcBef>
                <a:spcPct val="0"/>
              </a:spcBef>
              <a:spcAft>
                <a:spcPct val="0"/>
              </a:spcAft>
              <a:defRPr sz="3600">
                <a:solidFill>
                  <a:schemeClr val="tx2"/>
                </a:solidFill>
                <a:latin typeface="Arial" charset="0"/>
              </a:defRPr>
            </a:lvl9pPr>
          </a:lstStyle>
          <a:p>
            <a:r>
              <a:rPr lang="fr-FR" sz="2700" b="1" kern="0" dirty="0">
                <a:solidFill>
                  <a:schemeClr val="accent5"/>
                </a:solidFill>
                <a:latin typeface="Open Sans" panose="020B0606030504020204" pitchFamily="34" charset="0"/>
                <a:ea typeface="Open Sans" panose="020B0606030504020204" pitchFamily="34" charset="0"/>
                <a:cs typeface="Open Sans" panose="020B0606030504020204" pitchFamily="34" charset="0"/>
              </a:rPr>
              <a:t>Écueils pour les coalitions</a:t>
            </a:r>
          </a:p>
        </p:txBody>
      </p:sp>
      <p:sp>
        <p:nvSpPr>
          <p:cNvPr id="4" name="TextBox 3">
            <a:extLst>
              <a:ext uri="{FF2B5EF4-FFF2-40B4-BE49-F238E27FC236}">
                <a16:creationId xmlns:a16="http://schemas.microsoft.com/office/drawing/2014/main" id="{1F7281F5-659F-F24C-AE8F-2891BC7552A9}"/>
              </a:ext>
            </a:extLst>
          </p:cNvPr>
          <p:cNvSpPr txBox="1"/>
          <p:nvPr/>
        </p:nvSpPr>
        <p:spPr>
          <a:xfrm>
            <a:off x="870046" y="2185885"/>
            <a:ext cx="2177954" cy="1200329"/>
          </a:xfrm>
          <a:prstGeom prst="rect">
            <a:avLst/>
          </a:prstGeom>
          <a:noFill/>
        </p:spPr>
        <p:txBody>
          <a:bodyPr wrap="square" rtlCol="0">
            <a:spAutoFit/>
          </a:bodyPr>
          <a:lstStyle/>
          <a:p>
            <a:pPr algn="ctr"/>
            <a:r>
              <a:rPr lang="fr-FR"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Absence d’une mission et de buts clairs et identifiables</a:t>
            </a:r>
          </a:p>
        </p:txBody>
      </p:sp>
      <p:sp>
        <p:nvSpPr>
          <p:cNvPr id="11" name="TextBox 10">
            <a:extLst>
              <a:ext uri="{FF2B5EF4-FFF2-40B4-BE49-F238E27FC236}">
                <a16:creationId xmlns:a16="http://schemas.microsoft.com/office/drawing/2014/main" id="{BAE275BC-CDFE-A244-A072-B43BD5AEE0DE}"/>
              </a:ext>
            </a:extLst>
          </p:cNvPr>
          <p:cNvSpPr txBox="1"/>
          <p:nvPr/>
        </p:nvSpPr>
        <p:spPr>
          <a:xfrm>
            <a:off x="4123992" y="2185886"/>
            <a:ext cx="2287529" cy="923330"/>
          </a:xfrm>
          <a:prstGeom prst="rect">
            <a:avLst/>
          </a:prstGeom>
          <a:noFill/>
        </p:spPr>
        <p:txBody>
          <a:bodyPr wrap="square" rtlCol="0">
            <a:spAutoFit/>
          </a:bodyPr>
          <a:lstStyle/>
          <a:p>
            <a:pPr algn="ctr"/>
            <a:r>
              <a:rPr lang="fr-FR"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Efforts non ciblés et membres découragés</a:t>
            </a:r>
          </a:p>
        </p:txBody>
      </p:sp>
      <p:sp>
        <p:nvSpPr>
          <p:cNvPr id="12" name="TextBox 11">
            <a:extLst>
              <a:ext uri="{FF2B5EF4-FFF2-40B4-BE49-F238E27FC236}">
                <a16:creationId xmlns:a16="http://schemas.microsoft.com/office/drawing/2014/main" id="{BA931AB4-D9DA-4047-A56E-22FFEAC2E858}"/>
              </a:ext>
            </a:extLst>
          </p:cNvPr>
          <p:cNvSpPr txBox="1"/>
          <p:nvPr/>
        </p:nvSpPr>
        <p:spPr>
          <a:xfrm>
            <a:off x="7415237" y="2303914"/>
            <a:ext cx="996950" cy="646331"/>
          </a:xfrm>
          <a:prstGeom prst="rect">
            <a:avLst/>
          </a:prstGeom>
          <a:noFill/>
        </p:spPr>
        <p:txBody>
          <a:bodyPr wrap="square" rtlCol="0">
            <a:spAutoFit/>
          </a:bodyPr>
          <a:lstStyle/>
          <a:p>
            <a:pPr algn="ctr"/>
            <a:r>
              <a:rPr lang="fr-FR" b="1" dirty="0">
                <a:solidFill>
                  <a:schemeClr val="accent1"/>
                </a:solidFill>
                <a:latin typeface="Open Sans" panose="020B0606030504020204" pitchFamily="34" charset="0"/>
                <a:ea typeface="Open Sans" panose="020B0606030504020204" pitchFamily="34" charset="0"/>
                <a:cs typeface="Open Sans" panose="020B0606030504020204" pitchFamily="34" charset="0"/>
              </a:rPr>
              <a:t>Aucun impact</a:t>
            </a:r>
          </a:p>
        </p:txBody>
      </p:sp>
      <p:pic>
        <p:nvPicPr>
          <p:cNvPr id="13" name="Graphic 12">
            <a:extLst>
              <a:ext uri="{FF2B5EF4-FFF2-40B4-BE49-F238E27FC236}">
                <a16:creationId xmlns:a16="http://schemas.microsoft.com/office/drawing/2014/main" id="{8E09C5FE-C1D0-7F43-97BD-39FC6467996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140072" y="2164521"/>
            <a:ext cx="942975" cy="942975"/>
          </a:xfrm>
          <a:prstGeom prst="rect">
            <a:avLst/>
          </a:prstGeom>
        </p:spPr>
      </p:pic>
      <p:pic>
        <p:nvPicPr>
          <p:cNvPr id="14" name="Graphic 13">
            <a:extLst>
              <a:ext uri="{FF2B5EF4-FFF2-40B4-BE49-F238E27FC236}">
                <a16:creationId xmlns:a16="http://schemas.microsoft.com/office/drawing/2014/main" id="{F8D7AD26-3315-944F-98AD-E21A9634C90B}"/>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6404471" y="2164521"/>
            <a:ext cx="942975" cy="942975"/>
          </a:xfrm>
          <a:prstGeom prst="rect">
            <a:avLst/>
          </a:prstGeom>
        </p:spPr>
      </p:pic>
      <p:cxnSp>
        <p:nvCxnSpPr>
          <p:cNvPr id="16" name="Straight Connector 15">
            <a:extLst>
              <a:ext uri="{FF2B5EF4-FFF2-40B4-BE49-F238E27FC236}">
                <a16:creationId xmlns:a16="http://schemas.microsoft.com/office/drawing/2014/main" id="{C77F779E-205F-9A40-8862-1C3992C5B795}"/>
              </a:ext>
            </a:extLst>
          </p:cNvPr>
          <p:cNvCxnSpPr/>
          <p:nvPr/>
        </p:nvCxnSpPr>
        <p:spPr bwMode="auto">
          <a:xfrm>
            <a:off x="654050" y="3689349"/>
            <a:ext cx="8020050"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xmlns:mv="urn:schemas-microsoft-com:mac:vml" xmlns:mc="http://schemas.openxmlformats.org/markup-compatibility/2006">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7416663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fade">
                                      <p:cBhvr>
                                        <p:cTn id="12" dur="500"/>
                                        <p:tgtEl>
                                          <p:spTgt spid="13"/>
                                        </p:tgtEl>
                                      </p:cBhvr>
                                    </p:animEffect>
                                  </p:childTnLst>
                                </p:cTn>
                              </p:par>
                              <p:par>
                                <p:cTn id="13" presetID="10" presetClass="entr" presetSubtype="0" fill="hold" grpId="0" nodeType="with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500"/>
                                        <p:tgtEl>
                                          <p:spTgt spid="11"/>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14"/>
                                        </p:tgtEl>
                                        <p:attrNameLst>
                                          <p:attrName>style.visibility</p:attrName>
                                        </p:attrNameLst>
                                      </p:cBhvr>
                                      <p:to>
                                        <p:strVal val="visible"/>
                                      </p:to>
                                    </p:set>
                                    <p:animEffect transition="in" filter="fade">
                                      <p:cBhvr>
                                        <p:cTn id="20" dur="500"/>
                                        <p:tgtEl>
                                          <p:spTgt spid="14"/>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fade">
                                      <p:cBhvr>
                                        <p:cTn id="23" dur="500"/>
                                        <p:tgtEl>
                                          <p:spTgt spid="12"/>
                                        </p:tgtEl>
                                      </p:cBhvr>
                                    </p:animEffec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4" grpId="0"/>
      <p:bldP spid="11" grpId="0"/>
      <p:bldP spid="12" grpId="0"/>
    </p:bldLst>
  </p:timing>
</p:sld>
</file>

<file path=ppt/theme/theme1.xml><?xml version="1.0" encoding="utf-8"?>
<a:theme xmlns:a="http://schemas.openxmlformats.org/drawingml/2006/main" name="1_Bold Stripes">
  <a:themeElements>
    <a:clrScheme name="PRB Theme">
      <a:dk1>
        <a:srgbClr val="717073"/>
      </a:dk1>
      <a:lt1>
        <a:srgbClr val="FFFFFF"/>
      </a:lt1>
      <a:dk2>
        <a:srgbClr val="717073"/>
      </a:dk2>
      <a:lt2>
        <a:srgbClr val="CACBD0"/>
      </a:lt2>
      <a:accent1>
        <a:srgbClr val="2375BB"/>
      </a:accent1>
      <a:accent2>
        <a:srgbClr val="33C9D1"/>
      </a:accent2>
      <a:accent3>
        <a:srgbClr val="00467F"/>
      </a:accent3>
      <a:accent4>
        <a:srgbClr val="E9AA20"/>
      </a:accent4>
      <a:accent5>
        <a:srgbClr val="F65F1A"/>
      </a:accent5>
      <a:accent6>
        <a:srgbClr val="8C2EE5"/>
      </a:accent6>
      <a:hlink>
        <a:srgbClr val="2375BB"/>
      </a:hlink>
      <a:folHlink>
        <a:srgbClr val="33C9D1"/>
      </a:folHlink>
    </a:clrScheme>
    <a:fontScheme name="Bold Stripes">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charset="-128"/>
          </a:defRPr>
        </a:defPPr>
      </a:lstStyle>
    </a:lnDef>
  </a:objectDefaults>
  <a:extraClrSchemeLst>
    <a:extraClrScheme>
      <a:clrScheme name="Bold Stripes 1">
        <a:dk1>
          <a:srgbClr val="000000"/>
        </a:dk1>
        <a:lt1>
          <a:srgbClr val="EAEAEA"/>
        </a:lt1>
        <a:dk2>
          <a:srgbClr val="265E9E"/>
        </a:dk2>
        <a:lt2>
          <a:srgbClr val="EAEAEA"/>
        </a:lt2>
        <a:accent1>
          <a:srgbClr val="FFFFFF"/>
        </a:accent1>
        <a:accent2>
          <a:srgbClr val="DDDDDD"/>
        </a:accent2>
        <a:accent3>
          <a:srgbClr val="F3F3F3"/>
        </a:accent3>
        <a:accent4>
          <a:srgbClr val="000000"/>
        </a:accent4>
        <a:accent5>
          <a:srgbClr val="FFFFFF"/>
        </a:accent5>
        <a:accent6>
          <a:srgbClr val="C8C8C8"/>
        </a:accent6>
        <a:hlink>
          <a:srgbClr val="265E9E"/>
        </a:hlink>
        <a:folHlink>
          <a:srgbClr val="D05124"/>
        </a:folHlink>
      </a:clrScheme>
      <a:clrMap bg1="lt1" tx1="dk1" bg2="lt2" tx2="dk2" accent1="accent1" accent2="accent2" accent3="accent3" accent4="accent4" accent5="accent5" accent6="accent6" hlink="hlink" folHlink="folHlink"/>
    </a:extraClrScheme>
    <a:extraClrScheme>
      <a:clrScheme name="Bold Stripes 2">
        <a:dk1>
          <a:srgbClr val="EAEAEA"/>
        </a:dk1>
        <a:lt1>
          <a:srgbClr val="FFFFFF"/>
        </a:lt1>
        <a:dk2>
          <a:srgbClr val="EAEAEA"/>
        </a:dk2>
        <a:lt2>
          <a:srgbClr val="FFFFFF"/>
        </a:lt2>
        <a:accent1>
          <a:srgbClr val="FFFFFF"/>
        </a:accent1>
        <a:accent2>
          <a:srgbClr val="DDDDDD"/>
        </a:accent2>
        <a:accent3>
          <a:srgbClr val="F3F3F3"/>
        </a:accent3>
        <a:accent4>
          <a:srgbClr val="DADADA"/>
        </a:accent4>
        <a:accent5>
          <a:srgbClr val="FFFFFF"/>
        </a:accent5>
        <a:accent6>
          <a:srgbClr val="C8C8C8"/>
        </a:accent6>
        <a:hlink>
          <a:srgbClr val="265E9E"/>
        </a:hlink>
        <a:folHlink>
          <a:srgbClr val="D05124"/>
        </a:folHlink>
      </a:clrScheme>
      <a:clrMap bg1="dk2" tx1="lt1" bg2="dk1" tx2="lt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Presentation1" id="{7D9A4AFC-349C-40A2-B682-101810782931}" vid="{9A98E73D-19D2-48A8-A578-5A7484C8AEEB}"/>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20610</TotalTime>
  <Words>6317</Words>
  <Application>Microsoft Office PowerPoint</Application>
  <PresentationFormat>On-screen Show (4:3)</PresentationFormat>
  <Paragraphs>313</Paragraphs>
  <Slides>18</Slides>
  <Notes>18</Notes>
  <HiddenSlides>0</HiddenSlides>
  <MMClips>0</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18</vt:i4>
      </vt:variant>
    </vt:vector>
  </HeadingPairs>
  <TitlesOfParts>
    <vt:vector size="27" baseType="lpstr">
      <vt:lpstr>Source Sans Pro</vt:lpstr>
      <vt:lpstr>Arial Narrow</vt:lpstr>
      <vt:lpstr>Arial</vt:lpstr>
      <vt:lpstr>Wingdings</vt:lpstr>
      <vt:lpstr>Roboto Condensed</vt:lpstr>
      <vt:lpstr>Courier New</vt:lpstr>
      <vt:lpstr>Calibri</vt:lpstr>
      <vt:lpstr>Open Sans</vt:lpstr>
      <vt:lpstr>1_Bold Stripes</vt:lpstr>
      <vt:lpstr>PowerPoint Presentation</vt:lpstr>
      <vt:lpstr>Vue d’ensemble</vt:lpstr>
      <vt:lpstr>PowerPoint Presentation</vt:lpstr>
      <vt:lpstr>PowerPoint Presentation</vt:lpstr>
      <vt:lpstr>PowerPoint Presentation</vt:lpstr>
      <vt:lpstr>L’adhésion à une coalition offre plusieurs avantages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Coalition Building</dc:title>
  <dc:subject/>
  <dc:creator>Laura Cooper Hall</dc:creator>
  <cp:keywords/>
  <dc:description/>
  <cp:lastModifiedBy>Alfred Hylton-Dei</cp:lastModifiedBy>
  <cp:revision>1093</cp:revision>
  <cp:lastPrinted>2019-04-11T21:47:30Z</cp:lastPrinted>
  <dcterms:created xsi:type="dcterms:W3CDTF">2019-10-23T18:09:15Z</dcterms:created>
  <dcterms:modified xsi:type="dcterms:W3CDTF">2020-01-13T17:04:27Z</dcterms:modified>
  <cp:category/>
</cp:coreProperties>
</file>