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Override1.xml" ContentType="application/vnd.openxmlformats-officedocument.themeOverride+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23" r:id="rId1"/>
  </p:sldMasterIdLst>
  <p:notesMasterIdLst>
    <p:notesMasterId r:id="rId13"/>
  </p:notesMasterIdLst>
  <p:handoutMasterIdLst>
    <p:handoutMasterId r:id="rId14"/>
  </p:handoutMasterIdLst>
  <p:sldIdLst>
    <p:sldId id="374" r:id="rId2"/>
    <p:sldId id="427" r:id="rId3"/>
    <p:sldId id="430" r:id="rId4"/>
    <p:sldId id="432" r:id="rId5"/>
    <p:sldId id="435" r:id="rId6"/>
    <p:sldId id="433" r:id="rId7"/>
    <p:sldId id="434" r:id="rId8"/>
    <p:sldId id="438" r:id="rId9"/>
    <p:sldId id="441" r:id="rId10"/>
    <p:sldId id="440" r:id="rId11"/>
    <p:sldId id="437" r:id="rId12"/>
  </p:sldIdLst>
  <p:sldSz cx="9144000" cy="6858000" type="screen4x3"/>
  <p:notesSz cx="7023100" cy="9309100"/>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344" userDrawn="1">
          <p15:clr>
            <a:srgbClr val="A4A3A4"/>
          </p15:clr>
        </p15:guide>
        <p15:guide id="2" pos="2880">
          <p15:clr>
            <a:srgbClr val="A4A3A4"/>
          </p15:clr>
        </p15:guide>
        <p15:guide id="3" orient="horz" pos="336" userDrawn="1">
          <p15:clr>
            <a:srgbClr val="A4A3A4"/>
          </p15:clr>
        </p15:guide>
        <p15:guide id="4" orient="horz" pos="1008" userDrawn="1">
          <p15:clr>
            <a:srgbClr val="A4A3A4"/>
          </p15:clr>
        </p15:guide>
      </p15:sldGuideLst>
    </p:ext>
    <p:ext uri="{2D200454-40CA-4A62-9FC3-DE9A4176ACB9}">
      <p15:notesGuideLst xmlns:p15="http://schemas.microsoft.com/office/powerpoint/2012/main">
        <p15:guide id="1" orient="horz" pos="2932" userDrawn="1">
          <p15:clr>
            <a:srgbClr val="A4A3A4"/>
          </p15:clr>
        </p15:guide>
        <p15:guide id="2" pos="221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izabeth Gay" initials="EG" lastIdx="5" clrIdx="0"/>
  <p:cmAuthor id="2" name="Heidi Worley" initials="HW" lastIdx="3" clrIdx="1">
    <p:extLst/>
  </p:cmAuthor>
  <p:cmAuthor id="3" name="Shelley Megquier" initials="SM" lastIdx="4" clrIdx="2">
    <p:extLst>
      <p:ext uri="{19B8F6BF-5375-455C-9EA6-DF929625EA0E}">
        <p15:presenceInfo xmlns:p15="http://schemas.microsoft.com/office/powerpoint/2012/main" userId="S-1-5-21-94512158-1502817275-145704350-4522" providerId="AD"/>
      </p:ext>
    </p:extLst>
  </p:cmAuthor>
  <p:cmAuthor id="4" name="Norhan Bader" initials="NB" lastIdx="2" clrIdx="3">
    <p:extLst>
      <p:ext uri="{19B8F6BF-5375-455C-9EA6-DF929625EA0E}">
        <p15:presenceInfo xmlns:p15="http://schemas.microsoft.com/office/powerpoint/2012/main" userId="S-1-5-21-1736808352-1517478525-2045622276-1121" providerId="AD"/>
      </p:ext>
    </p:extLst>
  </p:cmAuthor>
  <p:cmAuthor id="5" name="Arkiatou Boissaye" initials="AB" lastIdx="16" clrIdx="4">
    <p:extLst>
      <p:ext uri="{19B8F6BF-5375-455C-9EA6-DF929625EA0E}">
        <p15:presenceInfo xmlns:p15="http://schemas.microsoft.com/office/powerpoint/2012/main" userId="S::ABoissaye@prb.org::53c82694-fcb2-4a75-bc9d-676c9081bd8b" providerId="AD"/>
      </p:ext>
    </p:extLst>
  </p:cmAuthor>
  <p:cmAuthor id="6" name="Germinal Pinalie" initials="G" lastIdx="0"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375BB"/>
    <a:srgbClr val="E96D1F"/>
    <a:srgbClr val="717073"/>
    <a:srgbClr val="33C9D1"/>
    <a:srgbClr val="D6492A"/>
    <a:srgbClr val="7BC143"/>
    <a:srgbClr val="FF00FF"/>
    <a:srgbClr val="E818BB"/>
    <a:srgbClr val="D05124"/>
    <a:srgbClr val="7AAD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743" autoAdjust="0"/>
    <p:restoredTop sz="60000" autoAdjust="0"/>
  </p:normalViewPr>
  <p:slideViewPr>
    <p:cSldViewPr>
      <p:cViewPr varScale="1">
        <p:scale>
          <a:sx n="76" d="100"/>
          <a:sy n="76" d="100"/>
        </p:scale>
        <p:origin x="2514" y="36"/>
      </p:cViewPr>
      <p:guideLst>
        <p:guide orient="horz" pos="1344"/>
        <p:guide pos="2880"/>
        <p:guide orient="horz" pos="336"/>
        <p:guide orient="horz" pos="1008"/>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 d="1"/>
        <a:sy n="1" d="1"/>
      </p:scale>
      <p:origin x="0" y="-5172"/>
    </p:cViewPr>
  </p:sorterViewPr>
  <p:notesViewPr>
    <p:cSldViewPr>
      <p:cViewPr>
        <p:scale>
          <a:sx n="200" d="100"/>
          <a:sy n="200" d="100"/>
        </p:scale>
        <p:origin x="1376" y="-960"/>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hdr" sz="quarter"/>
          </p:nvPr>
        </p:nvSpPr>
        <p:spPr bwMode="auto">
          <a:xfrm>
            <a:off x="0" y="0"/>
            <a:ext cx="3043343" cy="465455"/>
          </a:xfrm>
          <a:prstGeom prst="rect">
            <a:avLst/>
          </a:prstGeom>
          <a:noFill/>
          <a:ln w="9525">
            <a:noFill/>
            <a:miter lim="800000"/>
            <a:headEnd/>
            <a:tailEnd/>
          </a:ln>
        </p:spPr>
        <p:txBody>
          <a:bodyPr vert="horz" wrap="square" lIns="93312" tIns="46657" rIns="93312" bIns="46657" numCol="1" anchor="t"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1027" name="Rectangle 3"/>
          <p:cNvSpPr>
            <a:spLocks noGrp="1" noChangeArrowheads="1"/>
          </p:cNvSpPr>
          <p:nvPr>
            <p:ph type="dt" sz="quarter" idx="1"/>
          </p:nvPr>
        </p:nvSpPr>
        <p:spPr bwMode="auto">
          <a:xfrm>
            <a:off x="3979757" y="0"/>
            <a:ext cx="3043343" cy="465455"/>
          </a:xfrm>
          <a:prstGeom prst="rect">
            <a:avLst/>
          </a:prstGeom>
          <a:noFill/>
          <a:ln w="9525">
            <a:noFill/>
            <a:miter lim="800000"/>
            <a:headEnd/>
            <a:tailEnd/>
          </a:ln>
        </p:spPr>
        <p:txBody>
          <a:bodyPr vert="horz" wrap="square" lIns="93312" tIns="46657" rIns="93312" bIns="46657" numCol="1" anchor="t" anchorCtr="0" compatLnSpc="1">
            <a:prstTxWarp prst="textNoShape">
              <a:avLst/>
            </a:prstTxWarp>
          </a:bodyPr>
          <a:lstStyle>
            <a:lvl1pPr algn="r">
              <a:defRPr sz="1200">
                <a:latin typeface="Arial" charset="0"/>
                <a:ea typeface="ＭＳ Ｐゴシック" charset="-128"/>
                <a:cs typeface="ＭＳ Ｐゴシック" charset="-128"/>
              </a:defRPr>
            </a:lvl1pPr>
          </a:lstStyle>
          <a:p>
            <a:pPr>
              <a:defRPr/>
            </a:pPr>
            <a:endParaRPr lang="en-US"/>
          </a:p>
        </p:txBody>
      </p:sp>
      <p:sp>
        <p:nvSpPr>
          <p:cNvPr id="1028" name="Rectangle 4"/>
          <p:cNvSpPr>
            <a:spLocks noGrp="1" noChangeArrowheads="1"/>
          </p:cNvSpPr>
          <p:nvPr>
            <p:ph type="ftr" sz="quarter" idx="2"/>
          </p:nvPr>
        </p:nvSpPr>
        <p:spPr bwMode="auto">
          <a:xfrm>
            <a:off x="0" y="8843645"/>
            <a:ext cx="3043343" cy="465455"/>
          </a:xfrm>
          <a:prstGeom prst="rect">
            <a:avLst/>
          </a:prstGeom>
          <a:noFill/>
          <a:ln w="9525">
            <a:noFill/>
            <a:miter lim="800000"/>
            <a:headEnd/>
            <a:tailEnd/>
          </a:ln>
        </p:spPr>
        <p:txBody>
          <a:bodyPr vert="horz" wrap="square" lIns="93312" tIns="46657" rIns="93312" bIns="46657" numCol="1" anchor="b"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1029" name="Rectangle 5"/>
          <p:cNvSpPr>
            <a:spLocks noGrp="1" noChangeArrowheads="1"/>
          </p:cNvSpPr>
          <p:nvPr>
            <p:ph type="sldNum" sz="quarter" idx="3"/>
          </p:nvPr>
        </p:nvSpPr>
        <p:spPr bwMode="auto">
          <a:xfrm>
            <a:off x="3979757" y="8843645"/>
            <a:ext cx="3043343" cy="465455"/>
          </a:xfrm>
          <a:prstGeom prst="rect">
            <a:avLst/>
          </a:prstGeom>
          <a:noFill/>
          <a:ln w="9525">
            <a:noFill/>
            <a:miter lim="800000"/>
            <a:headEnd/>
            <a:tailEnd/>
          </a:ln>
        </p:spPr>
        <p:txBody>
          <a:bodyPr vert="horz" wrap="square" lIns="93312" tIns="46657" rIns="93312" bIns="46657" numCol="1" anchor="b" anchorCtr="0" compatLnSpc="1">
            <a:prstTxWarp prst="textNoShape">
              <a:avLst/>
            </a:prstTxWarp>
          </a:bodyPr>
          <a:lstStyle>
            <a:lvl1pPr algn="r">
              <a:defRPr sz="1200">
                <a:ea typeface="MS PGothic" panose="020B0600070205080204" pitchFamily="34" charset="-128"/>
              </a:defRPr>
            </a:lvl1pPr>
          </a:lstStyle>
          <a:p>
            <a:pPr>
              <a:defRPr/>
            </a:pPr>
            <a:fld id="{D097013A-BC1C-443D-813C-981B7493E13C}" type="slidenum">
              <a:rPr lang="en-US" altLang="en-US"/>
              <a:pPr>
                <a:defRPr/>
              </a:pPr>
              <a:t>‹#›</a:t>
            </a:fld>
            <a:endParaRPr lang="en-US" altLang="en-US"/>
          </a:p>
        </p:txBody>
      </p:sp>
    </p:spTree>
    <p:extLst>
      <p:ext uri="{BB962C8B-B14F-4D97-AF65-F5344CB8AC3E}">
        <p14:creationId xmlns:p14="http://schemas.microsoft.com/office/powerpoint/2010/main" val="12067977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3043343" cy="465455"/>
          </a:xfrm>
          <a:prstGeom prst="rect">
            <a:avLst/>
          </a:prstGeom>
          <a:noFill/>
          <a:ln w="9525">
            <a:noFill/>
            <a:miter lim="800000"/>
            <a:headEnd/>
            <a:tailEnd/>
          </a:ln>
        </p:spPr>
        <p:txBody>
          <a:bodyPr vert="horz" wrap="square" lIns="93312" tIns="46657" rIns="93312" bIns="46657" numCol="1" anchor="t"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79875" name="Rectangle 3"/>
          <p:cNvSpPr>
            <a:spLocks noGrp="1" noChangeArrowheads="1"/>
          </p:cNvSpPr>
          <p:nvPr>
            <p:ph type="dt" idx="1"/>
          </p:nvPr>
        </p:nvSpPr>
        <p:spPr bwMode="auto">
          <a:xfrm>
            <a:off x="3979757" y="0"/>
            <a:ext cx="3043343" cy="465455"/>
          </a:xfrm>
          <a:prstGeom prst="rect">
            <a:avLst/>
          </a:prstGeom>
          <a:noFill/>
          <a:ln w="9525">
            <a:noFill/>
            <a:miter lim="800000"/>
            <a:headEnd/>
            <a:tailEnd/>
          </a:ln>
        </p:spPr>
        <p:txBody>
          <a:bodyPr vert="horz" wrap="square" lIns="93312" tIns="46657" rIns="93312" bIns="46657" numCol="1" anchor="t" anchorCtr="0" compatLnSpc="1">
            <a:prstTxWarp prst="textNoShape">
              <a:avLst/>
            </a:prstTxWarp>
          </a:bodyPr>
          <a:lstStyle>
            <a:lvl1pPr algn="r">
              <a:defRPr sz="1200">
                <a:latin typeface="Arial" charset="0"/>
                <a:ea typeface="ＭＳ Ｐゴシック" charset="-128"/>
                <a:cs typeface="ＭＳ Ｐゴシック" charset="-128"/>
              </a:defRPr>
            </a:lvl1pPr>
          </a:lstStyle>
          <a:p>
            <a:pPr>
              <a:defRPr/>
            </a:pPr>
            <a:endParaRPr lang="en-US"/>
          </a:p>
        </p:txBody>
      </p:sp>
      <p:sp>
        <p:nvSpPr>
          <p:cNvPr id="4100" name="Rectangle 4"/>
          <p:cNvSpPr>
            <a:spLocks noGrp="1" noRot="1" noChangeAspect="1" noChangeArrowheads="1" noTextEdit="1"/>
          </p:cNvSpPr>
          <p:nvPr>
            <p:ph type="sldImg" idx="2"/>
          </p:nvPr>
        </p:nvSpPr>
        <p:spPr bwMode="auto">
          <a:xfrm>
            <a:off x="1184275" y="698500"/>
            <a:ext cx="4654550" cy="3490913"/>
          </a:xfrm>
          <a:prstGeom prst="rect">
            <a:avLst/>
          </a:prstGeom>
          <a:noFill/>
          <a:ln w="9525">
            <a:solidFill>
              <a:srgbClr val="000000"/>
            </a:solidFill>
            <a:miter lim="800000"/>
            <a:headEnd/>
            <a:tailEnd/>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Lst>
        </p:spPr>
      </p:sp>
      <p:sp>
        <p:nvSpPr>
          <p:cNvPr id="79877" name="Rectangle 5"/>
          <p:cNvSpPr>
            <a:spLocks noGrp="1" noChangeArrowheads="1"/>
          </p:cNvSpPr>
          <p:nvPr>
            <p:ph type="body" sz="quarter" idx="3"/>
          </p:nvPr>
        </p:nvSpPr>
        <p:spPr bwMode="auto">
          <a:xfrm>
            <a:off x="390174" y="4421823"/>
            <a:ext cx="6242756" cy="4189095"/>
          </a:xfrm>
          <a:prstGeom prst="rect">
            <a:avLst/>
          </a:prstGeom>
          <a:noFill/>
          <a:ln w="9525">
            <a:noFill/>
            <a:miter lim="800000"/>
            <a:headEnd/>
            <a:tailEnd/>
          </a:ln>
        </p:spPr>
        <p:txBody>
          <a:bodyPr vert="horz" wrap="square" lIns="93312" tIns="46657" rIns="93312" bIns="46657"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9878" name="Rectangle 6"/>
          <p:cNvSpPr>
            <a:spLocks noGrp="1" noChangeArrowheads="1"/>
          </p:cNvSpPr>
          <p:nvPr>
            <p:ph type="ftr" sz="quarter" idx="4"/>
          </p:nvPr>
        </p:nvSpPr>
        <p:spPr bwMode="auto">
          <a:xfrm>
            <a:off x="0" y="8843645"/>
            <a:ext cx="3043343" cy="465455"/>
          </a:xfrm>
          <a:prstGeom prst="rect">
            <a:avLst/>
          </a:prstGeom>
          <a:noFill/>
          <a:ln w="9525">
            <a:noFill/>
            <a:miter lim="800000"/>
            <a:headEnd/>
            <a:tailEnd/>
          </a:ln>
        </p:spPr>
        <p:txBody>
          <a:bodyPr vert="horz" wrap="square" lIns="93312" tIns="46657" rIns="93312" bIns="46657" numCol="1" anchor="b"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79879" name="Rectangle 7"/>
          <p:cNvSpPr>
            <a:spLocks noGrp="1" noChangeArrowheads="1"/>
          </p:cNvSpPr>
          <p:nvPr>
            <p:ph type="sldNum" sz="quarter" idx="5"/>
          </p:nvPr>
        </p:nvSpPr>
        <p:spPr bwMode="auto">
          <a:xfrm>
            <a:off x="3979757" y="8843645"/>
            <a:ext cx="3043343" cy="465455"/>
          </a:xfrm>
          <a:prstGeom prst="rect">
            <a:avLst/>
          </a:prstGeom>
          <a:noFill/>
          <a:ln w="9525">
            <a:noFill/>
            <a:miter lim="800000"/>
            <a:headEnd/>
            <a:tailEnd/>
          </a:ln>
        </p:spPr>
        <p:txBody>
          <a:bodyPr vert="horz" wrap="square" lIns="93312" tIns="46657" rIns="93312" bIns="46657" numCol="1" anchor="b" anchorCtr="0" compatLnSpc="1">
            <a:prstTxWarp prst="textNoShape">
              <a:avLst/>
            </a:prstTxWarp>
          </a:bodyPr>
          <a:lstStyle>
            <a:lvl1pPr algn="r">
              <a:defRPr sz="1200">
                <a:ea typeface="MS PGothic" panose="020B0600070205080204" pitchFamily="34" charset="-128"/>
              </a:defRPr>
            </a:lvl1pPr>
          </a:lstStyle>
          <a:p>
            <a:pPr>
              <a:defRPr/>
            </a:pPr>
            <a:fld id="{E39F3125-622A-4D3B-A8FC-6788DCE26F47}" type="slidenum">
              <a:rPr lang="en-US" altLang="en-US"/>
              <a:pPr>
                <a:defRPr/>
              </a:pPr>
              <a:t>‹#›</a:t>
            </a:fld>
            <a:endParaRPr lang="en-US" altLang="en-US"/>
          </a:p>
        </p:txBody>
      </p:sp>
    </p:spTree>
    <p:extLst>
      <p:ext uri="{BB962C8B-B14F-4D97-AF65-F5344CB8AC3E}">
        <p14:creationId xmlns:p14="http://schemas.microsoft.com/office/powerpoint/2010/main" val="22368246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Arial" charset="0"/>
        <a:ea typeface="ＭＳ Ｐゴシック" panose="020B0600070205080204" pitchFamily="34" charset="-128"/>
        <a:cs typeface="ＭＳ Ｐゴシック" charset="-128"/>
      </a:defRPr>
    </a:lvl1pPr>
    <a:lvl2pPr marL="457200" algn="l" rtl="0" eaLnBrk="0" fontAlgn="base" hangingPunct="0">
      <a:spcBef>
        <a:spcPct val="30000"/>
      </a:spcBef>
      <a:spcAft>
        <a:spcPct val="0"/>
      </a:spcAft>
      <a:defRPr sz="1000" kern="1200">
        <a:solidFill>
          <a:schemeClr val="tx1"/>
        </a:solidFill>
        <a:latin typeface="Arial" charset="0"/>
        <a:ea typeface="ＭＳ Ｐゴシック" panose="020B0600070205080204" pitchFamily="34" charset="-128"/>
        <a:cs typeface="+mn-cs"/>
      </a:defRPr>
    </a:lvl2pPr>
    <a:lvl3pPr marL="914400" algn="l" rtl="0" eaLnBrk="0" fontAlgn="base" hangingPunct="0">
      <a:spcBef>
        <a:spcPct val="30000"/>
      </a:spcBef>
      <a:spcAft>
        <a:spcPct val="0"/>
      </a:spcAft>
      <a:defRPr sz="1000" kern="1200">
        <a:solidFill>
          <a:schemeClr val="tx1"/>
        </a:solidFill>
        <a:latin typeface="Arial" charset="0"/>
        <a:ea typeface="ＭＳ Ｐゴシック" panose="020B0600070205080204" pitchFamily="34" charset="-128"/>
        <a:cs typeface="+mn-cs"/>
      </a:defRPr>
    </a:lvl3pPr>
    <a:lvl4pPr marL="1371600" algn="l" rtl="0" eaLnBrk="0" fontAlgn="base" hangingPunct="0">
      <a:spcBef>
        <a:spcPct val="30000"/>
      </a:spcBef>
      <a:spcAft>
        <a:spcPct val="0"/>
      </a:spcAft>
      <a:defRPr sz="1000" kern="1200">
        <a:solidFill>
          <a:schemeClr val="tx1"/>
        </a:solidFill>
        <a:latin typeface="Arial" charset="0"/>
        <a:ea typeface="ＭＳ Ｐゴシック" panose="020B0600070205080204" pitchFamily="34" charset="-128"/>
        <a:cs typeface="+mn-cs"/>
      </a:defRPr>
    </a:lvl4pPr>
    <a:lvl5pPr marL="1828800" algn="l" rtl="0" eaLnBrk="0" fontAlgn="base" hangingPunct="0">
      <a:spcBef>
        <a:spcPct val="30000"/>
      </a:spcBef>
      <a:spcAft>
        <a:spcPct val="0"/>
      </a:spcAft>
      <a:defRPr sz="1000" kern="1200">
        <a:solidFill>
          <a:schemeClr val="tx1"/>
        </a:solidFill>
        <a:latin typeface="Arial" charset="0"/>
        <a:ea typeface="ＭＳ Ｐゴシック"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a:ln/>
        </p:spPr>
      </p:sp>
      <p:sp>
        <p:nvSpPr>
          <p:cNvPr id="7171" name="Notes Placeholder 2"/>
          <p:cNvSpPr>
            <a:spLocks noGrp="1"/>
          </p:cNvSpPr>
          <p:nvPr>
            <p:ph type="body" idx="1"/>
          </p:nvPr>
        </p:nvSpPr>
        <p:spPr>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7172" name="Slide Number Placeholder 3"/>
          <p:cNvSpPr>
            <a:spLocks noGrp="1"/>
          </p:cNvSpPr>
          <p:nvPr>
            <p:ph type="sldNum" sz="quarter" idx="5"/>
          </p:nvPr>
        </p:nvSpPr>
        <p:spPr>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58160" indent="-291600">
              <a:defRPr sz="2400">
                <a:solidFill>
                  <a:schemeClr val="tx1"/>
                </a:solidFill>
                <a:latin typeface="Arial" panose="020B0604020202020204" pitchFamily="34" charset="0"/>
                <a:ea typeface="ＭＳ Ｐゴシック" panose="020B0600070205080204" pitchFamily="34" charset="-128"/>
              </a:defRPr>
            </a:lvl2pPr>
            <a:lvl3pPr marL="1166400" indent="-233279">
              <a:defRPr sz="2400">
                <a:solidFill>
                  <a:schemeClr val="tx1"/>
                </a:solidFill>
                <a:latin typeface="Arial" panose="020B0604020202020204" pitchFamily="34" charset="0"/>
                <a:ea typeface="ＭＳ Ｐゴシック" panose="020B0600070205080204" pitchFamily="34" charset="-128"/>
              </a:defRPr>
            </a:lvl3pPr>
            <a:lvl4pPr marL="1632960" indent="-233279">
              <a:defRPr sz="2400">
                <a:solidFill>
                  <a:schemeClr val="tx1"/>
                </a:solidFill>
                <a:latin typeface="Arial" panose="020B0604020202020204" pitchFamily="34" charset="0"/>
                <a:ea typeface="ＭＳ Ｐゴシック" panose="020B0600070205080204" pitchFamily="34" charset="-128"/>
              </a:defRPr>
            </a:lvl4pPr>
            <a:lvl5pPr marL="2099520" indent="-233279">
              <a:defRPr sz="2400">
                <a:solidFill>
                  <a:schemeClr val="tx1"/>
                </a:solidFill>
                <a:latin typeface="Arial" panose="020B0604020202020204" pitchFamily="34" charset="0"/>
                <a:ea typeface="ＭＳ Ｐゴシック" panose="020B0600070205080204" pitchFamily="34" charset="-128"/>
              </a:defRPr>
            </a:lvl5pPr>
            <a:lvl6pPr marL="2566079" indent="-233279"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3032638" indent="-233279"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99198" indent="-233279"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965759" indent="-233279"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819F73F5-507A-4404-8B14-2070C354BAE4}" type="slidenum">
              <a:rPr lang="en-US" altLang="en-US" sz="1200"/>
              <a:pPr/>
              <a:t>1</a:t>
            </a:fld>
            <a:endParaRPr lang="en-US" altLang="en-US" sz="1200"/>
          </a:p>
        </p:txBody>
      </p:sp>
    </p:spTree>
    <p:extLst>
      <p:ext uri="{BB962C8B-B14F-4D97-AF65-F5344CB8AC3E}">
        <p14:creationId xmlns:p14="http://schemas.microsoft.com/office/powerpoint/2010/main" val="1961164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lvl="0">
              <a:defRPr/>
            </a:pPr>
            <a:r>
              <a:rPr lang="fr" dirty="0"/>
              <a:t>En tant que </a:t>
            </a:r>
            <a:r>
              <a:rPr lang="en-US" dirty="0" err="1"/>
              <a:t>jeune</a:t>
            </a:r>
            <a:r>
              <a:rPr lang="en-US" dirty="0"/>
              <a:t> leader </a:t>
            </a:r>
            <a:r>
              <a:rPr lang="fr" dirty="0"/>
              <a:t>essayant d’influer sur le processus relatif aux politiques, il sera crucial de déterminer le meilleur point d'entrée de votre communication</a:t>
            </a:r>
            <a:r>
              <a:rPr lang="en-US" sz="1000" dirty="0"/>
              <a:t>. </a:t>
            </a:r>
            <a:r>
              <a:rPr lang="fr" dirty="0"/>
              <a:t>Un point d'entrée est un espace physique ou virtuel dans lequel vous pouvez avoir accès à un décideur</a:t>
            </a:r>
            <a:r>
              <a:rPr lang="en-US" sz="1000" dirty="0"/>
              <a:t>. </a:t>
            </a:r>
            <a:r>
              <a:rPr lang="fr" dirty="0"/>
              <a:t>L'identification des points d'entrée pour </a:t>
            </a:r>
            <a:r>
              <a:rPr lang="fr-FR" dirty="0"/>
              <a:t>les politiques de communication menées par les jeunes</a:t>
            </a:r>
            <a:r>
              <a:rPr lang="fr" dirty="0"/>
              <a:t> nécessite une connaissance de l'environnement des politiques.</a:t>
            </a:r>
            <a:endParaRPr lang="en-US" sz="100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000" dirty="0"/>
          </a:p>
          <a:p>
            <a:pPr lvl="0">
              <a:defRPr/>
            </a:pPr>
            <a:r>
              <a:rPr lang="fr" dirty="0"/>
              <a:t>Connaître les parties prenantes (QUI), les politiques (QUOI) et la mise en œuvre (COMMENT) vous aidera à identifier vos points d'entrée. </a:t>
            </a:r>
            <a:endParaRPr lang="en-US" sz="1000"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000" dirty="0"/>
          </a:p>
          <a:p>
            <a:pPr lvl="0">
              <a:defRPr/>
            </a:pPr>
            <a:r>
              <a:rPr lang="fr" dirty="0"/>
              <a:t>Et, comme nous l’avons appris, si vous ne pouvez pas trouver un bon point d’entrée, vous pouvez parfois créer le vôtre !</a:t>
            </a:r>
            <a:endParaRPr lang="en-US" sz="1000" dirty="0"/>
          </a:p>
          <a:p>
            <a:endParaRPr lang="en-US" baseline="0" dirty="0"/>
          </a:p>
        </p:txBody>
      </p:sp>
      <p:sp>
        <p:nvSpPr>
          <p:cNvPr id="4" name="Slide Number Placeholder 3"/>
          <p:cNvSpPr>
            <a:spLocks noGrp="1"/>
          </p:cNvSpPr>
          <p:nvPr>
            <p:ph type="sldNum" sz="quarter" idx="10"/>
          </p:nvPr>
        </p:nvSpPr>
        <p:spPr/>
        <p:txBody>
          <a:bodyPr/>
          <a:lstStyle/>
          <a:p>
            <a:pPr>
              <a:defRPr/>
            </a:pPr>
            <a:fld id="{70C0462F-7B61-479D-A8AF-4C0CA08EE406}" type="slidenum">
              <a:rPr lang="en-US" altLang="en-US" smtClean="0"/>
              <a:pPr>
                <a:defRPr/>
              </a:pPr>
              <a:t>10</a:t>
            </a:fld>
            <a:endParaRPr lang="en-US" altLang="en-US"/>
          </a:p>
        </p:txBody>
      </p:sp>
    </p:spTree>
    <p:extLst>
      <p:ext uri="{BB962C8B-B14F-4D97-AF65-F5344CB8AC3E}">
        <p14:creationId xmlns:p14="http://schemas.microsoft.com/office/powerpoint/2010/main" val="31427193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baseline="0" dirty="0"/>
          </a:p>
        </p:txBody>
      </p:sp>
      <p:sp>
        <p:nvSpPr>
          <p:cNvPr id="4" name="Slide Number Placeholder 3"/>
          <p:cNvSpPr>
            <a:spLocks noGrp="1"/>
          </p:cNvSpPr>
          <p:nvPr>
            <p:ph type="sldNum" sz="quarter" idx="10"/>
          </p:nvPr>
        </p:nvSpPr>
        <p:spPr/>
        <p:txBody>
          <a:bodyPr/>
          <a:lstStyle/>
          <a:p>
            <a:pPr>
              <a:defRPr/>
            </a:pPr>
            <a:fld id="{70C0462F-7B61-479D-A8AF-4C0CA08EE406}" type="slidenum">
              <a:rPr lang="en-US" altLang="en-US" smtClean="0"/>
              <a:pPr>
                <a:defRPr/>
              </a:pPr>
              <a:t>11</a:t>
            </a:fld>
            <a:endParaRPr lang="en-US" altLang="en-US"/>
          </a:p>
        </p:txBody>
      </p:sp>
    </p:spTree>
    <p:extLst>
      <p:ext uri="{BB962C8B-B14F-4D97-AF65-F5344CB8AC3E}">
        <p14:creationId xmlns:p14="http://schemas.microsoft.com/office/powerpoint/2010/main" val="26290870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body" idx="1"/>
          </p:nvPr>
        </p:nvSpPr>
        <p:spPr>
          <a:xfrm>
            <a:off x="546241" y="3180609"/>
            <a:ext cx="5852583" cy="5740612"/>
          </a:xfrm>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txBody>
          <a:bodyPr/>
          <a:lstStyle/>
          <a:p>
            <a:r>
              <a:rPr lang="fr" altLang="en-US" sz="1200" dirty="0">
                <a:latin typeface="Arial" panose="020B0604020202020204" pitchFamily="34" charset="0"/>
              </a:rPr>
              <a:t>En tant qu</a:t>
            </a:r>
            <a:r>
              <a:rPr lang="fr-FR" altLang="en-US" sz="1200" dirty="0">
                <a:latin typeface="Arial" panose="020B0604020202020204" pitchFamily="34" charset="0"/>
              </a:rPr>
              <a:t>e jeune leader</a:t>
            </a:r>
            <a:r>
              <a:rPr lang="fr" altLang="en-US" sz="1200" dirty="0">
                <a:latin typeface="Arial" panose="020B0604020202020204" pitchFamily="34" charset="0"/>
              </a:rPr>
              <a:t>, vous vous demandez peut-être quelles possibilités vous sont offertes pour influencer un processus relatif aux politiques. Cette présentation vous aidera à identifier les points d'entrée</a:t>
            </a:r>
            <a:r>
              <a:rPr lang="en-US" altLang="en-US" sz="1200" dirty="0">
                <a:latin typeface="Arial" panose="020B0604020202020204" pitchFamily="34" charset="0"/>
              </a:rPr>
              <a:t>. </a:t>
            </a:r>
            <a:r>
              <a:rPr lang="fr" altLang="en-US" sz="1200" dirty="0">
                <a:latin typeface="Arial" panose="020B0604020202020204" pitchFamily="34" charset="0"/>
              </a:rPr>
              <a:t>Les points d'entrée sont des espaces physiques ou virtuels où vous pouvez avoir accès aux décideurs</a:t>
            </a:r>
            <a:r>
              <a:rPr lang="en-US" altLang="en-US" sz="1200" dirty="0">
                <a:latin typeface="Arial" panose="020B0604020202020204" pitchFamily="34" charset="0"/>
              </a:rPr>
              <a:t>.  </a:t>
            </a:r>
          </a:p>
          <a:p>
            <a:endParaRPr lang="en-US" altLang="en-US" sz="1200" dirty="0">
              <a:latin typeface="Arial" panose="020B0604020202020204" pitchFamily="34" charset="0"/>
            </a:endParaRPr>
          </a:p>
          <a:p>
            <a:r>
              <a:rPr lang="fr" altLang="en-US" sz="1200" dirty="0">
                <a:latin typeface="Arial" panose="020B0604020202020204" pitchFamily="34" charset="0"/>
              </a:rPr>
              <a:t>Identifier un point d’entrée constitue un moyen d’obtenir «</a:t>
            </a:r>
            <a:r>
              <a:rPr lang="fr-FR" altLang="en-US" sz="1200" dirty="0">
                <a:latin typeface="Arial" panose="020B0604020202020204" pitchFamily="34" charset="0"/>
              </a:rPr>
              <a:t> </a:t>
            </a:r>
            <a:r>
              <a:rPr lang="fr" altLang="en-US" sz="1200" dirty="0">
                <a:latin typeface="Arial" panose="020B0604020202020204" pitchFamily="34" charset="0"/>
              </a:rPr>
              <a:t>une place à la table</a:t>
            </a:r>
            <a:r>
              <a:rPr lang="fr-FR" altLang="en-US" sz="1200" dirty="0">
                <a:latin typeface="Arial" panose="020B0604020202020204" pitchFamily="34" charset="0"/>
              </a:rPr>
              <a:t> de discussion </a:t>
            </a:r>
            <a:r>
              <a:rPr lang="fr" altLang="en-US" sz="1200" dirty="0">
                <a:latin typeface="Arial" panose="020B0604020202020204" pitchFamily="34" charset="0"/>
              </a:rPr>
              <a:t>», mais cela soulève la question suivante: «</a:t>
            </a:r>
            <a:r>
              <a:rPr lang="fr-FR" altLang="en-US" sz="1200" dirty="0">
                <a:latin typeface="Arial" panose="020B0604020202020204" pitchFamily="34" charset="0"/>
              </a:rPr>
              <a:t> </a:t>
            </a:r>
            <a:r>
              <a:rPr lang="fr" altLang="en-US" sz="1200" dirty="0">
                <a:latin typeface="Arial" panose="020B0604020202020204" pitchFamily="34" charset="0"/>
              </a:rPr>
              <a:t>Une fois la place obtenue, savez-vous ce que vous allez en faire</a:t>
            </a:r>
            <a:r>
              <a:rPr lang="fr-FR" altLang="en-US" sz="1200" dirty="0">
                <a:latin typeface="Arial" panose="020B0604020202020204" pitchFamily="34" charset="0"/>
              </a:rPr>
              <a:t> </a:t>
            </a:r>
            <a:r>
              <a:rPr lang="fr" altLang="en-US" sz="1200" dirty="0">
                <a:latin typeface="Arial" panose="020B0604020202020204" pitchFamily="34" charset="0"/>
              </a:rPr>
              <a:t>?</a:t>
            </a:r>
            <a:r>
              <a:rPr lang="fr-FR" altLang="en-US" sz="1200" dirty="0">
                <a:latin typeface="Arial" panose="020B0604020202020204" pitchFamily="34" charset="0"/>
              </a:rPr>
              <a:t> </a:t>
            </a:r>
            <a:r>
              <a:rPr lang="fr" altLang="en-US" sz="1200" dirty="0">
                <a:latin typeface="Arial" panose="020B0604020202020204" pitchFamily="34" charset="0"/>
              </a:rPr>
              <a:t>» N'oubliez pas de définir vos objectifs lorsque vous recherchez et identifiez votre </a:t>
            </a:r>
            <a:r>
              <a:rPr lang="en-US" altLang="en-US" sz="1200" b="1" dirty="0">
                <a:latin typeface="Arial" panose="020B0604020202020204" pitchFamily="34" charset="0"/>
              </a:rPr>
              <a:t>p</a:t>
            </a:r>
            <a:r>
              <a:rPr lang="fr-FR" altLang="en-US" sz="1200" b="1" dirty="0">
                <a:latin typeface="Arial" panose="020B0604020202020204" pitchFamily="34" charset="0"/>
              </a:rPr>
              <a:t>oint d’entrée vers les politiques de communication menées par les jeunes</a:t>
            </a:r>
            <a:r>
              <a:rPr lang="en-US" altLang="en-US" sz="1200" dirty="0">
                <a:latin typeface="Arial" panose="020B0604020202020204" pitchFamily="34" charset="0"/>
              </a:rPr>
              <a:t>. </a:t>
            </a:r>
            <a:r>
              <a:rPr lang="fr" altLang="en-US" sz="1200" dirty="0">
                <a:latin typeface="Arial" panose="020B0604020202020204" pitchFamily="34" charset="0"/>
              </a:rPr>
              <a:t>Ensuite, une fois que vous avez ce point d’entrée, vous serez prêt à communiquer de manière stratégique en vue d’atteindre votre objectif en matière de politiques</a:t>
            </a:r>
            <a:r>
              <a:rPr lang="en-US" altLang="en-US" sz="1200" dirty="0">
                <a:latin typeface="Arial" panose="020B0604020202020204" pitchFamily="34" charset="0"/>
              </a:rPr>
              <a:t>.   </a:t>
            </a:r>
          </a:p>
          <a:p>
            <a:endParaRPr lang="en-US" altLang="en-US" sz="1200" dirty="0">
              <a:highlight>
                <a:srgbClr val="FFFF00"/>
              </a:highlight>
              <a:latin typeface="Arial" panose="020B0604020202020204" pitchFamily="34" charset="0"/>
            </a:endParaRPr>
          </a:p>
          <a:p>
            <a:pPr>
              <a:spcBef>
                <a:spcPts val="0"/>
              </a:spcBef>
              <a:spcAft>
                <a:spcPts val="1225"/>
              </a:spcAft>
              <a:defRPr/>
            </a:pPr>
            <a:r>
              <a:rPr lang="fr-FR" sz="1200" b="1" spc="0" dirty="0"/>
              <a:t>Les points d’entrée vers les politiques de communication menées par les jeunes</a:t>
            </a:r>
            <a:r>
              <a:rPr lang="fr" sz="1200" b="1" dirty="0">
                <a:highlight>
                  <a:srgbClr val="FFFF00"/>
                </a:highlight>
                <a:ea typeface="MS PGothic" pitchFamily="34" charset="-128"/>
              </a:rPr>
              <a:t> </a:t>
            </a:r>
            <a:r>
              <a:rPr lang="fr" sz="1200" dirty="0">
                <a:ea typeface="MS PGothic" pitchFamily="34" charset="-128"/>
              </a:rPr>
              <a:t>peuvent prendre de nombreuses et diverses formes</a:t>
            </a:r>
            <a:r>
              <a:rPr lang="en-US" sz="1200" dirty="0">
                <a:ea typeface="MS PGothic" pitchFamily="34" charset="-128"/>
              </a:rPr>
              <a:t>. </a:t>
            </a:r>
            <a:r>
              <a:rPr lang="fr" sz="1200" dirty="0">
                <a:ea typeface="MS PGothic" pitchFamily="34" charset="-128"/>
              </a:rPr>
              <a:t>En général, les points d’entrée peuvent être regroupés en deux catégories </a:t>
            </a:r>
            <a:r>
              <a:rPr lang="en-US" sz="1200" dirty="0">
                <a:ea typeface="MS PGothic" pitchFamily="34" charset="-128"/>
              </a:rPr>
              <a:t>: </a:t>
            </a:r>
            <a:r>
              <a:rPr lang="fr" sz="1200" dirty="0">
                <a:ea typeface="MS PGothic" pitchFamily="34" charset="-128"/>
              </a:rPr>
              <a:t>ceux qui existent déjà mais qui peuvent avoir besoin d’être identifiés en analysant le paysage des politiques, et ceux que vous devrez créer</a:t>
            </a:r>
            <a:r>
              <a:rPr lang="fr-FR" sz="1200" dirty="0">
                <a:ea typeface="MS PGothic" pitchFamily="34" charset="-128"/>
              </a:rPr>
              <a:t> vous-même</a:t>
            </a:r>
            <a:r>
              <a:rPr lang="fr" sz="1200" dirty="0">
                <a:ea typeface="MS PGothic" pitchFamily="34" charset="-128"/>
              </a:rPr>
              <a:t>.</a:t>
            </a:r>
            <a:endParaRPr lang="en-US" sz="1200" dirty="0">
              <a:ea typeface="MS PGothic" pitchFamily="34" charset="-128"/>
            </a:endParaRPr>
          </a:p>
          <a:p>
            <a:pPr>
              <a:spcBef>
                <a:spcPts val="0"/>
              </a:spcBef>
              <a:spcAft>
                <a:spcPts val="1225"/>
              </a:spcAft>
              <a:defRPr/>
            </a:pPr>
            <a:endParaRPr lang="en-US" sz="1200" dirty="0">
              <a:ea typeface="MS PGothic" pitchFamily="34" charset="-128"/>
            </a:endParaRPr>
          </a:p>
          <a:p>
            <a:pPr>
              <a:spcBef>
                <a:spcPts val="0"/>
              </a:spcBef>
              <a:spcAft>
                <a:spcPts val="1225"/>
              </a:spcAft>
              <a:defRPr/>
            </a:pPr>
            <a:endParaRPr lang="en-US" sz="1200" dirty="0">
              <a:ea typeface="MS PGothic" pitchFamily="34" charset="-128"/>
            </a:endParaRPr>
          </a:p>
        </p:txBody>
      </p:sp>
      <p:sp>
        <p:nvSpPr>
          <p:cNvPr id="21507" name="Rectangle 3"/>
          <p:cNvSpPr>
            <a:spLocks noGrp="1" noRot="1" noChangeAspect="1" noChangeArrowheads="1" noTextEdit="1"/>
          </p:cNvSpPr>
          <p:nvPr>
            <p:ph type="sldImg"/>
          </p:nvPr>
        </p:nvSpPr>
        <p:spPr>
          <a:xfrm>
            <a:off x="1258888" y="309563"/>
            <a:ext cx="3724275" cy="2794000"/>
          </a:xfrm>
          <a:ln cap="flat"/>
        </p:spPr>
      </p:sp>
    </p:spTree>
    <p:extLst>
      <p:ext uri="{BB962C8B-B14F-4D97-AF65-F5344CB8AC3E}">
        <p14:creationId xmlns:p14="http://schemas.microsoft.com/office/powerpoint/2010/main" val="6527493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 dirty="0"/>
              <a:t>Pour commencer à comprendre les points d’entrée, passons en revue ce que nous avons appris sur le paysage des politiques</a:t>
            </a:r>
            <a:r>
              <a:rPr lang="en-US" sz="1000" kern="1200" dirty="0">
                <a:solidFill>
                  <a:schemeClr val="tx1"/>
                </a:solidFill>
                <a:effectLst/>
                <a:latin typeface="Arial" charset="0"/>
                <a:ea typeface="ＭＳ Ｐゴシック" panose="020B0600070205080204" pitchFamily="34" charset="-128"/>
                <a:cs typeface="ＭＳ Ｐゴシック" charset="-128"/>
              </a:rPr>
              <a:t>. </a:t>
            </a:r>
            <a:r>
              <a:rPr lang="fr" dirty="0"/>
              <a:t>Vous devez d’abord savoir QUI est impliqué </a:t>
            </a:r>
            <a:r>
              <a:rPr lang="fr-FR" dirty="0"/>
              <a:t>–</a:t>
            </a:r>
            <a:r>
              <a:rPr lang="fr" dirty="0"/>
              <a:t> nous appelons ces personnes les parties prenantes, les personnes et les groupes concernés par votre problème</a:t>
            </a:r>
            <a:r>
              <a:rPr lang="en-US" baseline="0" dirty="0"/>
              <a:t>. Les </a:t>
            </a:r>
            <a:r>
              <a:rPr lang="en-US" baseline="0" dirty="0" err="1"/>
              <a:t>jeunes</a:t>
            </a:r>
            <a:r>
              <a:rPr lang="en-US" baseline="0" dirty="0"/>
              <a:t> constituent </a:t>
            </a:r>
            <a:r>
              <a:rPr lang="en-US" baseline="0" dirty="0" err="1"/>
              <a:t>souvent</a:t>
            </a:r>
            <a:r>
              <a:rPr lang="en-US" baseline="0" dirty="0"/>
              <a:t> </a:t>
            </a:r>
            <a:r>
              <a:rPr lang="en-US" baseline="0" dirty="0" err="1"/>
              <a:t>une</a:t>
            </a:r>
            <a:r>
              <a:rPr lang="en-US" baseline="0" dirty="0"/>
              <a:t> </a:t>
            </a:r>
            <a:r>
              <a:rPr lang="en-US" baseline="0" dirty="0" err="1"/>
              <a:t>partie</a:t>
            </a:r>
            <a:r>
              <a:rPr lang="en-US" baseline="0" dirty="0"/>
              <a:t> </a:t>
            </a:r>
            <a:r>
              <a:rPr lang="en-US" baseline="0" dirty="0" err="1"/>
              <a:t>prenante</a:t>
            </a:r>
            <a:r>
              <a:rPr lang="en-US" baseline="0" dirty="0"/>
              <a:t> </a:t>
            </a:r>
            <a:r>
              <a:rPr lang="en-US" baseline="0" dirty="0" err="1"/>
              <a:t>importante</a:t>
            </a:r>
            <a:r>
              <a:rPr lang="en-US" baseline="0" dirty="0"/>
              <a:t>.  </a:t>
            </a:r>
          </a:p>
          <a:p>
            <a:endParaRPr lang="en-US" baseline="0" dirty="0"/>
          </a:p>
          <a:p>
            <a:r>
              <a:rPr lang="fr" dirty="0"/>
              <a:t>Ensuite, vous devez savoir QUELLES politiques sont en place</a:t>
            </a:r>
            <a:r>
              <a:rPr lang="en-US" dirty="0"/>
              <a:t>. </a:t>
            </a:r>
            <a:r>
              <a:rPr lang="en-US" dirty="0" err="1"/>
              <a:t>Existe-t-il</a:t>
            </a:r>
            <a:r>
              <a:rPr lang="en-US" dirty="0"/>
              <a:t> des </a:t>
            </a:r>
            <a:r>
              <a:rPr lang="en-US" dirty="0" err="1"/>
              <a:t>politiques</a:t>
            </a:r>
            <a:r>
              <a:rPr lang="en-US" dirty="0"/>
              <a:t> </a:t>
            </a:r>
            <a:r>
              <a:rPr lang="en-US" dirty="0" err="1"/>
              <a:t>nationales</a:t>
            </a:r>
            <a:r>
              <a:rPr lang="en-US" dirty="0"/>
              <a:t> ? </a:t>
            </a:r>
            <a:r>
              <a:rPr lang="fr" dirty="0"/>
              <a:t>Des politiques gouvernementales à un niveau administratif inférieur ? Et si c’est le cas, (peut-être plus important encore) que disent ces politiques? Comment les problèmes de la jeunesse sont-ils décrits dans ces politiques? Les jeunes ont-ils été impliqués dans leur création</a:t>
            </a:r>
            <a:r>
              <a:rPr lang="fr-FR" dirty="0"/>
              <a:t> </a:t>
            </a:r>
            <a:r>
              <a:rPr lang="fr" dirty="0"/>
              <a:t>?</a:t>
            </a:r>
            <a:r>
              <a:rPr lang="en-US" baseline="0" dirty="0"/>
              <a:t> </a:t>
            </a:r>
            <a:r>
              <a:rPr lang="fr" dirty="0"/>
              <a:t>Existe-t-il des lacunes dans les politiques en place</a:t>
            </a:r>
            <a:r>
              <a:rPr lang="fr-FR" dirty="0"/>
              <a:t> </a:t>
            </a:r>
            <a:r>
              <a:rPr lang="fr" dirty="0"/>
              <a:t>?</a:t>
            </a:r>
            <a:r>
              <a:rPr lang="en-US" baseline="0" dirty="0"/>
              <a:t>  </a:t>
            </a:r>
          </a:p>
          <a:p>
            <a:endParaRPr lang="en-US" baseline="0" dirty="0"/>
          </a:p>
          <a:p>
            <a:r>
              <a:rPr lang="fr" dirty="0"/>
              <a:t>Ensuite, COMMENT : Comment les politiques sont-elles financées</a:t>
            </a:r>
            <a:r>
              <a:rPr lang="fr-FR" dirty="0"/>
              <a:t> </a:t>
            </a:r>
            <a:r>
              <a:rPr lang="fr" dirty="0"/>
              <a:t>? Des donateurs financent-ils, et  par conséquent, influencent-ils les programmes</a:t>
            </a:r>
            <a:r>
              <a:rPr lang="fr-FR" dirty="0"/>
              <a:t> </a:t>
            </a:r>
            <a:r>
              <a:rPr lang="fr" dirty="0"/>
              <a:t>? Quel est le processus de création ou de modification d’une politique particulière</a:t>
            </a:r>
            <a:r>
              <a:rPr lang="fr-FR" dirty="0"/>
              <a:t> </a:t>
            </a:r>
            <a:r>
              <a:rPr lang="fr" dirty="0"/>
              <a:t>?</a:t>
            </a:r>
            <a:r>
              <a:rPr lang="en-US" baseline="0" dirty="0"/>
              <a:t> </a:t>
            </a:r>
            <a:r>
              <a:rPr lang="fr" dirty="0"/>
              <a:t>Comment les politiques sont-elles élaborées, introduites, débattues, approuvées et révisées</a:t>
            </a:r>
            <a:r>
              <a:rPr lang="fr-FR" dirty="0"/>
              <a:t> </a:t>
            </a:r>
            <a:r>
              <a:rPr lang="fr" dirty="0"/>
              <a:t>? Les politiques sont-elles mises en œuvre de manière efficace ? Les jeunes participent-ils au suivi de la mise en œuvre</a:t>
            </a:r>
            <a:r>
              <a:rPr lang="fr-FR" dirty="0"/>
              <a:t> </a:t>
            </a:r>
            <a:r>
              <a:rPr lang="fr" dirty="0"/>
              <a:t>?</a:t>
            </a:r>
          </a:p>
          <a:p>
            <a:endParaRPr lang="en-US" baseline="0" dirty="0"/>
          </a:p>
          <a:p>
            <a:pPr lvl="0">
              <a:defRPr/>
            </a:pPr>
            <a:r>
              <a:rPr lang="fr" dirty="0"/>
              <a:t>Chacun de ces domaines offre un ensemble de points d’entrée sur la manière dont vous, en tant qu</a:t>
            </a:r>
            <a:r>
              <a:rPr lang="en-US" dirty="0"/>
              <a:t>e </a:t>
            </a:r>
            <a:r>
              <a:rPr lang="en-US" dirty="0" err="1"/>
              <a:t>jeune</a:t>
            </a:r>
            <a:r>
              <a:rPr lang="en-US" dirty="0"/>
              <a:t> leader</a:t>
            </a:r>
            <a:r>
              <a:rPr lang="fr" dirty="0"/>
              <a:t>, pouvez commencer à aborder votre sujet et à atteindre avec votre message les audiences concernées par ces politiques. Prenons chacun de ces domaines </a:t>
            </a:r>
            <a:r>
              <a:rPr lang="fr-FR" dirty="0"/>
              <a:t>–</a:t>
            </a:r>
            <a:r>
              <a:rPr lang="fr" dirty="0"/>
              <a:t> parties prenantes, politiques et mise en œuvre </a:t>
            </a:r>
            <a:r>
              <a:rPr lang="fr-FR" dirty="0"/>
              <a:t>–</a:t>
            </a:r>
            <a:r>
              <a:rPr lang="fr" dirty="0"/>
              <a:t> et réfléchissons à plusieurs moyens d’impliquer les jeunes</a:t>
            </a:r>
            <a:r>
              <a:rPr lang="en-US" sz="1000" kern="1200" dirty="0">
                <a:solidFill>
                  <a:schemeClr val="tx1"/>
                </a:solidFill>
                <a:effectLst/>
                <a:latin typeface="Arial" charset="0"/>
                <a:ea typeface="ＭＳ Ｐゴシック" panose="020B0600070205080204" pitchFamily="34" charset="-128"/>
                <a:cs typeface="ＭＳ Ｐゴシック" charset="-128"/>
              </a:rPr>
              <a:t>. </a:t>
            </a:r>
          </a:p>
          <a:p>
            <a:endParaRPr lang="en-US" baseline="0" dirty="0"/>
          </a:p>
          <a:p>
            <a:endParaRPr lang="en-US" baseline="0" dirty="0"/>
          </a:p>
        </p:txBody>
      </p:sp>
      <p:sp>
        <p:nvSpPr>
          <p:cNvPr id="4" name="Slide Number Placeholder 3"/>
          <p:cNvSpPr>
            <a:spLocks noGrp="1"/>
          </p:cNvSpPr>
          <p:nvPr>
            <p:ph type="sldNum" sz="quarter" idx="10"/>
          </p:nvPr>
        </p:nvSpPr>
        <p:spPr/>
        <p:txBody>
          <a:bodyPr/>
          <a:lstStyle/>
          <a:p>
            <a:pPr>
              <a:defRPr/>
            </a:pPr>
            <a:fld id="{70C0462F-7B61-479D-A8AF-4C0CA08EE406}" type="slidenum">
              <a:rPr lang="en-US" altLang="en-US" smtClean="0"/>
              <a:pPr>
                <a:defRPr/>
              </a:pPr>
              <a:t>3</a:t>
            </a:fld>
            <a:endParaRPr lang="en-US" altLang="en-US"/>
          </a:p>
        </p:txBody>
      </p:sp>
    </p:spTree>
    <p:extLst>
      <p:ext uri="{BB962C8B-B14F-4D97-AF65-F5344CB8AC3E}">
        <p14:creationId xmlns:p14="http://schemas.microsoft.com/office/powerpoint/2010/main" val="34445949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Qui sont les parties prenantes ? Nous avons appris que les parties prenantes comprennent les personnes touchées par une politique particulière</a:t>
            </a:r>
            <a:r>
              <a:rPr lang="fr-FR" baseline="0" dirty="0"/>
              <a:t>. </a:t>
            </a:r>
            <a:r>
              <a:rPr lang="fr-FR" dirty="0"/>
              <a:t>Les parties prenantes comprennent également les personnes chargées de la création et de la mise en œuvre d'une politique, ainsi que celles ayant une influence sur une question de politique particulière.</a:t>
            </a:r>
            <a:endParaRPr lang="fr-FR" baseline="0" dirty="0"/>
          </a:p>
          <a:p>
            <a:endParaRPr lang="fr-FR" baseline="0" dirty="0"/>
          </a:p>
          <a:p>
            <a:r>
              <a:rPr lang="fr-FR" dirty="0"/>
              <a:t>L’une des premières choses à examiner est de savoir si vous êtes reconnu comme partie prenante et, si c’est le cas, quelle est votre rapport au sujet</a:t>
            </a:r>
            <a:r>
              <a:rPr lang="fr-FR" baseline="0" dirty="0"/>
              <a:t>. </a:t>
            </a:r>
            <a:r>
              <a:rPr lang="fr-FR" dirty="0"/>
              <a:t>Par exemple, votre objectif en matière de </a:t>
            </a:r>
            <a:r>
              <a:rPr lang="en-US" dirty="0"/>
              <a:t>politiques de communication</a:t>
            </a:r>
            <a:r>
              <a:rPr lang="fr-FR" dirty="0"/>
              <a:t> consiste peut-être à attirer l’attention des médias de votre pays sur la manière dont la loi du pays sur le mariage d’enfants n’est pas mise en œuvre ni appliquée. En tant que jeune, que vous soyez marié(e)  ou non, il est probable que vous soyez une partie prenante puisque votre vie est influencée par l'existence de cette politique et par le degré de sa mise en œuvre</a:t>
            </a:r>
            <a:r>
              <a:rPr lang="fr-FR" baseline="0" dirty="0"/>
              <a:t>. </a:t>
            </a:r>
            <a:r>
              <a:rPr lang="fr-FR" dirty="0"/>
              <a:t>Dans certaines situations, les jeunes peuvent être des parties prenantes, mais pas encore reconnus comme tels.</a:t>
            </a:r>
            <a:endParaRPr lang="fr-FR" baseline="0" dirty="0"/>
          </a:p>
          <a:p>
            <a:endParaRPr lang="fr-FR" baseline="0" dirty="0"/>
          </a:p>
          <a:p>
            <a:r>
              <a:rPr lang="fr-FR" dirty="0"/>
              <a:t>Mais pourquoi est-il important que vous soyez une partie prenante ?</a:t>
            </a:r>
            <a:r>
              <a:rPr lang="fr-FR" baseline="0" dirty="0"/>
              <a:t> </a:t>
            </a:r>
          </a:p>
          <a:p>
            <a:r>
              <a:rPr lang="fr-FR" dirty="0"/>
              <a:t>Savoir si vous êtes une partie prenante peut vous aider à mieux faire</a:t>
            </a:r>
            <a:r>
              <a:rPr lang="fr-FR" baseline="0" dirty="0"/>
              <a:t> passer </a:t>
            </a:r>
            <a:r>
              <a:rPr lang="fr-FR" dirty="0"/>
              <a:t>vos messages de plaidoyer et à déterminer à quel</a:t>
            </a:r>
            <a:r>
              <a:rPr lang="fr-FR" baseline="0" dirty="0"/>
              <a:t> endroit </a:t>
            </a:r>
            <a:r>
              <a:rPr lang="fr-FR" dirty="0"/>
              <a:t>des opportunités d’intervention pourraient exister pour vous. Parfois, les décideurs politiques ou les responsables de mise en œuvre organisent des réunions d’engagement des parties prenantes qui pourraient constituer un point d’entrée possible.</a:t>
            </a:r>
            <a:endParaRPr lang="fr-FR" baseline="0" dirty="0"/>
          </a:p>
          <a:p>
            <a:endParaRPr lang="fr-FR" baseline="0" dirty="0"/>
          </a:p>
        </p:txBody>
      </p:sp>
      <p:sp>
        <p:nvSpPr>
          <p:cNvPr id="4" name="Slide Number Placeholder 3"/>
          <p:cNvSpPr>
            <a:spLocks noGrp="1"/>
          </p:cNvSpPr>
          <p:nvPr>
            <p:ph type="sldNum" sz="quarter" idx="10"/>
          </p:nvPr>
        </p:nvSpPr>
        <p:spPr/>
        <p:txBody>
          <a:bodyPr/>
          <a:lstStyle/>
          <a:p>
            <a:pPr>
              <a:defRPr/>
            </a:pPr>
            <a:fld id="{70C0462F-7B61-479D-A8AF-4C0CA08EE406}" type="slidenum">
              <a:rPr lang="fr-FR" altLang="en-US" smtClean="0"/>
              <a:pPr>
                <a:defRPr/>
              </a:pPr>
              <a:t>4</a:t>
            </a:fld>
            <a:endParaRPr lang="fr-FR" altLang="en-US"/>
          </a:p>
        </p:txBody>
      </p:sp>
    </p:spTree>
    <p:extLst>
      <p:ext uri="{BB962C8B-B14F-4D97-AF65-F5344CB8AC3E}">
        <p14:creationId xmlns:p14="http://schemas.microsoft.com/office/powerpoint/2010/main" val="13977420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90174" y="4421823"/>
            <a:ext cx="6242756" cy="4271327"/>
          </a:xfrm>
        </p:spPr>
        <p:txBody>
          <a:bodyPr/>
          <a:lstStyle/>
          <a:p>
            <a:r>
              <a:rPr lang="fr-FR" dirty="0"/>
              <a:t>Dans la plupart des pays, il existe des plates-formes politiques officielles pour l'engagement des jeunes, mais vous constaterez peut-être qu'elles ne sont pas spécifiques au domaine qui vous intéresse. Par exemple, de nombreux partis politiques ont une section jeunesse, et le degré d'engagement direct de ces sections avec les audiences concernées par les politiques varie</a:t>
            </a:r>
            <a:r>
              <a:rPr lang="fr-FR" baseline="0" dirty="0"/>
              <a:t>. </a:t>
            </a:r>
            <a:r>
              <a:rPr lang="fr-FR" dirty="0"/>
              <a:t>Cela pourrait être un point d’entrée à utiliser</a:t>
            </a:r>
            <a:r>
              <a:rPr lang="fr-FR" baseline="0" dirty="0"/>
              <a:t>.</a:t>
            </a:r>
          </a:p>
          <a:p>
            <a:endParaRPr lang="fr-FR" baseline="0" dirty="0"/>
          </a:p>
          <a:p>
            <a:r>
              <a:rPr lang="fr-FR" dirty="0"/>
              <a:t>Certains pays ont des assemblées non partisanes de jeunes qui pourraient constituer un point d'entrée, comme le Sénat National de la Jeunesse au Kenya, qui s’emploie à créer une population de jeunes engagée et informée et à accroître la représentation des jeunes en politique.</a:t>
            </a:r>
            <a:endParaRPr lang="fr-FR" baseline="0" dirty="0"/>
          </a:p>
          <a:p>
            <a:endParaRPr lang="fr-FR" baseline="0" dirty="0"/>
          </a:p>
          <a:p>
            <a:r>
              <a:rPr lang="fr-FR" dirty="0"/>
              <a:t>Parfois, il y a des jeunes membres du parlement, qui peuvent être ouverts et réceptifs à écouter vos idées</a:t>
            </a:r>
            <a:r>
              <a:rPr lang="fr-FR" baseline="0" dirty="0"/>
              <a:t>.  </a:t>
            </a:r>
          </a:p>
          <a:p>
            <a:r>
              <a:rPr lang="fr-FR" baseline="0" dirty="0"/>
              <a:t>(</a:t>
            </a:r>
            <a:r>
              <a:rPr lang="fr-FR" dirty="0"/>
              <a:t>ANECDOTE : le Bhoutan a la plus forte proportion au monde de jeunes de moins de 30 ans élus à la haute chambre du parlement</a:t>
            </a:r>
            <a:r>
              <a:rPr lang="fr-FR" baseline="0" dirty="0"/>
              <a:t>. </a:t>
            </a:r>
            <a:r>
              <a:rPr lang="fr-FR" dirty="0"/>
              <a:t>Au Bhoutan, près d’un député sur dix de la haute chambre du parlement a moins de 30 ans. </a:t>
            </a:r>
            <a:r>
              <a:rPr lang="fr-FR" baseline="0" dirty="0"/>
              <a:t>Source: http://</a:t>
            </a:r>
            <a:r>
              <a:rPr lang="fr-FR" baseline="0" dirty="0" err="1"/>
              <a:t>archive.ipu.org/pdf/publications/youthrep-e.pdf</a:t>
            </a:r>
            <a:r>
              <a:rPr lang="fr-FR" baseline="0" dirty="0"/>
              <a:t>) </a:t>
            </a:r>
          </a:p>
          <a:p>
            <a:endParaRPr lang="fr-FR" baseline="0" dirty="0"/>
          </a:p>
          <a:p>
            <a:r>
              <a:rPr lang="fr-FR" dirty="0"/>
              <a:t>Ensuite, essayez de trouver qui est impliqué dans une politique ou a une influence sur une politique</a:t>
            </a:r>
            <a:r>
              <a:rPr lang="fr-FR" baseline="0" dirty="0"/>
              <a:t>. </a:t>
            </a:r>
            <a:r>
              <a:rPr lang="fr-FR" dirty="0"/>
              <a:t>Connaître le « qui est qui » du paysage politique relatif à un problème constitue l’un des meilleurs moyens d’identifier les points d’entrée</a:t>
            </a:r>
            <a:r>
              <a:rPr lang="fr-FR" baseline="0" dirty="0"/>
              <a:t>. </a:t>
            </a:r>
            <a:r>
              <a:rPr lang="fr-FR" dirty="0"/>
              <a:t>Cherchez des alliances potentielles avec ceux avec lesquels vous êtes d’accord, des points communs avec ceux qui partagent vos intérêts et des champions parmi ceux qui exercent une influence sur le processus relatif aux politiques et soutiennent déjà votre problème ou sont susceptibles de le soutenir.</a:t>
            </a:r>
            <a:endParaRPr lang="fr-FR" baseline="0" dirty="0"/>
          </a:p>
          <a:p>
            <a:endParaRPr lang="fr-FR" baseline="0" dirty="0"/>
          </a:p>
          <a:p>
            <a:r>
              <a:rPr lang="fr-FR" dirty="0"/>
              <a:t>Parfois, votre point d'entrée peut être une personne qui vous ouvre d'autres portes en tant que jeune leader</a:t>
            </a:r>
            <a:r>
              <a:rPr lang="fr-FR" baseline="0" dirty="0"/>
              <a:t>. </a:t>
            </a:r>
            <a:r>
              <a:rPr lang="fr-FR" dirty="0"/>
              <a:t>Dans d'autres cas, vous souhaiterez peut-être collaborer de manière stratégique avec des organisations dont les opinions ont déjà la confiance des décideurs de politiques et qui exercent une influence sur la prise de décision.</a:t>
            </a:r>
            <a:endParaRPr lang="fr-FR" baseline="0" dirty="0"/>
          </a:p>
          <a:p>
            <a:endParaRPr lang="fr-FR" baseline="0" dirty="0"/>
          </a:p>
        </p:txBody>
      </p:sp>
      <p:sp>
        <p:nvSpPr>
          <p:cNvPr id="4" name="Slide Number Placeholder 3"/>
          <p:cNvSpPr>
            <a:spLocks noGrp="1"/>
          </p:cNvSpPr>
          <p:nvPr>
            <p:ph type="sldNum" sz="quarter" idx="10"/>
          </p:nvPr>
        </p:nvSpPr>
        <p:spPr/>
        <p:txBody>
          <a:bodyPr/>
          <a:lstStyle/>
          <a:p>
            <a:pPr>
              <a:defRPr/>
            </a:pPr>
            <a:fld id="{70C0462F-7B61-479D-A8AF-4C0CA08EE406}" type="slidenum">
              <a:rPr lang="fr-FR" altLang="en-US" smtClean="0"/>
              <a:pPr>
                <a:defRPr/>
              </a:pPr>
              <a:t>5</a:t>
            </a:fld>
            <a:endParaRPr lang="fr-FR" altLang="en-US"/>
          </a:p>
        </p:txBody>
      </p:sp>
    </p:spTree>
    <p:extLst>
      <p:ext uri="{BB962C8B-B14F-4D97-AF65-F5344CB8AC3E}">
        <p14:creationId xmlns:p14="http://schemas.microsoft.com/office/powerpoint/2010/main" val="26822390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390174" y="4421823"/>
            <a:ext cx="6242756" cy="4499927"/>
          </a:xfrm>
        </p:spPr>
        <p:txBody>
          <a:bodyPr/>
          <a:lstStyle/>
          <a:p>
            <a:r>
              <a:rPr lang="fr-FR" baseline="0" dirty="0"/>
              <a:t>D</a:t>
            </a:r>
            <a:r>
              <a:rPr lang="fr-FR" dirty="0"/>
              <a:t>ans les politiques de communication menées par les jeunes, une autre approche de recherche de points d’entrée consiste à analyser les politiques déjà en place, notamment celles qui ont un impact sur la vie des jeunes dans le domaine relatif à vos efforts de plaidoyer.</a:t>
            </a:r>
            <a:endParaRPr lang="fr-FR" baseline="0" dirty="0"/>
          </a:p>
          <a:p>
            <a:r>
              <a:rPr lang="fr-FR" baseline="0" dirty="0"/>
              <a:t>[Demandez a</a:t>
            </a:r>
            <a:r>
              <a:rPr lang="fr-FR" dirty="0"/>
              <a:t>u public des exemples de politiques axées sur les jeunes</a:t>
            </a:r>
            <a:r>
              <a:rPr lang="fr-FR" baseline="0" dirty="0"/>
              <a:t>]</a:t>
            </a:r>
          </a:p>
          <a:p>
            <a:endParaRPr lang="fr-FR" baseline="0" dirty="0"/>
          </a:p>
          <a:p>
            <a:r>
              <a:rPr lang="fr-FR" dirty="0"/>
              <a:t>Un point de départ pour la communication des politiques peut être une politique axée sur les jeunes, telle qu'une politique nationale de santé sexuelle et reproductive des adolescents et des jeunes, une politique provinciale de la jeunesse ou une autre politique nationale ou régionale</a:t>
            </a:r>
            <a:r>
              <a:rPr lang="fr-FR" baseline="0" dirty="0"/>
              <a:t>. </a:t>
            </a:r>
            <a:r>
              <a:rPr lang="fr-FR" dirty="0"/>
              <a:t>Pour chercher des politiques axées sur les jeunes, faites des recherches dans les secteurs de la santé, de l'éducation, de l'économie, de la gouvernance et dans d'autres secteurs et réfléchissez à la manière dont les politiques de chaque secteur influencent ou peuvent influencer potentiellement votre vie</a:t>
            </a:r>
            <a:r>
              <a:rPr lang="fr-FR" baseline="0" dirty="0"/>
              <a:t>. </a:t>
            </a:r>
            <a:r>
              <a:rPr lang="fr-FR" dirty="0"/>
              <a:t>Par exemple, l'école primaire est-elle gratuite dans votre pays ? Si tel est le cas, il existe probablement une politique qui en a fait une réalité.</a:t>
            </a:r>
            <a:r>
              <a:rPr lang="fr-FR" baseline="0" dirty="0"/>
              <a:t> </a:t>
            </a:r>
            <a:r>
              <a:rPr lang="fr-FR" dirty="0"/>
              <a:t>La même chose est vraie pour beaucoup d'autres aspects de la vie</a:t>
            </a:r>
            <a:r>
              <a:rPr lang="fr-FR" baseline="0" dirty="0"/>
              <a:t>. </a:t>
            </a:r>
            <a:r>
              <a:rPr lang="fr-FR" dirty="0"/>
              <a:t>Lorsque vous trouvez des politiques axées sur les jeunes, rassemblez autant d’informations que possible sur ces dernières, telles que </a:t>
            </a:r>
            <a:r>
              <a:rPr lang="fr-FR" baseline="0" dirty="0"/>
              <a:t>: </a:t>
            </a:r>
          </a:p>
          <a:p>
            <a:r>
              <a:rPr lang="fr-FR" baseline="0" dirty="0"/>
              <a:t>-</a:t>
            </a:r>
            <a:r>
              <a:rPr lang="fr-FR" dirty="0"/>
              <a:t> quand la politique a-t-elle été créée</a:t>
            </a:r>
            <a:r>
              <a:rPr lang="fr-FR" baseline="0" dirty="0"/>
              <a:t>?</a:t>
            </a:r>
          </a:p>
          <a:p>
            <a:r>
              <a:rPr lang="fr-FR" baseline="0" dirty="0"/>
              <a:t>-</a:t>
            </a:r>
            <a:r>
              <a:rPr lang="fr-FR" dirty="0"/>
              <a:t> qui a créé la politique</a:t>
            </a:r>
            <a:r>
              <a:rPr lang="fr-FR" baseline="0" dirty="0"/>
              <a:t>?</a:t>
            </a:r>
          </a:p>
          <a:p>
            <a:r>
              <a:rPr lang="fr-FR" baseline="0" dirty="0"/>
              <a:t>-</a:t>
            </a:r>
            <a:r>
              <a:rPr lang="fr-FR" dirty="0"/>
              <a:t> quel a été le processus de création de la politique ? Les parties prenantes ont-elles été impliquées ?</a:t>
            </a:r>
            <a:r>
              <a:rPr lang="fr-FR" baseline="0" dirty="0"/>
              <a:t>  </a:t>
            </a:r>
          </a:p>
          <a:p>
            <a:r>
              <a:rPr lang="fr-FR" baseline="0" dirty="0"/>
              <a:t>-</a:t>
            </a:r>
            <a:r>
              <a:rPr lang="fr-FR" dirty="0"/>
              <a:t> pour combien de temps la politique est-elle censée être en place ?</a:t>
            </a:r>
            <a:r>
              <a:rPr lang="fr-FR" baseline="0" dirty="0"/>
              <a:t>  </a:t>
            </a:r>
          </a:p>
          <a:p>
            <a:endParaRPr lang="fr-FR" baseline="0" dirty="0"/>
          </a:p>
          <a:p>
            <a:r>
              <a:rPr lang="fr-FR" dirty="0"/>
              <a:t>Certaines politiques sont créées pour une période déterminée et d’autres ne le sont pas</a:t>
            </a:r>
            <a:r>
              <a:rPr lang="fr-FR" baseline="0" dirty="0"/>
              <a:t>. </a:t>
            </a:r>
            <a:r>
              <a:rPr lang="fr-FR" dirty="0"/>
              <a:t>Par exemple, en Uruguay, la politique nationale de la jeunesse couvre une période de quatre ans</a:t>
            </a:r>
            <a:r>
              <a:rPr lang="fr-FR" baseline="0" dirty="0"/>
              <a:t>. </a:t>
            </a:r>
            <a:r>
              <a:rPr lang="fr-FR" dirty="0"/>
              <a:t>D'autres pays peuvent actualiser régulièrement leurs politiques de la jeunesse, mais ne travaillent pas sur une période déterminée</a:t>
            </a:r>
            <a:r>
              <a:rPr lang="fr-FR" baseline="0" dirty="0"/>
              <a:t>. </a:t>
            </a:r>
            <a:r>
              <a:rPr lang="fr-FR" dirty="0"/>
              <a:t>Certaines politiques ayant un impact sur les jeunes peuvent prendre la forme de plans de développement annuels ou de documents d’une vision à long terme</a:t>
            </a:r>
            <a:r>
              <a:rPr lang="fr-FR" baseline="0" dirty="0"/>
              <a:t>. [</a:t>
            </a:r>
            <a:r>
              <a:rPr lang="fr-FR" dirty="0"/>
              <a:t>Votre pays a-t-il une politique de développement à long terme</a:t>
            </a:r>
            <a:r>
              <a:rPr lang="fr-FR" baseline="0" dirty="0"/>
              <a:t> ? (</a:t>
            </a:r>
            <a:r>
              <a:rPr lang="fr-FR" dirty="0"/>
              <a:t>Les exemples incluent Nigeria Vision 20: 2020 ou Kenya Vision 2030</a:t>
            </a:r>
            <a:r>
              <a:rPr lang="fr-FR" baseline="0" dirty="0"/>
              <a:t>.)] </a:t>
            </a:r>
          </a:p>
          <a:p>
            <a:endParaRPr lang="fr-FR" baseline="0" dirty="0"/>
          </a:p>
          <a:p>
            <a:pPr lvl="0">
              <a:defRPr/>
            </a:pPr>
            <a:r>
              <a:rPr lang="fr-FR" dirty="0"/>
              <a:t>Déterminer comment une politique qui affecte les jeunes est limitée dans le temps (ou non) vous aidera en tant que jeune leader à déterminer les périodes potentielles d'engagement (c’est-à-dire : les points d'entrée)</a:t>
            </a:r>
            <a:r>
              <a:rPr lang="fr-FR" baseline="0" dirty="0"/>
              <a:t>. </a:t>
            </a:r>
            <a:r>
              <a:rPr lang="fr-FR" dirty="0"/>
              <a:t>Parfois, dans le processus d’élaboration des politiques, il existe des espaces de participation du public qui peuvent servir de point d’entrée pour une plus grande participation des jeunes</a:t>
            </a:r>
            <a:r>
              <a:rPr lang="fr-FR" baseline="0" dirty="0"/>
              <a:t>. </a:t>
            </a:r>
            <a:r>
              <a:rPr lang="fr-FR" dirty="0"/>
              <a:t>En plus de la participation du public au processus d’élaboration des politiques, des réunions sont parfois organisées avec les jeunes pour obtenir leur contribution à la conception de politiques spécifiques aux jeunes</a:t>
            </a:r>
            <a:r>
              <a:rPr lang="fr-FR" sz="1000" kern="1200" dirty="0">
                <a:solidFill>
                  <a:schemeClr val="tx1"/>
                </a:solidFill>
                <a:effectLst/>
                <a:latin typeface="Arial" charset="0"/>
                <a:ea typeface="ＭＳ Ｐゴシック" panose="020B0600070205080204" pitchFamily="34" charset="-128"/>
                <a:cs typeface="ＭＳ Ｐゴシック" charset="-128"/>
              </a:rPr>
              <a:t>. </a:t>
            </a:r>
            <a:r>
              <a:rPr lang="fr-FR" dirty="0"/>
              <a:t>Comme exemple de la manière d’utiliser des audiences à participation publique comme point d'entrée, en 2017, le PRB a aidé des jeunes leaders au Kenya à élaborer et à présenter des mémos aux décideurs de comtés lors de la révision de leurs plans quinquennaux de développement intégré</a:t>
            </a:r>
            <a:r>
              <a:rPr lang="fr-FR" baseline="0" dirty="0"/>
              <a:t>. </a:t>
            </a:r>
            <a:r>
              <a:rPr lang="fr-FR" dirty="0"/>
              <a:t>En participant à des forums publics sur les plans, en partageant des mémos et en insistant sur l’inclusion des problèmes de la jeunesse dans les plans, les jeunes leaders ont ouvert la voie à des engagements plus fermes au cours des cinq ans de mise en œuvre du Plan de Développement Intégré des comtés.</a:t>
            </a:r>
            <a:endParaRPr lang="fr-FR" baseline="0" dirty="0"/>
          </a:p>
          <a:p>
            <a:endParaRPr lang="fr-FR" baseline="0" dirty="0"/>
          </a:p>
          <a:p>
            <a:pPr lvl="0">
              <a:defRPr/>
            </a:pPr>
            <a:r>
              <a:rPr lang="fr-FR" dirty="0"/>
              <a:t>Dans certains pays, le suivi et l'évaluation des politiques est effectué de façon</a:t>
            </a:r>
            <a:r>
              <a:rPr lang="fr-FR" baseline="0" dirty="0"/>
              <a:t> régulière</a:t>
            </a:r>
            <a:r>
              <a:rPr lang="fr-FR" dirty="0"/>
              <a:t>. Des points d'entrée peuvent exister dans le suivi régulier de la mise en œuvre de la politique ou à la fin de la période déterminée pour la politique.</a:t>
            </a:r>
            <a:endParaRPr lang="fr-FR" baseline="0" dirty="0"/>
          </a:p>
          <a:p>
            <a:endParaRPr lang="fr-FR" baseline="0" dirty="0"/>
          </a:p>
          <a:p>
            <a:r>
              <a:rPr lang="fr-FR" dirty="0"/>
              <a:t>N'oubliez pas que les jeunes ont le droit de participer à l'élaboration, à la mise en œuvre et au suivi de toutes les politiques qui ont une incidence sur leur vie et leur communauté, pas seulement celles qui concernent les jeunes.</a:t>
            </a:r>
            <a:r>
              <a:rPr lang="fr-FR" baseline="0" dirty="0"/>
              <a:t>  </a:t>
            </a:r>
          </a:p>
          <a:p>
            <a:endParaRPr lang="fr-FR" baseline="0" dirty="0"/>
          </a:p>
          <a:p>
            <a:r>
              <a:rPr lang="fr-FR" baseline="0" dirty="0"/>
              <a:t>[</a:t>
            </a:r>
            <a:r>
              <a:rPr lang="fr-FR" dirty="0"/>
              <a:t>Demandez à l’auditoire des exemples de politiques qui ont une incidence sur les jeunes mais ne sont pas spécifiques aux jeunes (par exemple, les politiques environnementales</a:t>
            </a:r>
            <a:r>
              <a:rPr lang="fr-FR" baseline="0" dirty="0"/>
              <a:t>).]</a:t>
            </a:r>
          </a:p>
        </p:txBody>
      </p:sp>
      <p:sp>
        <p:nvSpPr>
          <p:cNvPr id="4" name="Slide Number Placeholder 3"/>
          <p:cNvSpPr>
            <a:spLocks noGrp="1"/>
          </p:cNvSpPr>
          <p:nvPr>
            <p:ph type="sldNum" sz="quarter" idx="10"/>
          </p:nvPr>
        </p:nvSpPr>
        <p:spPr/>
        <p:txBody>
          <a:bodyPr/>
          <a:lstStyle/>
          <a:p>
            <a:pPr>
              <a:defRPr/>
            </a:pPr>
            <a:fld id="{70C0462F-7B61-479D-A8AF-4C0CA08EE406}" type="slidenum">
              <a:rPr lang="fr-FR" altLang="en-US" smtClean="0"/>
              <a:pPr>
                <a:defRPr/>
              </a:pPr>
              <a:t>6</a:t>
            </a:fld>
            <a:endParaRPr lang="fr-FR" altLang="en-US"/>
          </a:p>
        </p:txBody>
      </p:sp>
    </p:spTree>
    <p:extLst>
      <p:ext uri="{BB962C8B-B14F-4D97-AF65-F5344CB8AC3E}">
        <p14:creationId xmlns:p14="http://schemas.microsoft.com/office/powerpoint/2010/main" val="15983820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 dirty="0"/>
              <a:t>Pour trouver des points d’entrée, vous pourriez examiner COMMENT les politiques sont financées et mises en œuvre</a:t>
            </a:r>
            <a:r>
              <a:rPr lang="en-US" baseline="0" dirty="0"/>
              <a:t>. </a:t>
            </a:r>
            <a:r>
              <a:rPr lang="fr" dirty="0"/>
              <a:t>Si vous savez comment une politique est financée et mise en œuvre (ou </a:t>
            </a:r>
            <a:r>
              <a:rPr lang="fr-FR" dirty="0"/>
              <a:t>non </a:t>
            </a:r>
            <a:r>
              <a:rPr lang="fr" dirty="0"/>
              <a:t>!), alors vous saurez davantage comment vous engager et qui est votre audience cible</a:t>
            </a:r>
            <a:r>
              <a:rPr lang="en-US" baseline="0" dirty="0"/>
              <a:t>. </a:t>
            </a:r>
            <a:r>
              <a:rPr lang="fr" dirty="0"/>
              <a:t>Par exemple, si le gouvernement national adopte une politique garantissant l'accès des jeunes aux soins de santé sexuelle et reproductive, vous pourriez essayer de savoir comment cette politique sera mise en œuvre et qui est responsable de </a:t>
            </a:r>
            <a:r>
              <a:rPr lang="fr-FR" dirty="0"/>
              <a:t>cette</a:t>
            </a:r>
            <a:r>
              <a:rPr lang="fr" dirty="0"/>
              <a:t> mise en œuvre et de son suivi</a:t>
            </a:r>
            <a:r>
              <a:rPr lang="en-US" baseline="0" dirty="0"/>
              <a:t>. </a:t>
            </a:r>
            <a:r>
              <a:rPr lang="fr" dirty="0"/>
              <a:t>Les dirigeants </a:t>
            </a:r>
            <a:r>
              <a:rPr lang="fr-FR" dirty="0"/>
              <a:t>régionaux</a:t>
            </a:r>
            <a:r>
              <a:rPr lang="fr-FR" baseline="0" dirty="0"/>
              <a:t> </a:t>
            </a:r>
            <a:r>
              <a:rPr lang="fr" dirty="0"/>
              <a:t>seront-ils formés à la nouvelle politique</a:t>
            </a:r>
            <a:r>
              <a:rPr lang="fr-FR" dirty="0"/>
              <a:t> </a:t>
            </a:r>
            <a:r>
              <a:rPr lang="fr" dirty="0"/>
              <a:t>?</a:t>
            </a:r>
            <a:r>
              <a:rPr lang="en-US" baseline="0" dirty="0"/>
              <a:t> </a:t>
            </a:r>
            <a:r>
              <a:rPr lang="fr" dirty="0"/>
              <a:t>Des ressources seront-elles disponibles pour la mise en œuvre</a:t>
            </a:r>
            <a:r>
              <a:rPr lang="fr-FR" dirty="0"/>
              <a:t> </a:t>
            </a:r>
            <a:r>
              <a:rPr lang="fr" dirty="0"/>
              <a:t>?</a:t>
            </a:r>
            <a:r>
              <a:rPr lang="en-US" baseline="0" dirty="0"/>
              <a:t> </a:t>
            </a:r>
            <a:r>
              <a:rPr lang="fr" dirty="0"/>
              <a:t>Existe-t-il un bureau gouvernemental ou un comité technique responsable de la mise en œuvre de la politique ?</a:t>
            </a:r>
            <a:r>
              <a:rPr lang="en-US" baseline="0" dirty="0"/>
              <a:t> </a:t>
            </a:r>
            <a:r>
              <a:rPr lang="fr" dirty="0"/>
              <a:t>Existe-t-il un plan de suivi et </a:t>
            </a:r>
            <a:r>
              <a:rPr lang="fr-FR" dirty="0"/>
              <a:t>d’</a:t>
            </a:r>
            <a:r>
              <a:rPr lang="fr" dirty="0"/>
              <a:t>évaluation</a:t>
            </a:r>
            <a:r>
              <a:rPr lang="fr-FR" dirty="0"/>
              <a:t> </a:t>
            </a:r>
            <a:r>
              <a:rPr lang="fr" dirty="0"/>
              <a:t>?</a:t>
            </a:r>
            <a:r>
              <a:rPr lang="en-US" baseline="0" dirty="0"/>
              <a:t> </a:t>
            </a:r>
            <a:r>
              <a:rPr lang="fr" dirty="0"/>
              <a:t>Les réponses à ces questions vous aideront à déterminer vos points d'entrée</a:t>
            </a:r>
            <a:r>
              <a:rPr lang="en-US" baseline="0" dirty="0"/>
              <a:t>.</a:t>
            </a:r>
          </a:p>
          <a:p>
            <a:endParaRPr lang="en-US" baseline="0" dirty="0"/>
          </a:p>
          <a:p>
            <a:r>
              <a:rPr lang="fr" dirty="0"/>
              <a:t>Une autre approche consiste à examiner le financement de politiques particulières</a:t>
            </a:r>
            <a:r>
              <a:rPr lang="en-US" baseline="0" dirty="0"/>
              <a:t>. </a:t>
            </a:r>
            <a:r>
              <a:rPr lang="fr" dirty="0"/>
              <a:t>Une fois que vous aurez déterminé comment une politique sera financée, vous pourrez peut-être identifier un point d'entrée. Par exemple, votre état ou votre gouvernement de province peut organiser des audiences budgétaires auxquelles vous pourriez participer et au cours desquelles vous pourriez demander que des fonds soient alloués à la mise en œuvre d'une politique particulière.</a:t>
            </a:r>
            <a:endParaRPr lang="en-US" baseline="0" dirty="0"/>
          </a:p>
          <a:p>
            <a:endParaRPr lang="en-US" baseline="0" dirty="0"/>
          </a:p>
          <a:p>
            <a:r>
              <a:rPr lang="en-US" baseline="0" dirty="0"/>
              <a:t> </a:t>
            </a:r>
          </a:p>
        </p:txBody>
      </p:sp>
      <p:sp>
        <p:nvSpPr>
          <p:cNvPr id="4" name="Slide Number Placeholder 3"/>
          <p:cNvSpPr>
            <a:spLocks noGrp="1"/>
          </p:cNvSpPr>
          <p:nvPr>
            <p:ph type="sldNum" sz="quarter" idx="10"/>
          </p:nvPr>
        </p:nvSpPr>
        <p:spPr/>
        <p:txBody>
          <a:bodyPr/>
          <a:lstStyle/>
          <a:p>
            <a:pPr>
              <a:defRPr/>
            </a:pPr>
            <a:fld id="{70C0462F-7B61-479D-A8AF-4C0CA08EE406}" type="slidenum">
              <a:rPr lang="en-US" altLang="en-US" smtClean="0"/>
              <a:pPr>
                <a:defRPr/>
              </a:pPr>
              <a:t>7</a:t>
            </a:fld>
            <a:endParaRPr lang="en-US" altLang="en-US"/>
          </a:p>
        </p:txBody>
      </p:sp>
    </p:spTree>
    <p:extLst>
      <p:ext uri="{BB962C8B-B14F-4D97-AF65-F5344CB8AC3E}">
        <p14:creationId xmlns:p14="http://schemas.microsoft.com/office/powerpoint/2010/main" val="6117123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Lorsque nous avons commencé cette présentation, nous avons décrit les deux principaux types de points d’entrée : ceux que vous identifiez et ceux que vous créez</a:t>
            </a:r>
            <a:r>
              <a:rPr lang="fr-FR" baseline="0" dirty="0"/>
              <a:t>. </a:t>
            </a:r>
            <a:r>
              <a:rPr lang="fr-FR" dirty="0"/>
              <a:t>Maintenant que, pour les politiques de communication menées par les jeunes, nous avons résumé certaines stratégies d’identification d’un point d’entrée existant, passons au deuxième type de points d’entrée : ceux que vous créez.</a:t>
            </a:r>
            <a:endParaRPr lang="fr-FR" baseline="0" dirty="0"/>
          </a:p>
          <a:p>
            <a:endParaRPr lang="fr-FR" baseline="0" dirty="0"/>
          </a:p>
          <a:p>
            <a:r>
              <a:rPr lang="fr-FR" dirty="0"/>
              <a:t>Créer votre propre point d’entrée peut être simple, ou bien cela peut être une tâche compliquée qui nécessite une planification minutieuse</a:t>
            </a:r>
            <a:r>
              <a:rPr lang="fr-FR" baseline="0" dirty="0"/>
              <a:t>. </a:t>
            </a:r>
            <a:r>
              <a:rPr lang="fr-FR" dirty="0"/>
              <a:t>Cela dépend de votre environnement des politiques et des objectifs que vous avez définis. Nous vous en apprendrons davantage sur la définition de vos buts et objectifs plus tard dans la formation.</a:t>
            </a:r>
            <a:r>
              <a:rPr lang="fr-FR" baseline="0" dirty="0"/>
              <a:t> </a:t>
            </a:r>
          </a:p>
          <a:p>
            <a:endParaRPr lang="fr-FR" baseline="0" dirty="0"/>
          </a:p>
          <a:p>
            <a:r>
              <a:rPr lang="fr-FR" dirty="0"/>
              <a:t>Pour créer votre propre point d’entrée, une stratégie peut consister à simplement solliciter une réunion avec un décideur que vous avez identifié lorsque vous avez analysé le paysage des politiques, ou aborder un décideur au cours d’un événement, comme une réunion ou une conférence de haut niveau. Si vous choisissez de faire cela, vous pourrez vous présenter clairement et décrire le but de votre rencontre</a:t>
            </a:r>
            <a:r>
              <a:rPr lang="fr-FR" baseline="0" dirty="0"/>
              <a:t>. </a:t>
            </a:r>
            <a:r>
              <a:rPr lang="fr-FR" dirty="0"/>
              <a:t>Pendant la rencontre, présentez vos idées de manière concise</a:t>
            </a:r>
            <a:r>
              <a:rPr lang="fr-FR" baseline="0" dirty="0"/>
              <a:t>. </a:t>
            </a:r>
            <a:r>
              <a:rPr lang="fr-FR" dirty="0"/>
              <a:t>Nous expliquerons plus en détail comment présenter votre problème aux décideurs dans la présentation </a:t>
            </a:r>
            <a:r>
              <a:rPr lang="fr-FR" i="1" dirty="0"/>
              <a:t>« Comment être un </a:t>
            </a:r>
            <a:r>
              <a:rPr lang="fr-FR" i="1" dirty="0">
                <a:highlight>
                  <a:srgbClr val="FFFF00"/>
                </a:highlight>
              </a:rPr>
              <a:t>jeune leader </a:t>
            </a:r>
            <a:r>
              <a:rPr lang="fr-FR" i="1" baseline="0" dirty="0">
                <a:highlight>
                  <a:srgbClr val="FFFF00"/>
                </a:highlight>
              </a:rPr>
              <a:t>efficace »</a:t>
            </a:r>
            <a:r>
              <a:rPr lang="fr-FR" dirty="0"/>
              <a:t>.</a:t>
            </a:r>
            <a:r>
              <a:rPr lang="fr-FR" baseline="0" dirty="0"/>
              <a:t> </a:t>
            </a:r>
          </a:p>
          <a:p>
            <a:endParaRPr lang="fr-FR" baseline="0" dirty="0"/>
          </a:p>
          <a:p>
            <a:r>
              <a:rPr lang="fr-FR" dirty="0"/>
              <a:t>Une autre approche consiste à créer votre propre point d’entrée en organisant un dialogue public sur le sujet sur lequel vous espérez attirer l’attention d’un décideur</a:t>
            </a:r>
            <a:r>
              <a:rPr lang="fr-FR" baseline="0" dirty="0"/>
              <a:t>. </a:t>
            </a:r>
            <a:r>
              <a:rPr lang="fr-FR" dirty="0"/>
              <a:t>Invitez votre public à assister au dialogue et faites une large promotion de l’événement afin d’assurer une bonne affluence. Nous verrons plus en détail ce type de stratégies lors de sessions à venir.</a:t>
            </a:r>
            <a:r>
              <a:rPr lang="fr-FR" baseline="0" dirty="0"/>
              <a:t>  </a:t>
            </a:r>
          </a:p>
          <a:p>
            <a:endParaRPr lang="fr-FR" baseline="0" dirty="0"/>
          </a:p>
          <a:p>
            <a:r>
              <a:rPr lang="fr-FR" dirty="0"/>
              <a:t>Dans le pays, il existera souvent des engagements politiques ou financiers en faveur des problèmes de la jeunesse. Vous pouvez les utiliser pour créer un point d’entrée</a:t>
            </a:r>
            <a:r>
              <a:rPr lang="fr-FR" baseline="0" dirty="0"/>
              <a:t>. </a:t>
            </a:r>
            <a:r>
              <a:rPr lang="fr-FR" dirty="0"/>
              <a:t>Par exemple, de nombreux Plans budgétisés de mise en œuvre  de la planification familiale comportent un volet jeunesse. Ou bien votre pays a peut-être pris un engagement dans le cadre du programme PF2020</a:t>
            </a:r>
            <a:r>
              <a:rPr lang="fr-FR" baseline="0" dirty="0"/>
              <a:t> : </a:t>
            </a:r>
            <a:r>
              <a:rPr lang="fr-FR" dirty="0"/>
              <a:t>est-il respecté ?</a:t>
            </a:r>
            <a:r>
              <a:rPr lang="fr-FR" baseline="0" dirty="0"/>
              <a:t> </a:t>
            </a:r>
            <a:r>
              <a:rPr lang="fr-FR" dirty="0"/>
              <a:t>Connaître les engagements existants peut vous aider à identifier la manière de vous engager auprès des audiences cibles et à définir les meilleurs points d'entrée pour votre plaidoyer.</a:t>
            </a:r>
            <a:endParaRPr lang="fr-FR" baseline="0" dirty="0"/>
          </a:p>
          <a:p>
            <a:endParaRPr lang="fr-FR" baseline="0" dirty="0"/>
          </a:p>
          <a:p>
            <a:pPr lvl="0">
              <a:defRPr/>
            </a:pPr>
            <a:r>
              <a:rPr lang="fr-FR" dirty="0"/>
              <a:t>Vous pouvez également essayer de faire circuler une pétition ou une note de politique auprès d’autres jeunes et de la présenter à un décideur pour examen.</a:t>
            </a:r>
            <a:endParaRPr lang="fr-FR" sz="1000" dirty="0"/>
          </a:p>
          <a:p>
            <a:endParaRPr lang="fr-FR" baseline="0" dirty="0"/>
          </a:p>
          <a:p>
            <a:r>
              <a:rPr lang="fr-FR" dirty="0"/>
              <a:t>Enfin, vous pouvez utiliser les médias, y compris les médias sociaux, pour tenter d’avoir accès au décideur que vous ciblez</a:t>
            </a:r>
            <a:r>
              <a:rPr lang="fr-FR" baseline="0" dirty="0"/>
              <a:t>.  </a:t>
            </a:r>
          </a:p>
          <a:p>
            <a:endParaRPr lang="fr-FR" baseline="0" dirty="0"/>
          </a:p>
          <a:p>
            <a:r>
              <a:rPr lang="fr-FR" dirty="0"/>
              <a:t>Tout comme l'identification d'un point d'entrée, créer le vôtre nécessite une bonne compréhension de votre environnement des politiques et des buts et objectifs clairement définis.</a:t>
            </a:r>
            <a:r>
              <a:rPr lang="fr-FR" baseline="0" dirty="0"/>
              <a:t>  </a:t>
            </a:r>
          </a:p>
        </p:txBody>
      </p:sp>
      <p:sp>
        <p:nvSpPr>
          <p:cNvPr id="4" name="Slide Number Placeholder 3"/>
          <p:cNvSpPr>
            <a:spLocks noGrp="1"/>
          </p:cNvSpPr>
          <p:nvPr>
            <p:ph type="sldNum" sz="quarter" idx="10"/>
          </p:nvPr>
        </p:nvSpPr>
        <p:spPr/>
        <p:txBody>
          <a:bodyPr/>
          <a:lstStyle/>
          <a:p>
            <a:pPr>
              <a:defRPr/>
            </a:pPr>
            <a:fld id="{70C0462F-7B61-479D-A8AF-4C0CA08EE406}" type="slidenum">
              <a:rPr lang="fr-FR" altLang="en-US" smtClean="0"/>
              <a:pPr>
                <a:defRPr/>
              </a:pPr>
              <a:t>8</a:t>
            </a:fld>
            <a:endParaRPr lang="fr-FR" altLang="en-US"/>
          </a:p>
        </p:txBody>
      </p:sp>
    </p:spTree>
    <p:extLst>
      <p:ext uri="{BB962C8B-B14F-4D97-AF65-F5344CB8AC3E}">
        <p14:creationId xmlns:p14="http://schemas.microsoft.com/office/powerpoint/2010/main" val="338405494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FR" dirty="0"/>
              <a:t>Ce dont nous n’avons pas encore parlé en profondeur, ce sont les relations. Les relations professionnelles que vous avez tissées constitueront le ciment qui unira les différents efforts que vous déploierez tout au long de votre carrière. Les relations que vous créez maintenant en tant que jeunes leader ont le potentiel de rester avec vous toute votre vie, alors valorisez et respectez chaque relation que vous nouez</a:t>
            </a:r>
            <a:r>
              <a:rPr lang="fr-FR" baseline="0" dirty="0"/>
              <a:t>. </a:t>
            </a:r>
            <a:r>
              <a:rPr lang="fr-FR" dirty="0"/>
              <a:t>Tirez également parti des relations solides que vous entretenez lors de l'identification ou de la création de points d'entrée, pour votre communication axée sur les politiques</a:t>
            </a:r>
            <a:r>
              <a:rPr lang="fr-FR" baseline="0" dirty="0"/>
              <a:t>. </a:t>
            </a:r>
            <a:r>
              <a:rPr lang="fr-FR" dirty="0"/>
              <a:t>Les relations constituent un fil conducteur commun à tous les types de points d’entrée dont nous avons parlé, comment vous les identifierez et comment vous en tirerez profit.</a:t>
            </a:r>
            <a:r>
              <a:rPr lang="fr-FR" baseline="0" dirty="0"/>
              <a:t>   </a:t>
            </a:r>
          </a:p>
          <a:p>
            <a:endParaRPr lang="fr-FR" baseline="0" dirty="0"/>
          </a:p>
          <a:p>
            <a:r>
              <a:rPr lang="fr-FR" dirty="0"/>
              <a:t>Enfin, parfois, un point d’entrée vous permet d’avoir le temps de discuter d’un problème important avec un décideur politique, mais la relation prend beaucoup de temps à se développer. Soyez patient car la confiance se bâtit et la relation s’établit. La persistance, la patience et la constance seront récompensées. </a:t>
            </a:r>
            <a:endParaRPr lang="fr-FR" baseline="0" dirty="0"/>
          </a:p>
        </p:txBody>
      </p:sp>
      <p:sp>
        <p:nvSpPr>
          <p:cNvPr id="4" name="Slide Number Placeholder 3"/>
          <p:cNvSpPr>
            <a:spLocks noGrp="1"/>
          </p:cNvSpPr>
          <p:nvPr>
            <p:ph type="sldNum" sz="quarter" idx="10"/>
          </p:nvPr>
        </p:nvSpPr>
        <p:spPr/>
        <p:txBody>
          <a:bodyPr/>
          <a:lstStyle/>
          <a:p>
            <a:pPr>
              <a:defRPr/>
            </a:pPr>
            <a:fld id="{70C0462F-7B61-479D-A8AF-4C0CA08EE406}" type="slidenum">
              <a:rPr lang="fr-FR" altLang="en-US" smtClean="0"/>
              <a:pPr>
                <a:defRPr/>
              </a:pPr>
              <a:t>9</a:t>
            </a:fld>
            <a:endParaRPr lang="fr-FR" altLang="en-US"/>
          </a:p>
        </p:txBody>
      </p:sp>
    </p:spTree>
    <p:extLst>
      <p:ext uri="{BB962C8B-B14F-4D97-AF65-F5344CB8AC3E}">
        <p14:creationId xmlns:p14="http://schemas.microsoft.com/office/powerpoint/2010/main" val="15614888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55038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Divider Layout-2">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2005"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29664340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Divider Layout-3">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0"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20438610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Divider Layout-4">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4010"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292918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Divider Layout-5">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r="10596"/>
          <a:stretch/>
        </p:blipFill>
        <p:spPr>
          <a:xfrm>
            <a:off x="-27709" y="0"/>
            <a:ext cx="9220200" cy="6876011"/>
          </a:xfrm>
          <a:prstGeom prst="rect">
            <a:avLst/>
          </a:prstGeom>
        </p:spPr>
      </p:pic>
      <p:sp>
        <p:nvSpPr>
          <p:cNvPr id="4" name="Rectangle 3"/>
          <p:cNvSpPr/>
          <p:nvPr userDrawn="1"/>
        </p:nvSpPr>
        <p:spPr bwMode="auto">
          <a:xfrm>
            <a:off x="-28035" y="-1"/>
            <a:ext cx="9220526" cy="6876011"/>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40147780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Divider Layout-5">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0520"/>
          <a:stretch/>
        </p:blipFill>
        <p:spPr>
          <a:xfrm>
            <a:off x="0" y="-13252"/>
            <a:ext cx="9240404" cy="6884506"/>
          </a:xfrm>
          <a:prstGeom prst="rect">
            <a:avLst/>
          </a:prstGeom>
        </p:spPr>
      </p:pic>
      <p:sp>
        <p:nvSpPr>
          <p:cNvPr id="4" name="Rectangle 3"/>
          <p:cNvSpPr/>
          <p:nvPr userDrawn="1"/>
        </p:nvSpPr>
        <p:spPr bwMode="auto">
          <a:xfrm>
            <a:off x="0" y="1"/>
            <a:ext cx="9240404" cy="6889264"/>
          </a:xfrm>
          <a:prstGeom prst="rect">
            <a:avLst/>
          </a:prstGeom>
          <a:solidFill>
            <a:schemeClr val="bg1">
              <a:lumMod val="25000"/>
              <a:alpha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4"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3845230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Section Divider Layout-5">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print">
            <a:duotone>
              <a:schemeClr val="accent4">
                <a:shade val="45000"/>
                <a:satMod val="135000"/>
              </a:schemeClr>
              <a:prstClr val="white"/>
            </a:duotone>
            <a:extLst>
              <a:ext uri="{28A0092B-C50C-407E-A947-70E740481C1C}">
                <a14:useLocalDpi xmlns:a14="http://schemas.microsoft.com/office/drawing/2010/main" val="0"/>
              </a:ext>
            </a:extLst>
          </a:blip>
          <a:srcRect l="16162"/>
          <a:stretch/>
        </p:blipFill>
        <p:spPr>
          <a:xfrm>
            <a:off x="0" y="-4758"/>
            <a:ext cx="9144000" cy="6866073"/>
          </a:xfrm>
          <a:prstGeom prst="rect">
            <a:avLst/>
          </a:prstGeom>
        </p:spPr>
      </p:pic>
      <p:sp>
        <p:nvSpPr>
          <p:cNvPr id="4" name="Rectangle 3"/>
          <p:cNvSpPr/>
          <p:nvPr userDrawn="1"/>
        </p:nvSpPr>
        <p:spPr bwMode="auto">
          <a:xfrm>
            <a:off x="0" y="0"/>
            <a:ext cx="9144000" cy="6889264"/>
          </a:xfrm>
          <a:prstGeom prst="rect">
            <a:avLst/>
          </a:prstGeom>
          <a:solidFill>
            <a:schemeClr val="bg1">
              <a:lumMod val="25000"/>
              <a:alpha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559023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 w Box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6666" r="4444"/>
          <a:stretch/>
        </p:blipFill>
        <p:spPr>
          <a:xfrm>
            <a:off x="0" y="0"/>
            <a:ext cx="9144000" cy="6858000"/>
          </a:xfrm>
          <a:prstGeom prst="rect">
            <a:avLst/>
          </a:prstGeom>
        </p:spPr>
      </p:pic>
      <p:sp>
        <p:nvSpPr>
          <p:cNvPr id="4" name="Rectangle 3"/>
          <p:cNvSpPr/>
          <p:nvPr userDrawn="1"/>
        </p:nvSpPr>
        <p:spPr bwMode="auto">
          <a:xfrm>
            <a:off x="0" y="-5862"/>
            <a:ext cx="914400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8" name="Rectangle 7"/>
          <p:cNvSpPr/>
          <p:nvPr userDrawn="1"/>
        </p:nvSpPr>
        <p:spPr bwMode="auto">
          <a:xfrm>
            <a:off x="914400" y="1600200"/>
            <a:ext cx="5181600" cy="4572000"/>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9" name="Rectangle 8"/>
          <p:cNvSpPr/>
          <p:nvPr userDrawn="1"/>
        </p:nvSpPr>
        <p:spPr bwMode="auto">
          <a:xfrm>
            <a:off x="933450" y="1600200"/>
            <a:ext cx="5162550" cy="45720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20" name="Text Placeholder 19"/>
          <p:cNvSpPr>
            <a:spLocks noGrp="1"/>
          </p:cNvSpPr>
          <p:nvPr>
            <p:ph type="body" sz="quarter" idx="12" hasCustomPrompt="1"/>
          </p:nvPr>
        </p:nvSpPr>
        <p:spPr>
          <a:xfrm>
            <a:off x="1914525" y="609600"/>
            <a:ext cx="3200400" cy="984738"/>
          </a:xfrm>
        </p:spPr>
        <p:txBody>
          <a:bodyPr/>
          <a:lstStyle>
            <a:lvl1pPr marL="0" indent="0" algn="ctr">
              <a:buNone/>
              <a:defRPr sz="6000" b="1" spc="300">
                <a:solidFill>
                  <a:srgbClr val="FFFFFF"/>
                </a:solidFill>
                <a:latin typeface="+mj-lt"/>
              </a:defRPr>
            </a:lvl1pPr>
          </a:lstStyle>
          <a:p>
            <a:pPr lvl="0"/>
            <a:r>
              <a:rPr lang="en-US" dirty="0"/>
              <a:t>TITLE</a:t>
            </a:r>
          </a:p>
        </p:txBody>
      </p:sp>
      <p:sp>
        <p:nvSpPr>
          <p:cNvPr id="26" name="Text Placeholder 19"/>
          <p:cNvSpPr>
            <a:spLocks noGrp="1"/>
          </p:cNvSpPr>
          <p:nvPr>
            <p:ph type="body" sz="quarter" idx="13" hasCustomPrompt="1"/>
          </p:nvPr>
        </p:nvSpPr>
        <p:spPr>
          <a:xfrm>
            <a:off x="1114425" y="1834662"/>
            <a:ext cx="4810125" cy="984738"/>
          </a:xfrm>
        </p:spPr>
        <p:txBody>
          <a:bodyPr/>
          <a:lstStyle>
            <a:lvl1pPr marL="0" indent="0" algn="ctr">
              <a:buNone/>
              <a:defRPr sz="2800" b="1" spc="0">
                <a:solidFill>
                  <a:srgbClr val="FFFFFF"/>
                </a:solidFill>
                <a:latin typeface="+mj-lt"/>
              </a:defRPr>
            </a:lvl1pPr>
          </a:lstStyle>
          <a:p>
            <a:pPr lvl="0"/>
            <a:r>
              <a:rPr lang="en-US" dirty="0"/>
              <a:t>A different more effective way of conveying an idea</a:t>
            </a:r>
          </a:p>
        </p:txBody>
      </p:sp>
      <p:sp>
        <p:nvSpPr>
          <p:cNvPr id="27" name="Text Placeholder 19"/>
          <p:cNvSpPr>
            <a:spLocks noGrp="1"/>
          </p:cNvSpPr>
          <p:nvPr>
            <p:ph type="body" sz="quarter" idx="14" hasCustomPrompt="1"/>
          </p:nvPr>
        </p:nvSpPr>
        <p:spPr>
          <a:xfrm>
            <a:off x="1109662" y="3018692"/>
            <a:ext cx="4810125" cy="2924907"/>
          </a:xfrm>
        </p:spPr>
        <p:txBody>
          <a:bodyPr/>
          <a:lstStyle>
            <a:lvl1pPr marL="342900" indent="-342900" algn="l">
              <a:buClr>
                <a:srgbClr val="6DCBFF"/>
              </a:buClr>
              <a:buSzPct val="100000"/>
              <a:buFont typeface="Wingdings" panose="05000000000000000000" pitchFamily="2" charset="2"/>
              <a:buChar char="§"/>
              <a:defRPr sz="2400" b="0" spc="0">
                <a:solidFill>
                  <a:srgbClr val="FFFFFF"/>
                </a:solidFill>
                <a:latin typeface="+mj-lt"/>
              </a:defRPr>
            </a:lvl1pPr>
          </a:lstStyle>
          <a:p>
            <a:pPr lvl="0"/>
            <a:r>
              <a:rPr lang="en-US" dirty="0"/>
              <a:t>Item one</a:t>
            </a:r>
          </a:p>
        </p:txBody>
      </p:sp>
      <p:pic>
        <p:nvPicPr>
          <p:cNvPr id="10" name="Picture 9" descr="PRB_LOGO_PowerPoint.png"/>
          <p:cNvPicPr>
            <a:picLocks noChangeAspect="1"/>
          </p:cNvPicPr>
          <p:nvPr userDrawn="1"/>
        </p:nvPicPr>
        <p:blipFill>
          <a:blip r:embed="rId4"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ext uri="{BB962C8B-B14F-4D97-AF65-F5344CB8AC3E}">
        <p14:creationId xmlns:p14="http://schemas.microsoft.com/office/powerpoint/2010/main" val="35229258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Divider Layout-6">
    <p:spTree>
      <p:nvGrpSpPr>
        <p:cNvPr id="1" name=""/>
        <p:cNvGrpSpPr/>
        <p:nvPr/>
      </p:nvGrpSpPr>
      <p:grpSpPr>
        <a:xfrm>
          <a:off x="0" y="0"/>
          <a:ext cx="0" cy="0"/>
          <a:chOff x="0" y="0"/>
          <a:chExt cx="0" cy="0"/>
        </a:xfrm>
      </p:grpSpPr>
      <p:pic>
        <p:nvPicPr>
          <p:cNvPr id="11" name="Picture 2" descr="http://entrecity.com/wp-content/uploads/2012/04/6336030_m550x360.jpg"/>
          <p:cNvPicPr>
            <a:picLocks noChangeAspect="1" noChangeArrowheads="1"/>
          </p:cNvPicPr>
          <p:nvPr userDrawn="1"/>
        </p:nvPicPr>
        <p:blipFill>
          <a:blip r:embed="rId2">
            <a:extLst>
              <a:ext uri="{28A0092B-C50C-407E-A947-70E740481C1C}">
                <a14:useLocalDpi xmlns:a14="http://schemas.microsoft.com/office/drawing/2010/main" val="0"/>
              </a:ext>
            </a:extLst>
          </a:blip>
          <a:srcRect l="273" r="273"/>
          <a:stretch>
            <a:fillRect/>
          </a:stretch>
        </p:blipFill>
        <p:spPr bwMode="auto">
          <a:xfrm>
            <a:off x="0" y="457200"/>
            <a:ext cx="9169915" cy="640080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4" name="Rectangle 3"/>
          <p:cNvSpPr/>
          <p:nvPr userDrawn="1"/>
        </p:nvSpPr>
        <p:spPr bwMode="auto">
          <a:xfrm>
            <a:off x="0" y="0"/>
            <a:ext cx="914400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8178228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Section Divider Layout-photo">
    <p:spTree>
      <p:nvGrpSpPr>
        <p:cNvPr id="1" name=""/>
        <p:cNvGrpSpPr/>
        <p:nvPr/>
      </p:nvGrpSpPr>
      <p:grpSpPr>
        <a:xfrm>
          <a:off x="0" y="0"/>
          <a:ext cx="0" cy="0"/>
          <a:chOff x="0" y="0"/>
          <a:chExt cx="0" cy="0"/>
        </a:xfrm>
      </p:grpSpPr>
      <p:sp>
        <p:nvSpPr>
          <p:cNvPr id="6" name="Picture Placeholder 5"/>
          <p:cNvSpPr>
            <a:spLocks noGrp="1"/>
          </p:cNvSpPr>
          <p:nvPr>
            <p:ph type="pic" sz="quarter" idx="12" hasCustomPrompt="1"/>
          </p:nvPr>
        </p:nvSpPr>
        <p:spPr>
          <a:xfrm>
            <a:off x="0" y="-81"/>
            <a:ext cx="9144000" cy="6858082"/>
          </a:xfrm>
        </p:spPr>
        <p:txBody>
          <a:bodyPr anchor="t"/>
          <a:lstStyle>
            <a:lvl1pPr marL="0" indent="0" algn="ctr">
              <a:buNone/>
              <a:defRPr baseline="0"/>
            </a:lvl1pPr>
          </a:lstStyle>
          <a:p>
            <a:r>
              <a:rPr lang="en-US" dirty="0"/>
              <a:t>(insert picture under gray box layer)</a:t>
            </a: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10"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1"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0312088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0" y="-1"/>
            <a:ext cx="9144000" cy="7062059"/>
          </a:xfrm>
          <a:prstGeom prst="rect">
            <a:avLst/>
          </a:prstGeom>
        </p:spPr>
      </p:pic>
      <p:sp>
        <p:nvSpPr>
          <p:cNvPr id="77909" name="Rectangle 85"/>
          <p:cNvSpPr>
            <a:spLocks noGrp="1" noChangeArrowheads="1"/>
          </p:cNvSpPr>
          <p:nvPr>
            <p:ph type="ctrTitle" sz="quarter" hasCustomPrompt="1"/>
          </p:nvPr>
        </p:nvSpPr>
        <p:spPr>
          <a:xfrm>
            <a:off x="838200" y="1600200"/>
            <a:ext cx="6248400" cy="583978"/>
          </a:xfrm>
        </p:spPr>
        <p:txBody>
          <a:bodyPr anchor="b"/>
          <a:lstStyle>
            <a:lvl1pPr>
              <a:defRPr sz="4000" spc="300">
                <a:solidFill>
                  <a:schemeClr val="tx1"/>
                </a:solidFill>
              </a:defRPr>
            </a:lvl1pPr>
          </a:lstStyle>
          <a:p>
            <a:pPr lvl="0"/>
            <a:r>
              <a:rPr lang="en-US" noProof="0" dirty="0"/>
              <a:t>CLICK TO EDIT</a:t>
            </a:r>
          </a:p>
        </p:txBody>
      </p:sp>
      <p:sp>
        <p:nvSpPr>
          <p:cNvPr id="77910" name="Rectangle 86"/>
          <p:cNvSpPr>
            <a:spLocks noGrp="1" noChangeArrowheads="1"/>
          </p:cNvSpPr>
          <p:nvPr>
            <p:ph type="subTitle" sz="quarter" idx="1" hasCustomPrompt="1"/>
          </p:nvPr>
        </p:nvSpPr>
        <p:spPr>
          <a:xfrm>
            <a:off x="838200" y="2107978"/>
            <a:ext cx="7552848" cy="879212"/>
          </a:xfrm>
        </p:spPr>
        <p:txBody>
          <a:bodyPr/>
          <a:lstStyle>
            <a:lvl1pPr marL="0" indent="0">
              <a:buFont typeface="Wingdings" pitchFamily="2" charset="2"/>
              <a:buNone/>
              <a:defRPr sz="6200" b="1" spc="300">
                <a:solidFill>
                  <a:schemeClr val="accent5"/>
                </a:solidFill>
                <a:latin typeface="+mj-lt"/>
              </a:defRPr>
            </a:lvl1pPr>
          </a:lstStyle>
          <a:p>
            <a:pPr lvl="0"/>
            <a:r>
              <a:rPr lang="en-US" noProof="0" dirty="0"/>
              <a:t>CLICK TO EDIT</a:t>
            </a:r>
          </a:p>
        </p:txBody>
      </p:sp>
    </p:spTree>
    <p:extLst>
      <p:ext uri="{BB962C8B-B14F-4D97-AF65-F5344CB8AC3E}">
        <p14:creationId xmlns:p14="http://schemas.microsoft.com/office/powerpoint/2010/main" val="3157322762"/>
      </p:ext>
    </p:extLst>
  </p:cSld>
  <p:clrMapOvr>
    <a:overrideClrMapping bg1="dk2" tx1="lt1" bg2="dk1"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uote Layout-no photo">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 Placeholder 7"/>
          <p:cNvSpPr>
            <a:spLocks noGrp="1"/>
          </p:cNvSpPr>
          <p:nvPr>
            <p:ph type="body" sz="quarter" idx="10" hasCustomPrompt="1"/>
          </p:nvPr>
        </p:nvSpPr>
        <p:spPr>
          <a:xfrm>
            <a:off x="914400" y="838200"/>
            <a:ext cx="7315200" cy="3505200"/>
          </a:xfrm>
        </p:spPr>
        <p:txBody>
          <a:bodyPr/>
          <a:lstStyle>
            <a:lvl1pPr marL="0" indent="0" algn="ctr">
              <a:buNone/>
              <a:defRPr sz="3600">
                <a:solidFill>
                  <a:srgbClr val="FFFFFF"/>
                </a:solidFill>
                <a:latin typeface="Arial Black" panose="020B0A0402010202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magna </a:t>
            </a:r>
            <a:r>
              <a:rPr lang="en-US" dirty="0" err="1"/>
              <a:t>aliqua</a:t>
            </a:r>
            <a:r>
              <a:rPr lang="en-US" dirty="0"/>
              <a:t>. </a:t>
            </a:r>
            <a:r>
              <a:rPr lang="en-US" dirty="0" err="1"/>
              <a:t>Duis</a:t>
            </a:r>
            <a:r>
              <a:rPr lang="en-US" dirty="0"/>
              <a:t> </a:t>
            </a:r>
            <a:r>
              <a:rPr lang="en-US" dirty="0" err="1"/>
              <a:t>aute</a:t>
            </a:r>
            <a:r>
              <a:rPr lang="en-US" dirty="0"/>
              <a:t> </a:t>
            </a:r>
            <a:r>
              <a:rPr lang="en-US" dirty="0" err="1"/>
              <a:t>irure</a:t>
            </a:r>
            <a:r>
              <a:rPr lang="en-US" dirty="0"/>
              <a:t> dolor </a:t>
            </a:r>
            <a:r>
              <a:rPr lang="en-US" dirty="0" err="1"/>
              <a:t>velit</a:t>
            </a:r>
            <a:r>
              <a:rPr lang="en-US" dirty="0"/>
              <a:t> </a:t>
            </a:r>
            <a:r>
              <a:rPr lang="en-US" dirty="0" err="1"/>
              <a:t>esse</a:t>
            </a:r>
            <a:r>
              <a:rPr lang="en-US" dirty="0"/>
              <a:t> </a:t>
            </a:r>
            <a:r>
              <a:rPr lang="en-US" dirty="0" err="1"/>
              <a:t>cillum</a:t>
            </a:r>
            <a:r>
              <a:rPr lang="en-US" dirty="0"/>
              <a:t> </a:t>
            </a:r>
            <a:r>
              <a:rPr lang="en-US" dirty="0" err="1"/>
              <a:t>dolore</a:t>
            </a:r>
            <a:r>
              <a:rPr lang="en-US" dirty="0"/>
              <a:t>.”</a:t>
            </a:r>
          </a:p>
        </p:txBody>
      </p:sp>
      <p:pic>
        <p:nvPicPr>
          <p:cNvPr id="11" name="Picture 10"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ext uri="{BB962C8B-B14F-4D97-AF65-F5344CB8AC3E}">
        <p14:creationId xmlns:p14="http://schemas.microsoft.com/office/powerpoint/2010/main" val="26366709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as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1471" y="533400"/>
            <a:ext cx="4041530" cy="685800"/>
          </a:xfrm>
        </p:spPr>
        <p:txBody>
          <a:bodyPr/>
          <a:lstStyle/>
          <a:p>
            <a:r>
              <a:rPr lang="en-US" dirty="0"/>
              <a:t>TITLE STYLE</a:t>
            </a:r>
          </a:p>
        </p:txBody>
      </p:sp>
      <p:sp>
        <p:nvSpPr>
          <p:cNvPr id="5" name="Text Placeholder 4"/>
          <p:cNvSpPr>
            <a:spLocks noGrp="1"/>
          </p:cNvSpPr>
          <p:nvPr>
            <p:ph type="body" sz="quarter" idx="10"/>
          </p:nvPr>
        </p:nvSpPr>
        <p:spPr>
          <a:xfrm>
            <a:off x="911225" y="1600200"/>
            <a:ext cx="7318375" cy="4572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201363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s Layout">
    <p:spTree>
      <p:nvGrpSpPr>
        <p:cNvPr id="1" name=""/>
        <p:cNvGrpSpPr/>
        <p:nvPr/>
      </p:nvGrpSpPr>
      <p:grpSpPr>
        <a:xfrm>
          <a:off x="0" y="0"/>
          <a:ext cx="0" cy="0"/>
          <a:chOff x="0" y="0"/>
          <a:chExt cx="0" cy="0"/>
        </a:xfrm>
      </p:grpSpPr>
      <p:sp>
        <p:nvSpPr>
          <p:cNvPr id="5" name="Title 3"/>
          <p:cNvSpPr>
            <a:spLocks noGrp="1"/>
          </p:cNvSpPr>
          <p:nvPr>
            <p:ph type="title" hasCustomPrompt="1"/>
          </p:nvPr>
        </p:nvSpPr>
        <p:spPr>
          <a:xfrm>
            <a:off x="911471" y="533400"/>
            <a:ext cx="3965330" cy="685800"/>
          </a:xfrm>
        </p:spPr>
        <p:txBody>
          <a:bodyPr/>
          <a:lstStyle>
            <a:lvl1pPr>
              <a:defRPr baseline="0"/>
            </a:lvl1pPr>
          </a:lstStyle>
          <a:p>
            <a:r>
              <a:rPr lang="en-US" dirty="0"/>
              <a:t>TITLE STYLE</a:t>
            </a:r>
          </a:p>
        </p:txBody>
      </p:sp>
      <p:sp>
        <p:nvSpPr>
          <p:cNvPr id="11" name="Content Placeholder 2"/>
          <p:cNvSpPr>
            <a:spLocks noGrp="1"/>
          </p:cNvSpPr>
          <p:nvPr>
            <p:ph idx="10" hasCustomPrompt="1"/>
          </p:nvPr>
        </p:nvSpPr>
        <p:spPr>
          <a:xfrm>
            <a:off x="923941" y="1600200"/>
            <a:ext cx="3648060" cy="4724400"/>
          </a:xfrm>
        </p:spPr>
        <p:txBody>
          <a:bodyPr/>
          <a:lstStyle>
            <a:lvl1pPr marL="0" indent="0">
              <a:buNone/>
              <a:defRPr b="1" baseline="0">
                <a:solidFill>
                  <a:srgbClr val="265E9E"/>
                </a:solidFill>
              </a:defRPr>
            </a:lvl1pPr>
            <a:lvl2pPr marL="742950" marR="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sz="3200"/>
            </a:lvl2pPr>
          </a:lstStyle>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p:txBody>
      </p:sp>
      <p:sp>
        <p:nvSpPr>
          <p:cNvPr id="12" name="Content Placeholder 2"/>
          <p:cNvSpPr>
            <a:spLocks noGrp="1"/>
          </p:cNvSpPr>
          <p:nvPr>
            <p:ph idx="11" hasCustomPrompt="1"/>
          </p:nvPr>
        </p:nvSpPr>
        <p:spPr>
          <a:xfrm>
            <a:off x="4572001" y="1600200"/>
            <a:ext cx="3648060" cy="4724400"/>
          </a:xfrm>
        </p:spPr>
        <p:txBody>
          <a:bodyPr/>
          <a:lstStyle>
            <a:lvl1pPr marL="0" indent="0">
              <a:buNone/>
              <a:defRPr b="1" baseline="0">
                <a:solidFill>
                  <a:srgbClr val="265E9E"/>
                </a:solidFill>
              </a:defRPr>
            </a:lvl1pPr>
            <a:lvl2pPr marL="742950" marR="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sz="3200"/>
            </a:lvl2pPr>
          </a:lstStyle>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p:txBody>
      </p:sp>
    </p:spTree>
    <p:extLst>
      <p:ext uri="{BB962C8B-B14F-4D97-AF65-F5344CB8AC3E}">
        <p14:creationId xmlns:p14="http://schemas.microsoft.com/office/powerpoint/2010/main" val="16252774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to Layout">
    <p:spTree>
      <p:nvGrpSpPr>
        <p:cNvPr id="1" name=""/>
        <p:cNvGrpSpPr/>
        <p:nvPr/>
      </p:nvGrpSpPr>
      <p:grpSpPr>
        <a:xfrm>
          <a:off x="0" y="0"/>
          <a:ext cx="0" cy="0"/>
          <a:chOff x="0" y="0"/>
          <a:chExt cx="0" cy="0"/>
        </a:xfrm>
      </p:grpSpPr>
      <p:sp>
        <p:nvSpPr>
          <p:cNvPr id="14" name="Picture Placeholder 13"/>
          <p:cNvSpPr>
            <a:spLocks noGrp="1"/>
          </p:cNvSpPr>
          <p:nvPr>
            <p:ph type="pic" sz="quarter" idx="12" hasCustomPrompt="1"/>
          </p:nvPr>
        </p:nvSpPr>
        <p:spPr>
          <a:xfrm>
            <a:off x="911225" y="1355725"/>
            <a:ext cx="7318375" cy="4816475"/>
          </a:xfrm>
        </p:spPr>
        <p:txBody>
          <a:bodyPr anchor="b"/>
          <a:lstStyle>
            <a:lvl1pPr marL="0" indent="0" algn="ctr">
              <a:buNone/>
              <a:defRPr/>
            </a:lvl1pPr>
          </a:lstStyle>
          <a:p>
            <a:r>
              <a:rPr lang="en-US" dirty="0"/>
              <a:t>(insert picture)</a:t>
            </a:r>
          </a:p>
        </p:txBody>
      </p:sp>
      <p:sp>
        <p:nvSpPr>
          <p:cNvPr id="12" name="Rectangle 11"/>
          <p:cNvSpPr/>
          <p:nvPr userDrawn="1"/>
        </p:nvSpPr>
        <p:spPr bwMode="auto">
          <a:xfrm>
            <a:off x="911470" y="1355558"/>
            <a:ext cx="5181600" cy="2574758"/>
          </a:xfrm>
          <a:prstGeom prst="rect">
            <a:avLst/>
          </a:prstGeom>
          <a:solidFill>
            <a:schemeClr val="accent1">
              <a:alpha val="82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2" name="Title 1"/>
          <p:cNvSpPr>
            <a:spLocks noGrp="1"/>
          </p:cNvSpPr>
          <p:nvPr>
            <p:ph type="title" hasCustomPrompt="1"/>
          </p:nvPr>
        </p:nvSpPr>
        <p:spPr/>
        <p:txBody>
          <a:bodyPr/>
          <a:lstStyle/>
          <a:p>
            <a:r>
              <a:rPr lang="en-US" dirty="0"/>
              <a:t>TITLE STYLE</a:t>
            </a:r>
          </a:p>
        </p:txBody>
      </p:sp>
      <p:sp>
        <p:nvSpPr>
          <p:cNvPr id="19" name="Content Placeholder 18"/>
          <p:cNvSpPr>
            <a:spLocks noGrp="1"/>
          </p:cNvSpPr>
          <p:nvPr>
            <p:ph sz="quarter" idx="13" hasCustomPrompt="1"/>
          </p:nvPr>
        </p:nvSpPr>
        <p:spPr>
          <a:xfrm>
            <a:off x="911225" y="1355725"/>
            <a:ext cx="4727575" cy="2225675"/>
          </a:xfrm>
          <a:solidFill>
            <a:schemeClr val="accent1">
              <a:alpha val="82000"/>
            </a:schemeClr>
          </a:solidFill>
        </p:spPr>
        <p:txBody>
          <a:bodyPr anchor="b"/>
          <a:lstStyle>
            <a:lvl1pPr marL="0" indent="0" algn="ctr">
              <a:buNone/>
              <a:defRPr>
                <a:solidFill>
                  <a:srgbClr val="FFFFFF"/>
                </a:solidFill>
              </a:defRPr>
            </a:lvl1pPr>
          </a:lstStyle>
          <a:p>
            <a:pPr lvl="0"/>
            <a:r>
              <a:rPr lang="en-US" dirty="0"/>
              <a:t>(white box)</a:t>
            </a:r>
          </a:p>
        </p:txBody>
      </p:sp>
      <p:sp>
        <p:nvSpPr>
          <p:cNvPr id="7" name="Text Placeholder 6"/>
          <p:cNvSpPr>
            <a:spLocks noGrp="1"/>
          </p:cNvSpPr>
          <p:nvPr>
            <p:ph type="body" sz="quarter" idx="10" hasCustomPrompt="1"/>
          </p:nvPr>
        </p:nvSpPr>
        <p:spPr>
          <a:xfrm>
            <a:off x="1066800" y="1524000"/>
            <a:ext cx="4419600" cy="533400"/>
          </a:xfrm>
        </p:spPr>
        <p:txBody>
          <a:bodyPr/>
          <a:lstStyle>
            <a:lvl1pPr marL="0" indent="0">
              <a:buFont typeface="Arial" panose="020B0604020202020204" pitchFamily="34" charset="0"/>
              <a:buNone/>
              <a:defRPr b="1">
                <a:solidFill>
                  <a:srgbClr val="265E9E"/>
                </a:solidFill>
              </a:defRPr>
            </a:lvl1pPr>
            <a:lvl2pPr marL="457200" indent="0">
              <a:buNone/>
              <a:defRPr b="1">
                <a:solidFill>
                  <a:srgbClr val="265E9E"/>
                </a:solidFill>
              </a:defRPr>
            </a:lvl2pPr>
            <a:lvl3pPr marL="914400" indent="0">
              <a:buNone/>
              <a:defRPr b="1">
                <a:solidFill>
                  <a:srgbClr val="265E9E"/>
                </a:solidFill>
              </a:defRPr>
            </a:lvl3pPr>
            <a:lvl4pPr marL="1371600" indent="0">
              <a:buNone/>
              <a:defRPr b="1">
                <a:solidFill>
                  <a:srgbClr val="265E9E"/>
                </a:solidFill>
              </a:defRPr>
            </a:lvl4pPr>
            <a:lvl5pPr marL="1828800" indent="0">
              <a:buNone/>
              <a:defRPr b="1">
                <a:solidFill>
                  <a:srgbClr val="265E9E"/>
                </a:solidFill>
              </a:defRPr>
            </a:lvl5pPr>
          </a:lstStyle>
          <a:p>
            <a:pPr lvl="0"/>
            <a:r>
              <a:rPr lang="en-US" dirty="0"/>
              <a:t>Top of list</a:t>
            </a:r>
          </a:p>
        </p:txBody>
      </p:sp>
      <p:sp>
        <p:nvSpPr>
          <p:cNvPr id="11" name="Text Placeholder 10"/>
          <p:cNvSpPr>
            <a:spLocks noGrp="1"/>
          </p:cNvSpPr>
          <p:nvPr>
            <p:ph type="body" sz="quarter" idx="11" hasCustomPrompt="1"/>
          </p:nvPr>
        </p:nvSpPr>
        <p:spPr>
          <a:xfrm>
            <a:off x="1066800" y="2073442"/>
            <a:ext cx="4419600" cy="1355558"/>
          </a:xfrm>
        </p:spPr>
        <p:txBody>
          <a:bodyPr/>
          <a:lstStyle>
            <a:lvl1pPr>
              <a:defRPr sz="2000"/>
            </a:lvl1pPr>
          </a:lstStyle>
          <a:p>
            <a:pPr lvl="0"/>
            <a:r>
              <a:rPr lang="en-US" dirty="0"/>
              <a:t>Second level</a:t>
            </a:r>
          </a:p>
        </p:txBody>
      </p:sp>
    </p:spTree>
    <p:extLst>
      <p:ext uri="{BB962C8B-B14F-4D97-AF65-F5344CB8AC3E}">
        <p14:creationId xmlns:p14="http://schemas.microsoft.com/office/powerpoint/2010/main" val="2513471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776333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Divider Layout-photo">
    <p:spTree>
      <p:nvGrpSpPr>
        <p:cNvPr id="1" name=""/>
        <p:cNvGrpSpPr/>
        <p:nvPr/>
      </p:nvGrpSpPr>
      <p:grpSpPr>
        <a:xfrm>
          <a:off x="0" y="0"/>
          <a:ext cx="0" cy="0"/>
          <a:chOff x="0" y="0"/>
          <a:chExt cx="0" cy="0"/>
        </a:xfrm>
      </p:grpSpPr>
      <p:sp>
        <p:nvSpPr>
          <p:cNvPr id="6" name="Picture Placeholder 5"/>
          <p:cNvSpPr>
            <a:spLocks noGrp="1"/>
          </p:cNvSpPr>
          <p:nvPr>
            <p:ph type="pic" sz="quarter" idx="12" hasCustomPrompt="1"/>
          </p:nvPr>
        </p:nvSpPr>
        <p:spPr>
          <a:xfrm>
            <a:off x="0" y="-81"/>
            <a:ext cx="9144000" cy="6858082"/>
          </a:xfrm>
        </p:spPr>
        <p:txBody>
          <a:bodyPr anchor="t"/>
          <a:lstStyle>
            <a:lvl1pPr marL="0" indent="0" algn="ctr">
              <a:buNone/>
              <a:defRPr baseline="0"/>
            </a:lvl1pPr>
          </a:lstStyle>
          <a:p>
            <a:r>
              <a:rPr lang="en-US" dirty="0"/>
              <a:t>(insert picture under gray box layer)</a:t>
            </a: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10"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1"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248842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Divider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7386" r="3984"/>
          <a:stretch/>
        </p:blipFill>
        <p:spPr>
          <a:xfrm>
            <a:off x="0" y="0"/>
            <a:ext cx="9144000" cy="6878053"/>
          </a:xfrm>
          <a:prstGeom prst="rect">
            <a:avLst/>
          </a:prstGeom>
        </p:spPr>
      </p:pic>
      <p:sp>
        <p:nvSpPr>
          <p:cNvPr id="4" name="Rectangle 3"/>
          <p:cNvSpPr/>
          <p:nvPr userDrawn="1"/>
        </p:nvSpPr>
        <p:spPr bwMode="auto">
          <a:xfrm>
            <a:off x="-8021" y="-10029"/>
            <a:ext cx="9152021" cy="6888081"/>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4"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10"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1"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26268687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w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838200" y="381000"/>
            <a:ext cx="7739062" cy="99060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1027" name="Rectangle 66"/>
          <p:cNvSpPr>
            <a:spLocks noGrp="1" noChangeArrowheads="1"/>
          </p:cNvSpPr>
          <p:nvPr>
            <p:ph type="body" idx="1"/>
          </p:nvPr>
        </p:nvSpPr>
        <p:spPr bwMode="auto">
          <a:xfrm>
            <a:off x="804863" y="1447800"/>
            <a:ext cx="7729537" cy="464820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p:txBody>
      </p:sp>
      <p:sp>
        <p:nvSpPr>
          <p:cNvPr id="1028" name="Line 84"/>
          <p:cNvSpPr>
            <a:spLocks noChangeShapeType="1"/>
          </p:cNvSpPr>
          <p:nvPr userDrawn="1"/>
        </p:nvSpPr>
        <p:spPr bwMode="auto">
          <a:xfrm>
            <a:off x="152400" y="533400"/>
            <a:ext cx="0" cy="6324600"/>
          </a:xfrm>
          <a:prstGeom prst="line">
            <a:avLst/>
          </a:prstGeom>
          <a:noFill/>
          <a:ln w="317500">
            <a:solidFill>
              <a:schemeClr val="tx2"/>
            </a:solidFill>
            <a:round/>
            <a:headEnd/>
            <a:tailEnd/>
          </a:ln>
          <a:extLst>
            <a:ext uri="{909E8E84-426E-40dd-AFC4-6F175D3DCCD1}">
              <a14:hiddenFill xmlns:mc="http://schemas.openxmlformats.org/markup-compatibility/2006" xmlns:mv="urn:schemas-microsoft-com:mac:vml" xmlns:a14="http://schemas.microsoft.com/office/drawing/2010/main" xmlns="">
                <a:noFill/>
              </a14:hiddenFill>
            </a:ext>
          </a:extLst>
        </p:spPr>
        <p:txBody>
          <a:bodyPr wrap="none" anchor="ctr"/>
          <a:lstStyle/>
          <a:p>
            <a:endParaRPr lang="en-US"/>
          </a:p>
        </p:txBody>
      </p:sp>
      <p:sp>
        <p:nvSpPr>
          <p:cNvPr id="76885" name="Text Box 85"/>
          <p:cNvSpPr txBox="1">
            <a:spLocks noChangeArrowheads="1"/>
          </p:cNvSpPr>
          <p:nvPr userDrawn="1"/>
        </p:nvSpPr>
        <p:spPr bwMode="auto">
          <a:xfrm>
            <a:off x="3886200" y="6507163"/>
            <a:ext cx="4953000" cy="198437"/>
          </a:xfrm>
          <a:prstGeom prst="rect">
            <a:avLst/>
          </a:prstGeom>
          <a:noFill/>
          <a:ln w="9525">
            <a:noFill/>
            <a:miter lim="800000"/>
            <a:headEnd/>
            <a:tailEnd/>
          </a:ln>
        </p:spPr>
        <p:txBody>
          <a:bodyPr>
            <a:spAutoFit/>
          </a:bodyPr>
          <a:lstStyle>
            <a:lvl1pPr>
              <a:defRPr sz="2400">
                <a:solidFill>
                  <a:schemeClr val="tx1"/>
                </a:solidFill>
                <a:latin typeface="Arial" pitchFamily="34" charset="0"/>
                <a:ea typeface="ＭＳ Ｐゴシック" pitchFamily="34" charset="-128"/>
              </a:defRPr>
            </a:lvl1pPr>
            <a:lvl2pPr marL="37931725" indent="-37474525">
              <a:defRPr sz="2400">
                <a:solidFill>
                  <a:schemeClr val="tx1"/>
                </a:solidFill>
                <a:latin typeface="Arial" pitchFamily="34" charset="0"/>
                <a:ea typeface="ＭＳ Ｐゴシック" pitchFamily="34" charset="-128"/>
              </a:defRPr>
            </a:lvl2pPr>
            <a:lvl3pPr>
              <a:defRPr sz="2400">
                <a:solidFill>
                  <a:schemeClr val="tx1"/>
                </a:solidFill>
                <a:latin typeface="Arial" pitchFamily="34" charset="0"/>
                <a:ea typeface="ＭＳ Ｐゴシック" pitchFamily="34" charset="-128"/>
              </a:defRPr>
            </a:lvl3pPr>
            <a:lvl4pPr>
              <a:defRPr sz="2400">
                <a:solidFill>
                  <a:schemeClr val="tx1"/>
                </a:solidFill>
                <a:latin typeface="Arial" pitchFamily="34" charset="0"/>
                <a:ea typeface="ＭＳ Ｐゴシック" pitchFamily="34" charset="-128"/>
              </a:defRPr>
            </a:lvl4pPr>
            <a:lvl5pPr>
              <a:defRPr sz="2400">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a:defRPr/>
            </a:pPr>
            <a:r>
              <a:rPr lang="en-US" sz="700" dirty="0"/>
              <a:t>© </a:t>
            </a:r>
            <a:r>
              <a:rPr lang="en-US" sz="700" dirty="0">
                <a:solidFill>
                  <a:srgbClr val="333333"/>
                </a:solidFill>
              </a:rPr>
              <a:t>2018 Population Reference Bureau. All rights reserved. www.prb.org</a:t>
            </a:r>
          </a:p>
        </p:txBody>
      </p:sp>
      <p:pic>
        <p:nvPicPr>
          <p:cNvPr id="1030" name="Picture 86" descr="ppt-logo"/>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990600" y="6507163"/>
            <a:ext cx="2311400" cy="152400"/>
          </a:xfrm>
          <a:prstGeom prst="rect">
            <a:avLst/>
          </a:prstGeom>
          <a:noFill/>
          <a:ln>
            <a:noFill/>
          </a:ln>
          <a:extLst>
            <a:ext uri="{909E8E84-426E-40dd-AFC4-6F175D3DCCD1}">
              <a14:hiddenFill xmlns:mc="http://schemas.openxmlformats.org/markup-compatibility/2006" xmlns:mv="urn:schemas-microsoft-com:mac:vml" xmlns:a14="http://schemas.microsoft.com/office/drawing/2010/main" xmlns="">
                <a:solidFill>
                  <a:srgbClr val="FFFFFF"/>
                </a:solidFill>
              </a14:hiddenFill>
            </a:ext>
            <a:ext uri="{91240B29-F687-4f45-9708-019B960494DF}">
              <a14:hiddenLine xmlns:mc="http://schemas.openxmlformats.org/markup-compatibility/2006" xmlns:mv="urn:schemas-microsoft-com:mac:vml" xmlns:a14="http://schemas.microsoft.com/office/drawing/2010/main" xmlns="" w="9525">
                <a:solidFill>
                  <a:srgbClr val="000000"/>
                </a:solidFill>
                <a:miter lim="800000"/>
                <a:headEnd/>
                <a:tailEnd/>
              </a14:hiddenLine>
            </a:ext>
          </a:extLst>
        </p:spPr>
      </p:pic>
      <p:sp>
        <p:nvSpPr>
          <p:cNvPr id="1031" name="Line 87"/>
          <p:cNvSpPr>
            <a:spLocks noChangeShapeType="1"/>
          </p:cNvSpPr>
          <p:nvPr userDrawn="1"/>
        </p:nvSpPr>
        <p:spPr bwMode="auto">
          <a:xfrm flipH="1">
            <a:off x="990600" y="6477000"/>
            <a:ext cx="7772400" cy="0"/>
          </a:xfrm>
          <a:prstGeom prst="line">
            <a:avLst/>
          </a:prstGeom>
          <a:noFill/>
          <a:ln w="6350">
            <a:solidFill>
              <a:schemeClr val="tx1"/>
            </a:solidFill>
            <a:round/>
            <a:headEnd/>
            <a:tailEnd/>
          </a:ln>
          <a:extLst>
            <a:ext uri="{909E8E84-426E-40dd-AFC4-6F175D3DCCD1}">
              <a14:hiddenFill xmlns:mc="http://schemas.openxmlformats.org/markup-compatibility/2006" xmlns:mv="urn:schemas-microsoft-com:mac:vml" xmlns:a14="http://schemas.microsoft.com/office/drawing/2010/main" xmlns="">
                <a:noFill/>
              </a14:hiddenFill>
            </a:ext>
          </a:extLst>
        </p:spPr>
        <p:txBody>
          <a:bodyPr wrap="none" anchor="ctr"/>
          <a:lstStyle/>
          <a:p>
            <a:endParaRPr lang="en-US"/>
          </a:p>
        </p:txBody>
      </p:sp>
    </p:spTree>
  </p:cSld>
  <p:clrMap bg1="lt1" tx1="dk1" bg2="lt2" tx2="dk2" accent1="accent1" accent2="accent2" accent3="accent3" accent4="accent4" accent5="accent5" accent6="accent6" hlink="hlink" folHlink="folHlink"/>
  <p:sldLayoutIdLst>
    <p:sldLayoutId id="2147483979" r:id="rId1"/>
    <p:sldLayoutId id="2147483991" r:id="rId2"/>
    <p:sldLayoutId id="2147484720" r:id="rId3"/>
    <p:sldLayoutId id="2147484721" r:id="rId4"/>
    <p:sldLayoutId id="2147484723" r:id="rId5"/>
    <p:sldLayoutId id="2147484724" r:id="rId6"/>
    <p:sldLayoutId id="2147484726" r:id="rId7"/>
    <p:sldLayoutId id="2147484727" r:id="rId8"/>
    <p:sldLayoutId id="2147484728" r:id="rId9"/>
    <p:sldLayoutId id="2147484729" r:id="rId10"/>
    <p:sldLayoutId id="2147484730" r:id="rId11"/>
    <p:sldLayoutId id="2147484731" r:id="rId12"/>
    <p:sldLayoutId id="2147484732" r:id="rId13"/>
    <p:sldLayoutId id="2147484733" r:id="rId14"/>
    <p:sldLayoutId id="2147484734" r:id="rId15"/>
    <p:sldLayoutId id="2147484736" r:id="rId16"/>
    <p:sldLayoutId id="2147484706" r:id="rId17"/>
    <p:sldLayoutId id="2147484611" r:id="rId18"/>
  </p:sldLayoutIdLst>
  <p:txStyles>
    <p:titleStyle>
      <a:lvl1pPr algn="l" rtl="0" eaLnBrk="0" fontAlgn="base" hangingPunct="0">
        <a:spcBef>
          <a:spcPct val="0"/>
        </a:spcBef>
        <a:spcAft>
          <a:spcPct val="0"/>
        </a:spcAft>
        <a:defRPr sz="3600" b="1">
          <a:solidFill>
            <a:schemeClr val="tx2"/>
          </a:solidFill>
          <a:latin typeface="+mj-lt"/>
          <a:ea typeface="ＭＳ Ｐゴシック" panose="020B0600070205080204" pitchFamily="34" charset="-128"/>
          <a:cs typeface="ＭＳ Ｐゴシック" charset="-128"/>
        </a:defRPr>
      </a:lvl1pPr>
      <a:lvl2pPr algn="l" rtl="0" eaLnBrk="0" fontAlgn="base" hangingPunct="0">
        <a:spcBef>
          <a:spcPct val="0"/>
        </a:spcBef>
        <a:spcAft>
          <a:spcPct val="0"/>
        </a:spcAft>
        <a:defRPr sz="3600">
          <a:solidFill>
            <a:schemeClr val="tx2"/>
          </a:solidFill>
          <a:latin typeface="Arial" charset="0"/>
          <a:ea typeface="ＭＳ Ｐゴシック" panose="020B0600070205080204" pitchFamily="34" charset="-128"/>
          <a:cs typeface="ＭＳ Ｐゴシック" charset="-128"/>
        </a:defRPr>
      </a:lvl2pPr>
      <a:lvl3pPr algn="l" rtl="0" eaLnBrk="0" fontAlgn="base" hangingPunct="0">
        <a:spcBef>
          <a:spcPct val="0"/>
        </a:spcBef>
        <a:spcAft>
          <a:spcPct val="0"/>
        </a:spcAft>
        <a:defRPr sz="3600">
          <a:solidFill>
            <a:schemeClr val="tx2"/>
          </a:solidFill>
          <a:latin typeface="Arial" charset="0"/>
          <a:ea typeface="ＭＳ Ｐゴシック" panose="020B0600070205080204" pitchFamily="34" charset="-128"/>
          <a:cs typeface="ＭＳ Ｐゴシック" charset="-128"/>
        </a:defRPr>
      </a:lvl3pPr>
      <a:lvl4pPr algn="l" rtl="0" eaLnBrk="0" fontAlgn="base" hangingPunct="0">
        <a:spcBef>
          <a:spcPct val="0"/>
        </a:spcBef>
        <a:spcAft>
          <a:spcPct val="0"/>
        </a:spcAft>
        <a:defRPr sz="3600">
          <a:solidFill>
            <a:schemeClr val="tx2"/>
          </a:solidFill>
          <a:latin typeface="Arial" charset="0"/>
          <a:ea typeface="ＭＳ Ｐゴシック" panose="020B0600070205080204" pitchFamily="34" charset="-128"/>
          <a:cs typeface="ＭＳ Ｐゴシック" charset="-128"/>
        </a:defRPr>
      </a:lvl4pPr>
      <a:lvl5pPr algn="l" rtl="0" eaLnBrk="0" fontAlgn="base" hangingPunct="0">
        <a:spcBef>
          <a:spcPct val="0"/>
        </a:spcBef>
        <a:spcAft>
          <a:spcPct val="0"/>
        </a:spcAft>
        <a:defRPr sz="3600">
          <a:solidFill>
            <a:schemeClr val="tx2"/>
          </a:solidFill>
          <a:latin typeface="Arial" charset="0"/>
          <a:ea typeface="ＭＳ Ｐゴシック" panose="020B0600070205080204" pitchFamily="34" charset="-128"/>
          <a:cs typeface="ＭＳ Ｐゴシック" charset="-128"/>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p:titleStyle>
    <p:bodyStyle>
      <a:lvl1pPr marL="342900" indent="-342900" algn="l" rtl="0" eaLnBrk="0" fontAlgn="base" hangingPunct="0">
        <a:spcBef>
          <a:spcPts val="0"/>
        </a:spcBef>
        <a:spcAft>
          <a:spcPts val="1800"/>
        </a:spcAft>
        <a:buClr>
          <a:srgbClr val="E96D1F"/>
        </a:buClr>
        <a:buSzPct val="85000"/>
        <a:buFont typeface="Wingdings" panose="05000000000000000000" pitchFamily="2" charset="2"/>
        <a:buChar char="n"/>
        <a:defRPr sz="3000">
          <a:solidFill>
            <a:schemeClr val="tx1"/>
          </a:solidFill>
          <a:latin typeface="+mn-lt"/>
          <a:ea typeface="ＭＳ Ｐゴシック" panose="020B0600070205080204" pitchFamily="34" charset="-128"/>
          <a:cs typeface="ＭＳ Ｐゴシック" charset="-128"/>
        </a:defRPr>
      </a:lvl1pPr>
      <a:lvl2pPr marL="742950" indent="-285750" algn="l" rtl="0" eaLnBrk="0" fontAlgn="base" hangingPunct="0">
        <a:spcBef>
          <a:spcPts val="0"/>
        </a:spcBef>
        <a:spcAft>
          <a:spcPts val="1800"/>
        </a:spcAft>
        <a:buClr>
          <a:srgbClr val="E96D1F"/>
        </a:buClr>
        <a:buSzPct val="120000"/>
        <a:buFont typeface="Courier New" panose="02070309020205020404" pitchFamily="49" charset="0"/>
        <a:buChar char="o"/>
        <a:defRPr sz="2600">
          <a:solidFill>
            <a:schemeClr val="tx1"/>
          </a:solidFill>
          <a:latin typeface="+mn-lt"/>
          <a:ea typeface="ＭＳ Ｐゴシック" panose="020B0600070205080204" pitchFamily="34" charset="-128"/>
        </a:defRPr>
      </a:lvl2pPr>
      <a:lvl3pPr marL="1143000" indent="-228600" algn="l" rtl="0" eaLnBrk="0" fontAlgn="base" hangingPunct="0">
        <a:spcBef>
          <a:spcPts val="0"/>
        </a:spcBef>
        <a:spcAft>
          <a:spcPts val="1800"/>
        </a:spcAft>
        <a:buClr>
          <a:schemeClr val="tx2"/>
        </a:buClr>
        <a:buChar char="•"/>
        <a:defRPr sz="2200">
          <a:solidFill>
            <a:schemeClr val="tx1"/>
          </a:solidFill>
          <a:latin typeface="+mn-lt"/>
          <a:ea typeface="ＭＳ Ｐゴシック" panose="020B0600070205080204" pitchFamily="34" charset="-128"/>
        </a:defRPr>
      </a:lvl3pPr>
      <a:lvl4pPr marL="1600200" indent="-228600" algn="l" rtl="0" eaLnBrk="0" fontAlgn="base" hangingPunct="0">
        <a:spcBef>
          <a:spcPts val="0"/>
        </a:spcBef>
        <a:spcAft>
          <a:spcPts val="1800"/>
        </a:spcAft>
        <a:buClr>
          <a:schemeClr val="hlink"/>
        </a:buClr>
        <a:buChar char="•"/>
        <a:defRPr>
          <a:solidFill>
            <a:schemeClr val="tx1"/>
          </a:solidFill>
          <a:latin typeface="+mn-lt"/>
          <a:ea typeface="ＭＳ Ｐゴシック" panose="020B0600070205080204" pitchFamily="34" charset="-128"/>
        </a:defRPr>
      </a:lvl4pPr>
      <a:lvl5pPr marL="2057400" indent="-228600" algn="l" rtl="0" eaLnBrk="0" fontAlgn="base" hangingPunct="0">
        <a:spcBef>
          <a:spcPts val="0"/>
        </a:spcBef>
        <a:spcAft>
          <a:spcPts val="1800"/>
        </a:spcAft>
        <a:buClr>
          <a:schemeClr val="tx1"/>
        </a:buClr>
        <a:buSzPct val="85000"/>
        <a:buChar char="•"/>
        <a:defRPr>
          <a:solidFill>
            <a:schemeClr val="tx1"/>
          </a:solidFill>
          <a:latin typeface="+mn-lt"/>
          <a:ea typeface="ＭＳ Ｐゴシック" panose="020B0600070205080204" pitchFamily="34" charset="-128"/>
        </a:defRPr>
      </a:lvl5pPr>
      <a:lvl6pPr marL="25146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hyperlink" Target="http://www.youthpolicy.org/nationalyouthpolicies" TargetMode="External"/><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hyperlink" Target="http://archive.ipu.org/pdf/publications/youthrep-e.pdf"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sz="quarter"/>
          </p:nvPr>
        </p:nvSpPr>
        <p:spPr>
          <a:xfrm>
            <a:off x="990600" y="1752600"/>
            <a:ext cx="7162800" cy="2514600"/>
          </a:xfrm>
        </p:spPr>
        <p:txBody>
          <a:bodyPr/>
          <a:lstStyle/>
          <a:p>
            <a:r>
              <a:rPr lang="fr-FR" spc="0" dirty="0"/>
              <a:t>Points d’entrée pour les politiques de communication menées par les jeunes</a:t>
            </a:r>
          </a:p>
        </p:txBody>
      </p:sp>
    </p:spTree>
    <p:extLst>
      <p:ext uri="{BB962C8B-B14F-4D97-AF65-F5344CB8AC3E}">
        <p14:creationId xmlns:p14="http://schemas.microsoft.com/office/powerpoint/2010/main" val="35584925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8305800" cy="609600"/>
          </a:xfrm>
        </p:spPr>
        <p:txBody>
          <a:bodyPr/>
          <a:lstStyle/>
          <a:p>
            <a:r>
              <a:rPr lang="fr-FR"/>
              <a:t>Résumé</a:t>
            </a:r>
            <a:br>
              <a:rPr lang="fr-FR"/>
            </a:br>
            <a:endParaRPr lang="fr-FR"/>
          </a:p>
        </p:txBody>
      </p:sp>
      <p:sp>
        <p:nvSpPr>
          <p:cNvPr id="3" name="Content Placeholder 2"/>
          <p:cNvSpPr>
            <a:spLocks noGrp="1"/>
          </p:cNvSpPr>
          <p:nvPr>
            <p:ph idx="1"/>
          </p:nvPr>
        </p:nvSpPr>
        <p:spPr>
          <a:xfrm>
            <a:off x="914400" y="1676400"/>
            <a:ext cx="7729537" cy="4038600"/>
          </a:xfrm>
        </p:spPr>
        <p:txBody>
          <a:bodyPr/>
          <a:lstStyle/>
          <a:p>
            <a:pPr>
              <a:spcBef>
                <a:spcPts val="0"/>
              </a:spcBef>
              <a:spcAft>
                <a:spcPts val="3000"/>
              </a:spcAft>
            </a:pPr>
            <a:r>
              <a:rPr lang="fr-FR" sz="2800"/>
              <a:t>Connaissez l’environnement de votre politique</a:t>
            </a:r>
          </a:p>
          <a:p>
            <a:pPr>
              <a:spcBef>
                <a:spcPts val="0"/>
              </a:spcBef>
              <a:spcAft>
                <a:spcPts val="3000"/>
              </a:spcAft>
            </a:pPr>
            <a:r>
              <a:rPr lang="fr-FR" sz="2800"/>
              <a:t>Identifiez le QUI, le QUOI et le COMMENT</a:t>
            </a:r>
          </a:p>
          <a:p>
            <a:pPr>
              <a:spcBef>
                <a:spcPts val="0"/>
              </a:spcBef>
              <a:spcAft>
                <a:spcPts val="3000"/>
              </a:spcAft>
            </a:pPr>
            <a:r>
              <a:rPr lang="fr-FR" sz="2800"/>
              <a:t>Si vous ne pouvez pas trouver de point d’entrée, créez le vôtre !  </a:t>
            </a:r>
          </a:p>
        </p:txBody>
      </p:sp>
    </p:spTree>
    <p:extLst>
      <p:ext uri="{BB962C8B-B14F-4D97-AF65-F5344CB8AC3E}">
        <p14:creationId xmlns:p14="http://schemas.microsoft.com/office/powerpoint/2010/main" val="86600230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8305800" cy="609600"/>
          </a:xfrm>
        </p:spPr>
        <p:txBody>
          <a:bodyPr/>
          <a:lstStyle/>
          <a:p>
            <a:r>
              <a:rPr lang="en-US" dirty="0"/>
              <a:t>Sources</a:t>
            </a:r>
            <a:br>
              <a:rPr lang="en-US" dirty="0"/>
            </a:br>
            <a:br>
              <a:rPr lang="en-US" dirty="0"/>
            </a:br>
            <a:br>
              <a:rPr lang="en-US" dirty="0"/>
            </a:br>
            <a:endParaRPr lang="en-US" dirty="0"/>
          </a:p>
        </p:txBody>
      </p:sp>
      <p:sp>
        <p:nvSpPr>
          <p:cNvPr id="3" name="Content Placeholder 2"/>
          <p:cNvSpPr>
            <a:spLocks noGrp="1"/>
          </p:cNvSpPr>
          <p:nvPr>
            <p:ph idx="1"/>
          </p:nvPr>
        </p:nvSpPr>
        <p:spPr>
          <a:xfrm>
            <a:off x="914400" y="2133600"/>
            <a:ext cx="7729537" cy="4038600"/>
          </a:xfrm>
        </p:spPr>
        <p:txBody>
          <a:bodyPr/>
          <a:lstStyle/>
          <a:p>
            <a:pPr>
              <a:spcAft>
                <a:spcPts val="3000"/>
              </a:spcAft>
              <a:buFont typeface="Wingdings" panose="05000000000000000000" pitchFamily="2" charset="2"/>
              <a:buChar char="§"/>
            </a:pPr>
            <a:r>
              <a:rPr lang="fr" sz="2800" dirty="0">
                <a:solidFill>
                  <a:schemeClr val="tx2"/>
                </a:solidFill>
              </a:rPr>
              <a:t>Vue </a:t>
            </a:r>
            <a:r>
              <a:rPr lang="en-US" sz="2800" dirty="0">
                <a:solidFill>
                  <a:schemeClr val="tx2"/>
                </a:solidFill>
              </a:rPr>
              <a:t>g</a:t>
            </a:r>
            <a:r>
              <a:rPr lang="fr" sz="2800" dirty="0">
                <a:solidFill>
                  <a:schemeClr val="tx2"/>
                </a:solidFill>
              </a:rPr>
              <a:t>énérale de la </a:t>
            </a:r>
            <a:r>
              <a:rPr lang="en-US" sz="2800" dirty="0">
                <a:solidFill>
                  <a:schemeClr val="tx2"/>
                </a:solidFill>
              </a:rPr>
              <a:t>p</a:t>
            </a:r>
            <a:r>
              <a:rPr lang="fr" sz="2800" dirty="0">
                <a:solidFill>
                  <a:schemeClr val="tx2"/>
                </a:solidFill>
              </a:rPr>
              <a:t>olitique </a:t>
            </a:r>
            <a:r>
              <a:rPr lang="en-US" sz="2800" dirty="0">
                <a:solidFill>
                  <a:schemeClr val="tx2"/>
                </a:solidFill>
              </a:rPr>
              <a:t>n</a:t>
            </a:r>
            <a:r>
              <a:rPr lang="fr" sz="2800" dirty="0">
                <a:solidFill>
                  <a:schemeClr val="tx2"/>
                </a:solidFill>
              </a:rPr>
              <a:t>ationale de la </a:t>
            </a:r>
            <a:r>
              <a:rPr lang="en-US" sz="2800" dirty="0">
                <a:solidFill>
                  <a:schemeClr val="tx2"/>
                </a:solidFill>
              </a:rPr>
              <a:t>j</a:t>
            </a:r>
            <a:r>
              <a:rPr lang="fr" sz="2800" dirty="0">
                <a:solidFill>
                  <a:schemeClr val="tx2"/>
                </a:solidFill>
              </a:rPr>
              <a:t>eunesse, consulté à </a:t>
            </a:r>
            <a:r>
              <a:rPr lang="en-US" sz="2800" dirty="0">
                <a:solidFill>
                  <a:schemeClr val="tx2"/>
                </a:solidFill>
                <a:hlinkClick r:id="rId3"/>
              </a:rPr>
              <a:t>www.youthpolicy.org/nationalyouthpolicies</a:t>
            </a:r>
            <a:r>
              <a:rPr lang="en-US" sz="2800" dirty="0">
                <a:solidFill>
                  <a:schemeClr val="tx2"/>
                </a:solidFill>
              </a:rPr>
              <a:t>  </a:t>
            </a:r>
          </a:p>
          <a:p>
            <a:pPr>
              <a:spcAft>
                <a:spcPts val="3000"/>
              </a:spcAft>
              <a:buFont typeface="Wingdings" panose="05000000000000000000" pitchFamily="2" charset="2"/>
              <a:buChar char="§"/>
            </a:pPr>
            <a:r>
              <a:rPr lang="en-US" sz="2800" dirty="0">
                <a:solidFill>
                  <a:srgbClr val="002060"/>
                </a:solidFill>
                <a:hlinkClick r:id="rId4"/>
              </a:rPr>
              <a:t>Union interparlementaire (2016), </a:t>
            </a:r>
            <a:r>
              <a:rPr lang="en-US" sz="2800" i="1" dirty="0">
                <a:solidFill>
                  <a:srgbClr val="002060"/>
                </a:solidFill>
                <a:hlinkClick r:id="rId4"/>
              </a:rPr>
              <a:t>Participation des jeunes aux parlements nationaux, </a:t>
            </a:r>
            <a:r>
              <a:rPr lang="en-US" sz="2800" dirty="0">
                <a:solidFill>
                  <a:srgbClr val="002060"/>
                </a:solidFill>
                <a:hlinkClick r:id="rId4"/>
              </a:rPr>
              <a:t>consulté à</a:t>
            </a:r>
            <a:r>
              <a:rPr lang="en-US" sz="2800" i="1" dirty="0">
                <a:solidFill>
                  <a:srgbClr val="002060"/>
                </a:solidFill>
                <a:hlinkClick r:id="rId4"/>
              </a:rPr>
              <a:t> </a:t>
            </a:r>
            <a:r>
              <a:rPr lang="en-US" sz="2800" dirty="0">
                <a:solidFill>
                  <a:srgbClr val="002060"/>
                </a:solidFill>
                <a:hlinkClick r:id="rId4"/>
              </a:rPr>
              <a:t>http://archive.ipu.org/pdf/publications/</a:t>
            </a:r>
            <a:br>
              <a:rPr lang="en-US" sz="2800" dirty="0">
                <a:solidFill>
                  <a:srgbClr val="002060"/>
                </a:solidFill>
                <a:hlinkClick r:id="rId4"/>
              </a:rPr>
            </a:br>
            <a:r>
              <a:rPr lang="en-US" sz="2800" dirty="0">
                <a:solidFill>
                  <a:srgbClr val="002060"/>
                </a:solidFill>
                <a:hlinkClick r:id="rId4"/>
              </a:rPr>
              <a:t>youthrep-e.pdf</a:t>
            </a:r>
            <a:r>
              <a:rPr lang="en-US" sz="2800" dirty="0">
                <a:solidFill>
                  <a:srgbClr val="002060"/>
                </a:solidFill>
              </a:rPr>
              <a:t> </a:t>
            </a:r>
          </a:p>
          <a:p>
            <a:pPr marL="0" indent="0">
              <a:spcBef>
                <a:spcPts val="0"/>
              </a:spcBef>
              <a:spcAft>
                <a:spcPts val="3000"/>
              </a:spcAft>
              <a:buNone/>
            </a:pPr>
            <a:endParaRPr lang="en-US" sz="2800" dirty="0">
              <a:solidFill>
                <a:schemeClr val="tx2"/>
              </a:solidFill>
            </a:endParaRPr>
          </a:p>
        </p:txBody>
      </p:sp>
    </p:spTree>
    <p:extLst>
      <p:ext uri="{BB962C8B-B14F-4D97-AF65-F5344CB8AC3E}">
        <p14:creationId xmlns:p14="http://schemas.microsoft.com/office/powerpoint/2010/main" val="145587902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title"/>
          </p:nvPr>
        </p:nvSpPr>
        <p:spPr>
          <a:xfrm>
            <a:off x="835270" y="381000"/>
            <a:ext cx="7622930" cy="1066800"/>
          </a:xfrm>
        </p:spPr>
        <p:txBody>
          <a:bodyPr/>
          <a:lstStyle/>
          <a:p>
            <a:r>
              <a:rPr lang="fr-FR" altLang="en-US" sz="3600" dirty="0">
                <a:solidFill>
                  <a:schemeClr val="tx2"/>
                </a:solidFill>
              </a:rPr>
              <a:t>Qu’</a:t>
            </a:r>
            <a:r>
              <a:rPr lang="fr-FR" altLang="en-US" dirty="0"/>
              <a:t>e</a:t>
            </a:r>
            <a:r>
              <a:rPr lang="fr-FR" altLang="en-US" sz="3600" dirty="0">
                <a:solidFill>
                  <a:schemeClr val="tx2"/>
                </a:solidFill>
              </a:rPr>
              <a:t>st-ce qu’un point d’entrée ? </a:t>
            </a:r>
            <a:br>
              <a:rPr lang="fr-FR" altLang="en-US" sz="3600" dirty="0">
                <a:solidFill>
                  <a:schemeClr val="tx2"/>
                </a:solidFill>
              </a:rPr>
            </a:br>
            <a:endParaRPr lang="fr-FR" altLang="en-US" sz="3600" dirty="0">
              <a:solidFill>
                <a:schemeClr val="tx2"/>
              </a:solidFill>
            </a:endParaRPr>
          </a:p>
        </p:txBody>
      </p:sp>
      <p:sp>
        <p:nvSpPr>
          <p:cNvPr id="2" name="Content Placeholder 1"/>
          <p:cNvSpPr>
            <a:spLocks noGrp="1"/>
          </p:cNvSpPr>
          <p:nvPr>
            <p:ph idx="1"/>
          </p:nvPr>
        </p:nvSpPr>
        <p:spPr>
          <a:xfrm>
            <a:off x="835270" y="1600200"/>
            <a:ext cx="7729537" cy="3962400"/>
          </a:xfrm>
        </p:spPr>
        <p:txBody>
          <a:bodyPr/>
          <a:lstStyle/>
          <a:p>
            <a:pPr>
              <a:spcAft>
                <a:spcPts val="3000"/>
              </a:spcAft>
            </a:pPr>
            <a:r>
              <a:rPr lang="fr-FR" altLang="en-US" dirty="0">
                <a:solidFill>
                  <a:schemeClr val="tx1">
                    <a:lumMod val="85000"/>
                    <a:lumOff val="15000"/>
                  </a:schemeClr>
                </a:solidFill>
              </a:rPr>
              <a:t>Les points d'entrée sont des espaces physiques ou virtuels où vous pouvez avoir accès aux décideurs</a:t>
            </a:r>
          </a:p>
          <a:p>
            <a:pPr>
              <a:spcAft>
                <a:spcPts val="3000"/>
              </a:spcAft>
            </a:pPr>
            <a:r>
              <a:rPr lang="fr-FR" altLang="en-US" dirty="0"/>
              <a:t>Deux types différents : </a:t>
            </a:r>
          </a:p>
          <a:p>
            <a:pPr lvl="1">
              <a:spcAft>
                <a:spcPts val="3000"/>
              </a:spcAft>
            </a:pPr>
            <a:r>
              <a:rPr lang="fr-FR" altLang="en-US" dirty="0">
                <a:solidFill>
                  <a:schemeClr val="tx1">
                    <a:lumMod val="85000"/>
                    <a:lumOff val="15000"/>
                  </a:schemeClr>
                </a:solidFill>
              </a:rPr>
              <a:t>Points d'entrée existants que vous devez trouver</a:t>
            </a:r>
          </a:p>
          <a:p>
            <a:pPr lvl="1">
              <a:spcAft>
                <a:spcPts val="3000"/>
              </a:spcAft>
              <a:buSzPct val="85000"/>
            </a:pPr>
            <a:r>
              <a:rPr lang="fr-FR" altLang="en-US" dirty="0">
                <a:solidFill>
                  <a:schemeClr val="tx1">
                    <a:lumMod val="85000"/>
                    <a:lumOff val="15000"/>
                  </a:schemeClr>
                </a:solidFill>
              </a:rPr>
              <a:t>Points d’entrée que VOUS créez</a:t>
            </a:r>
          </a:p>
        </p:txBody>
      </p:sp>
    </p:spTree>
    <p:extLst>
      <p:ext uri="{BB962C8B-B14F-4D97-AF65-F5344CB8AC3E}">
        <p14:creationId xmlns:p14="http://schemas.microsoft.com/office/powerpoint/2010/main" val="33358826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8305800" cy="609600"/>
          </a:xfrm>
        </p:spPr>
        <p:txBody>
          <a:bodyPr/>
          <a:lstStyle/>
          <a:p>
            <a:r>
              <a:rPr lang="fr-FR"/>
              <a:t>Pour identifier les points d'entrée, vous devez comprendre le paysage des politiques</a:t>
            </a:r>
          </a:p>
        </p:txBody>
      </p:sp>
      <p:sp>
        <p:nvSpPr>
          <p:cNvPr id="3" name="Content Placeholder 2"/>
          <p:cNvSpPr>
            <a:spLocks noGrp="1"/>
          </p:cNvSpPr>
          <p:nvPr>
            <p:ph idx="1"/>
          </p:nvPr>
        </p:nvSpPr>
        <p:spPr>
          <a:xfrm>
            <a:off x="838200" y="2362200"/>
            <a:ext cx="7729537" cy="4114800"/>
          </a:xfrm>
        </p:spPr>
        <p:txBody>
          <a:bodyPr/>
          <a:lstStyle/>
          <a:p>
            <a:pPr>
              <a:spcAft>
                <a:spcPts val="3000"/>
              </a:spcAft>
            </a:pPr>
            <a:r>
              <a:rPr lang="fr-FR" sz="2800" b="1" dirty="0"/>
              <a:t>QUI </a:t>
            </a:r>
            <a:r>
              <a:rPr lang="fr-FR" sz="2800" dirty="0"/>
              <a:t>sont les parties prenantes ? </a:t>
            </a:r>
          </a:p>
          <a:p>
            <a:pPr>
              <a:spcBef>
                <a:spcPts val="0"/>
              </a:spcBef>
              <a:spcAft>
                <a:spcPts val="3000"/>
              </a:spcAft>
            </a:pPr>
            <a:r>
              <a:rPr lang="fr-FR" sz="2800" b="1" dirty="0"/>
              <a:t>Quelles </a:t>
            </a:r>
            <a:r>
              <a:rPr lang="fr-FR" sz="2800" dirty="0"/>
              <a:t>sont les politiques et plateformes en place ? </a:t>
            </a:r>
          </a:p>
          <a:p>
            <a:pPr>
              <a:spcAft>
                <a:spcPts val="3000"/>
              </a:spcAft>
            </a:pPr>
            <a:r>
              <a:rPr lang="fr-FR" sz="2800" b="1" dirty="0"/>
              <a:t>COMMENT </a:t>
            </a:r>
            <a:r>
              <a:rPr lang="fr-FR" sz="2800" dirty="0"/>
              <a:t>les politiques sont-elles financées et mises en œuvre ? </a:t>
            </a:r>
          </a:p>
        </p:txBody>
      </p:sp>
    </p:spTree>
    <p:extLst>
      <p:ext uri="{BB962C8B-B14F-4D97-AF65-F5344CB8AC3E}">
        <p14:creationId xmlns:p14="http://schemas.microsoft.com/office/powerpoint/2010/main" val="342245104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8305800" cy="609600"/>
          </a:xfrm>
        </p:spPr>
        <p:txBody>
          <a:bodyPr/>
          <a:lstStyle/>
          <a:p>
            <a:r>
              <a:rPr lang="fr-FR" dirty="0"/>
              <a:t>Points d’entrée pour les parties prenantes</a:t>
            </a:r>
          </a:p>
        </p:txBody>
      </p:sp>
      <p:sp>
        <p:nvSpPr>
          <p:cNvPr id="3" name="Content Placeholder 2"/>
          <p:cNvSpPr>
            <a:spLocks noGrp="1"/>
          </p:cNvSpPr>
          <p:nvPr>
            <p:ph idx="1"/>
          </p:nvPr>
        </p:nvSpPr>
        <p:spPr>
          <a:xfrm>
            <a:off x="863600" y="2133600"/>
            <a:ext cx="7729537" cy="4648200"/>
          </a:xfrm>
        </p:spPr>
        <p:txBody>
          <a:bodyPr/>
          <a:lstStyle/>
          <a:p>
            <a:pPr>
              <a:spcAft>
                <a:spcPts val="3000"/>
              </a:spcAft>
            </a:pPr>
            <a:r>
              <a:rPr lang="fr-FR" sz="2800" b="1" dirty="0"/>
              <a:t>Qui </a:t>
            </a:r>
            <a:r>
              <a:rPr lang="fr-FR" sz="2800" dirty="0"/>
              <a:t>sont les parties prenantes ? </a:t>
            </a:r>
          </a:p>
          <a:p>
            <a:pPr lvl="1">
              <a:spcAft>
                <a:spcPts val="3000"/>
              </a:spcAft>
            </a:pPr>
            <a:r>
              <a:rPr lang="fr-FR" sz="2400" dirty="0"/>
              <a:t>Les parties prenantes sont affectées, impliquées et / ou influentes</a:t>
            </a:r>
          </a:p>
          <a:p>
            <a:pPr lvl="1">
              <a:spcAft>
                <a:spcPts val="3000"/>
              </a:spcAft>
            </a:pPr>
            <a:r>
              <a:rPr lang="fr-FR" sz="2400" dirty="0"/>
              <a:t>Êtes-vous une partie prenante ?</a:t>
            </a:r>
          </a:p>
          <a:p>
            <a:pPr>
              <a:spcBef>
                <a:spcPts val="0"/>
              </a:spcBef>
              <a:spcAft>
                <a:spcPts val="3000"/>
              </a:spcAft>
            </a:pPr>
            <a:endParaRPr lang="fr-FR" sz="2800" dirty="0"/>
          </a:p>
        </p:txBody>
      </p:sp>
    </p:spTree>
    <p:extLst>
      <p:ext uri="{BB962C8B-B14F-4D97-AF65-F5344CB8AC3E}">
        <p14:creationId xmlns:p14="http://schemas.microsoft.com/office/powerpoint/2010/main" val="100429551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8305800" cy="609600"/>
          </a:xfrm>
        </p:spPr>
        <p:txBody>
          <a:bodyPr/>
          <a:lstStyle/>
          <a:p>
            <a:r>
              <a:rPr lang="fr-FR" dirty="0"/>
              <a:t>Points d’entrée pour les parties prenantes</a:t>
            </a:r>
          </a:p>
        </p:txBody>
      </p:sp>
      <p:sp>
        <p:nvSpPr>
          <p:cNvPr id="3" name="Content Placeholder 2"/>
          <p:cNvSpPr>
            <a:spLocks noGrp="1"/>
          </p:cNvSpPr>
          <p:nvPr>
            <p:ph idx="1"/>
          </p:nvPr>
        </p:nvSpPr>
        <p:spPr>
          <a:xfrm>
            <a:off x="830239" y="1828800"/>
            <a:ext cx="7543799" cy="4648200"/>
          </a:xfrm>
        </p:spPr>
        <p:txBody>
          <a:bodyPr/>
          <a:lstStyle/>
          <a:p>
            <a:pPr>
              <a:spcAft>
                <a:spcPts val="3000"/>
              </a:spcAft>
            </a:pPr>
            <a:r>
              <a:rPr lang="fr-FR" sz="2800" b="1" dirty="0"/>
              <a:t>Étudiez les parties prenantes pour :</a:t>
            </a:r>
          </a:p>
          <a:p>
            <a:pPr lvl="1">
              <a:spcAft>
                <a:spcPts val="3000"/>
              </a:spcAft>
            </a:pPr>
            <a:r>
              <a:rPr lang="fr-FR" sz="2400" dirty="0"/>
              <a:t>Identifier les plateformes politiques d’engagement des jeunes</a:t>
            </a:r>
          </a:p>
          <a:p>
            <a:pPr lvl="1">
              <a:spcAft>
                <a:spcPts val="3000"/>
              </a:spcAft>
            </a:pPr>
            <a:r>
              <a:rPr lang="fr-FR" sz="2400" dirty="0"/>
              <a:t>Examiner et étudier les personnes qui composent le paysage des politiques </a:t>
            </a:r>
          </a:p>
          <a:p>
            <a:pPr lvl="1">
              <a:spcAft>
                <a:spcPts val="3000"/>
              </a:spcAft>
            </a:pPr>
            <a:r>
              <a:rPr lang="fr-FR" sz="2400" dirty="0"/>
              <a:t>Rechercher des alliances, des points communs, des représentants </a:t>
            </a:r>
          </a:p>
          <a:p>
            <a:pPr>
              <a:spcBef>
                <a:spcPts val="0"/>
              </a:spcBef>
              <a:spcAft>
                <a:spcPts val="3000"/>
              </a:spcAft>
            </a:pPr>
            <a:endParaRPr lang="fr-FR" sz="2800" dirty="0"/>
          </a:p>
        </p:txBody>
      </p:sp>
    </p:spTree>
    <p:extLst>
      <p:ext uri="{BB962C8B-B14F-4D97-AF65-F5344CB8AC3E}">
        <p14:creationId xmlns:p14="http://schemas.microsoft.com/office/powerpoint/2010/main" val="9134339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0" end="0"/>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8305800" cy="609600"/>
          </a:xfrm>
        </p:spPr>
        <p:txBody>
          <a:bodyPr/>
          <a:lstStyle/>
          <a:p>
            <a:r>
              <a:rPr lang="fr-FR" dirty="0"/>
              <a:t>Points d’entrée relatifs aux politiques</a:t>
            </a:r>
          </a:p>
        </p:txBody>
      </p:sp>
      <p:sp>
        <p:nvSpPr>
          <p:cNvPr id="3" name="Content Placeholder 2"/>
          <p:cNvSpPr>
            <a:spLocks noGrp="1"/>
          </p:cNvSpPr>
          <p:nvPr>
            <p:ph idx="1"/>
          </p:nvPr>
        </p:nvSpPr>
        <p:spPr>
          <a:xfrm>
            <a:off x="838200" y="1828800"/>
            <a:ext cx="7620000" cy="4648200"/>
          </a:xfrm>
        </p:spPr>
        <p:txBody>
          <a:bodyPr/>
          <a:lstStyle/>
          <a:p>
            <a:pPr>
              <a:spcAft>
                <a:spcPts val="3000"/>
              </a:spcAft>
            </a:pPr>
            <a:r>
              <a:rPr lang="fr-FR" sz="2800" b="1" dirty="0"/>
              <a:t>Quelles </a:t>
            </a:r>
            <a:r>
              <a:rPr lang="fr-FR" sz="2800" dirty="0"/>
              <a:t>sont les politiques déjà en place ? </a:t>
            </a:r>
          </a:p>
          <a:p>
            <a:pPr lvl="1">
              <a:spcAft>
                <a:spcPts val="3000"/>
              </a:spcAft>
            </a:pPr>
            <a:r>
              <a:rPr lang="fr-FR" sz="2400" dirty="0"/>
              <a:t>Rechercher des politiques qui ont un impact sur la vie des jeunes</a:t>
            </a:r>
          </a:p>
          <a:p>
            <a:pPr lvl="1">
              <a:spcAft>
                <a:spcPts val="3000"/>
              </a:spcAft>
            </a:pPr>
            <a:r>
              <a:rPr lang="fr-FR" sz="2400" dirty="0"/>
              <a:t>Trouvez des plateformes d’engagement</a:t>
            </a:r>
          </a:p>
          <a:p>
            <a:pPr lvl="1">
              <a:spcAft>
                <a:spcPts val="3000"/>
              </a:spcAft>
            </a:pPr>
            <a:r>
              <a:rPr lang="fr-FR" sz="2400" dirty="0"/>
              <a:t>Identifier les moments dans le cycle des politiques où l'engagement est possible</a:t>
            </a:r>
          </a:p>
          <a:p>
            <a:pPr>
              <a:spcBef>
                <a:spcPts val="0"/>
              </a:spcBef>
              <a:spcAft>
                <a:spcPts val="3000"/>
              </a:spcAft>
            </a:pPr>
            <a:endParaRPr lang="fr-FR" sz="2800" dirty="0"/>
          </a:p>
        </p:txBody>
      </p:sp>
    </p:spTree>
    <p:extLst>
      <p:ext uri="{BB962C8B-B14F-4D97-AF65-F5344CB8AC3E}">
        <p14:creationId xmlns:p14="http://schemas.microsoft.com/office/powerpoint/2010/main" val="379551402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8305800" cy="1447800"/>
          </a:xfrm>
        </p:spPr>
        <p:txBody>
          <a:bodyPr/>
          <a:lstStyle/>
          <a:p>
            <a:r>
              <a:rPr lang="fr-FR" dirty="0"/>
              <a:t>Points d’entrée pour le financement et la mise en œuvre  </a:t>
            </a:r>
            <a:br>
              <a:rPr lang="fr-FR" dirty="0"/>
            </a:br>
            <a:br>
              <a:rPr lang="fr-FR" dirty="0"/>
            </a:br>
            <a:br>
              <a:rPr lang="fr-FR" dirty="0"/>
            </a:br>
            <a:endParaRPr lang="fr-FR" dirty="0"/>
          </a:p>
        </p:txBody>
      </p:sp>
      <p:sp>
        <p:nvSpPr>
          <p:cNvPr id="3" name="Content Placeholder 2"/>
          <p:cNvSpPr>
            <a:spLocks noGrp="1"/>
          </p:cNvSpPr>
          <p:nvPr>
            <p:ph idx="1"/>
          </p:nvPr>
        </p:nvSpPr>
        <p:spPr>
          <a:xfrm>
            <a:off x="914400" y="2133600"/>
            <a:ext cx="7729537" cy="4038600"/>
          </a:xfrm>
        </p:spPr>
        <p:txBody>
          <a:bodyPr/>
          <a:lstStyle/>
          <a:p>
            <a:r>
              <a:rPr lang="fr-FR" sz="2800" b="1" dirty="0"/>
              <a:t>Comment </a:t>
            </a:r>
            <a:r>
              <a:rPr lang="fr-FR" sz="2800" dirty="0"/>
              <a:t>les politiques sont-elle financées et mises en œuvre ?</a:t>
            </a:r>
          </a:p>
          <a:p>
            <a:pPr lvl="1"/>
            <a:r>
              <a:rPr lang="fr-FR" sz="2400" dirty="0"/>
              <a:t>Recherchez des opportunités de participation du public</a:t>
            </a:r>
          </a:p>
          <a:p>
            <a:pPr lvl="1"/>
            <a:r>
              <a:rPr lang="fr-FR" sz="2400" dirty="0"/>
              <a:t>Participez à des réunions de diffusion et de formation liées aux nouvelles politiques</a:t>
            </a:r>
          </a:p>
          <a:p>
            <a:pPr lvl="1"/>
            <a:r>
              <a:rPr lang="fr-FR" sz="2400" dirty="0"/>
              <a:t>Participez à l'examen ou à l'évaluation de la mise en œuvre des politiques</a:t>
            </a:r>
          </a:p>
        </p:txBody>
      </p:sp>
    </p:spTree>
    <p:extLst>
      <p:ext uri="{BB962C8B-B14F-4D97-AF65-F5344CB8AC3E}">
        <p14:creationId xmlns:p14="http://schemas.microsoft.com/office/powerpoint/2010/main" val="136715353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8305800" cy="609600"/>
          </a:xfrm>
        </p:spPr>
        <p:txBody>
          <a:bodyPr/>
          <a:lstStyle/>
          <a:p>
            <a:r>
              <a:rPr lang="fr-FR"/>
              <a:t>Créer vos propres points d'entrée</a:t>
            </a:r>
            <a:br>
              <a:rPr lang="fr-FR"/>
            </a:br>
            <a:endParaRPr lang="fr-FR"/>
          </a:p>
        </p:txBody>
      </p:sp>
      <p:sp>
        <p:nvSpPr>
          <p:cNvPr id="3" name="Content Placeholder 2"/>
          <p:cNvSpPr>
            <a:spLocks noGrp="1"/>
          </p:cNvSpPr>
          <p:nvPr>
            <p:ph idx="1"/>
          </p:nvPr>
        </p:nvSpPr>
        <p:spPr>
          <a:xfrm>
            <a:off x="707231" y="1066800"/>
            <a:ext cx="7729537" cy="4038600"/>
          </a:xfrm>
        </p:spPr>
        <p:txBody>
          <a:bodyPr/>
          <a:lstStyle/>
          <a:p>
            <a:pPr>
              <a:spcBef>
                <a:spcPts val="0"/>
              </a:spcBef>
            </a:pPr>
            <a:r>
              <a:rPr lang="fr-FR" sz="2800" dirty="0"/>
              <a:t>Rencontrer les décideurs</a:t>
            </a:r>
          </a:p>
          <a:p>
            <a:pPr>
              <a:spcBef>
                <a:spcPts val="0"/>
              </a:spcBef>
            </a:pPr>
            <a:r>
              <a:rPr lang="fr-FR" sz="2800" dirty="0"/>
              <a:t>Organiser un dialogue public</a:t>
            </a:r>
          </a:p>
          <a:p>
            <a:pPr>
              <a:spcBef>
                <a:spcPts val="0"/>
              </a:spcBef>
            </a:pPr>
            <a:r>
              <a:rPr lang="fr-FR" sz="2800" dirty="0"/>
              <a:t>Découvrir les engagements politiques et financiers existants</a:t>
            </a:r>
          </a:p>
          <a:p>
            <a:r>
              <a:rPr lang="fr-FR" sz="2800" dirty="0"/>
              <a:t>Faire circuler une pétition auprès d'autres jeunes et la présenter à un décideur politique</a:t>
            </a:r>
          </a:p>
          <a:p>
            <a:pPr>
              <a:spcBef>
                <a:spcPts val="0"/>
              </a:spcBef>
            </a:pPr>
            <a:r>
              <a:rPr lang="fr-FR" sz="2800" dirty="0"/>
              <a:t>Tirer avantage des médias, y compris les médias sociaux</a:t>
            </a:r>
          </a:p>
        </p:txBody>
      </p:sp>
    </p:spTree>
    <p:extLst>
      <p:ext uri="{BB962C8B-B14F-4D97-AF65-F5344CB8AC3E}">
        <p14:creationId xmlns:p14="http://schemas.microsoft.com/office/powerpoint/2010/main" val="319264332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81000"/>
            <a:ext cx="8305800" cy="609600"/>
          </a:xfrm>
        </p:spPr>
        <p:txBody>
          <a:bodyPr/>
          <a:lstStyle/>
          <a:p>
            <a:r>
              <a:rPr lang="fr-FR" dirty="0"/>
              <a:t>Les relations sont importantes</a:t>
            </a:r>
            <a:br>
              <a:rPr lang="fr-FR" dirty="0"/>
            </a:br>
            <a:endParaRPr lang="fr-FR" dirty="0"/>
          </a:p>
        </p:txBody>
      </p:sp>
      <p:sp>
        <p:nvSpPr>
          <p:cNvPr id="3" name="Content Placeholder 2"/>
          <p:cNvSpPr>
            <a:spLocks noGrp="1"/>
          </p:cNvSpPr>
          <p:nvPr>
            <p:ph idx="1"/>
          </p:nvPr>
        </p:nvSpPr>
        <p:spPr>
          <a:xfrm>
            <a:off x="914400" y="1676400"/>
            <a:ext cx="7729537" cy="4038600"/>
          </a:xfrm>
        </p:spPr>
        <p:txBody>
          <a:bodyPr/>
          <a:lstStyle/>
          <a:p>
            <a:pPr>
              <a:spcBef>
                <a:spcPts val="0"/>
              </a:spcBef>
            </a:pPr>
            <a:r>
              <a:rPr lang="fr-FR" sz="2800" dirty="0"/>
              <a:t>Elles relient tous vos différents efforts</a:t>
            </a:r>
          </a:p>
          <a:p>
            <a:pPr>
              <a:spcBef>
                <a:spcPts val="0"/>
              </a:spcBef>
            </a:pPr>
            <a:r>
              <a:rPr lang="fr-FR" sz="2800" dirty="0"/>
              <a:t>Elles peuvent vous accompagner durant toute votre carrière</a:t>
            </a:r>
          </a:p>
          <a:p>
            <a:pPr>
              <a:spcBef>
                <a:spcPts val="0"/>
              </a:spcBef>
            </a:pPr>
            <a:r>
              <a:rPr lang="fr-FR" sz="2800" dirty="0"/>
              <a:t>Elles peuvent être utilisées comme points d’entrée</a:t>
            </a:r>
          </a:p>
          <a:p>
            <a:pPr>
              <a:spcBef>
                <a:spcPts val="0"/>
              </a:spcBef>
            </a:pPr>
            <a:r>
              <a:rPr lang="fr-FR" sz="2800" dirty="0"/>
              <a:t>Elles prennent parfois du temps à être développées</a:t>
            </a:r>
          </a:p>
        </p:txBody>
      </p:sp>
    </p:spTree>
    <p:extLst>
      <p:ext uri="{BB962C8B-B14F-4D97-AF65-F5344CB8AC3E}">
        <p14:creationId xmlns:p14="http://schemas.microsoft.com/office/powerpoint/2010/main" val="2476075279"/>
      </p:ext>
    </p:extLst>
  </p:cSld>
  <p:clrMapOvr>
    <a:masterClrMapping/>
  </p:clrMapOvr>
</p:sld>
</file>

<file path=ppt/theme/theme1.xml><?xml version="1.0" encoding="utf-8"?>
<a:theme xmlns:a="http://schemas.openxmlformats.org/drawingml/2006/main" name="Bold Stripes">
  <a:themeElements>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Bold Strip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
      <a:clrScheme name="Bold Stripes 3">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55A12F"/>
        </a:hlink>
        <a:folHlink>
          <a:srgbClr val="D05124"/>
        </a:folHlink>
      </a:clrScheme>
      <a:clrMap bg1="dk2" tx1="lt1" bg2="dk1" tx2="lt2" accent1="accent1" accent2="accent2" accent3="accent3" accent4="accent4" accent5="accent5" accent6="accent6" hlink="hlink" folHlink="folHlink"/>
    </a:extraClrScheme>
    <a:extraClrScheme>
      <a:clrScheme name="Bold Stripes 4">
        <a:dk1>
          <a:srgbClr val="000000"/>
        </a:dk1>
        <a:lt1>
          <a:srgbClr val="EAEAEA"/>
        </a:lt1>
        <a:dk2>
          <a:srgbClr val="378C20"/>
        </a:dk2>
        <a:lt2>
          <a:srgbClr val="EAEAEA"/>
        </a:lt2>
        <a:accent1>
          <a:srgbClr val="FFFFFF"/>
        </a:accent1>
        <a:accent2>
          <a:srgbClr val="DDDDDD"/>
        </a:accent2>
        <a:accent3>
          <a:srgbClr val="F3F3F3"/>
        </a:accent3>
        <a:accent4>
          <a:srgbClr val="000000"/>
        </a:accent4>
        <a:accent5>
          <a:srgbClr val="FFFFFF"/>
        </a:accent5>
        <a:accent6>
          <a:srgbClr val="C8C8C8"/>
        </a:accent6>
        <a:hlink>
          <a:srgbClr val="389A44"/>
        </a:hlink>
        <a:folHlink>
          <a:srgbClr val="D05124"/>
        </a:folHlink>
      </a:clrScheme>
      <a:clrMap bg1="lt1" tx1="dk1" bg2="lt2" tx2="dk2" accent1="accent1" accent2="accent2" accent3="accent3" accent4="accent4" accent5="accent5" accent6="accent6" hlink="hlink" folHlink="folHlink"/>
    </a:extraClrScheme>
    <a:extraClrScheme>
      <a:clrScheme name="Bold Stripes 5">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368E45"/>
        </a:hlink>
        <a:folHlink>
          <a:srgbClr val="D05124"/>
        </a:folHlink>
      </a:clrScheme>
      <a:clrMap bg1="dk2" tx1="lt1" bg2="dk1" tx2="lt2" accent1="accent1" accent2="accent2" accent3="accent3" accent4="accent4" accent5="accent5" accent6="accent6" hlink="hlink" folHlink="folHlink"/>
    </a:extraClrScheme>
    <a:extraClrScheme>
      <a:clrScheme name="Bold Stripes 6">
        <a:dk1>
          <a:srgbClr val="000000"/>
        </a:dk1>
        <a:lt1>
          <a:srgbClr val="EAEAEA"/>
        </a:lt1>
        <a:dk2>
          <a:srgbClr val="378C20"/>
        </a:dk2>
        <a:lt2>
          <a:srgbClr val="EAEAEA"/>
        </a:lt2>
        <a:accent1>
          <a:srgbClr val="FFFFFF"/>
        </a:accent1>
        <a:accent2>
          <a:srgbClr val="DDDDDD"/>
        </a:accent2>
        <a:accent3>
          <a:srgbClr val="F3F3F3"/>
        </a:accent3>
        <a:accent4>
          <a:srgbClr val="000000"/>
        </a:accent4>
        <a:accent5>
          <a:srgbClr val="FFFFFF"/>
        </a:accent5>
        <a:accent6>
          <a:srgbClr val="C8C8C8"/>
        </a:accent6>
        <a:hlink>
          <a:srgbClr val="389A44"/>
        </a:hlink>
        <a:folHlink>
          <a:srgbClr val="2E73C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Override1.xml><?xml version="1.0" encoding="utf-8"?>
<a:themeOverride xmlns:a="http://schemas.openxmlformats.org/drawingml/2006/main">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themeOverride>
</file>

<file path=docProps/app.xml><?xml version="1.0" encoding="utf-8"?>
<Properties xmlns="http://schemas.openxmlformats.org/officeDocument/2006/extended-properties" xmlns:vt="http://schemas.openxmlformats.org/officeDocument/2006/docPropsVTypes">
  <Template/>
  <TotalTime>10388</TotalTime>
  <Words>2951</Words>
  <Application>Microsoft Office PowerPoint</Application>
  <PresentationFormat>On-screen Show (4:3)</PresentationFormat>
  <Paragraphs>131</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Arial Black</vt:lpstr>
      <vt:lpstr>Courier New</vt:lpstr>
      <vt:lpstr>Wingdings</vt:lpstr>
      <vt:lpstr>Bold Stripes</vt:lpstr>
      <vt:lpstr>Points d’entrée pour les politiques de communication menées par les jeunes</vt:lpstr>
      <vt:lpstr>Qu’est-ce qu’un point d’entrée ?  </vt:lpstr>
      <vt:lpstr>Pour identifier les points d'entrée, vous devez comprendre le paysage des politiques</vt:lpstr>
      <vt:lpstr>Points d’entrée pour les parties prenantes</vt:lpstr>
      <vt:lpstr>Points d’entrée pour les parties prenantes</vt:lpstr>
      <vt:lpstr>Points d’entrée relatifs aux politiques</vt:lpstr>
      <vt:lpstr>Points d’entrée pour le financement et la mise en œuvre     </vt:lpstr>
      <vt:lpstr>Créer vos propres points d'entrée </vt:lpstr>
      <vt:lpstr>Les relations sont importantes </vt:lpstr>
      <vt:lpstr>Résumé </vt:lpstr>
      <vt:lpstr>Sources   </vt:lpstr>
    </vt:vector>
  </TitlesOfParts>
  <Company>Paul Geary User</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Paul Geary User</dc:creator>
  <cp:lastModifiedBy>Alfred Hylton-Dei</cp:lastModifiedBy>
  <cp:revision>786</cp:revision>
  <cp:lastPrinted>2017-04-26T23:53:16Z</cp:lastPrinted>
  <dcterms:created xsi:type="dcterms:W3CDTF">2019-10-22T16:39:46Z</dcterms:created>
  <dcterms:modified xsi:type="dcterms:W3CDTF">2020-01-13T16:20:19Z</dcterms:modified>
</cp:coreProperties>
</file>