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Override1.xml" ContentType="application/vnd.openxmlformats-officedocument.themeOverride+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Override2.xml" ContentType="application/vnd.openxmlformats-officedocument.themeOverride+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3.xml" ContentType="application/vnd.openxmlformats-officedocument.theme+xml"/>
  <Override PartName="/ppt/theme/themeOverride3.xml" ContentType="application/vnd.openxmlformats-officedocument.themeOverrid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 id="2147484213" r:id="rId2"/>
    <p:sldMasterId id="2147484225" r:id="rId3"/>
  </p:sldMasterIdLst>
  <p:notesMasterIdLst>
    <p:notesMasterId r:id="rId27"/>
  </p:notesMasterIdLst>
  <p:handoutMasterIdLst>
    <p:handoutMasterId r:id="rId28"/>
  </p:handoutMasterIdLst>
  <p:sldIdLst>
    <p:sldId id="266" r:id="rId4"/>
    <p:sldId id="265" r:id="rId5"/>
    <p:sldId id="267" r:id="rId6"/>
    <p:sldId id="317" r:id="rId7"/>
    <p:sldId id="278" r:id="rId8"/>
    <p:sldId id="269" r:id="rId9"/>
    <p:sldId id="270" r:id="rId10"/>
    <p:sldId id="302" r:id="rId11"/>
    <p:sldId id="271" r:id="rId12"/>
    <p:sldId id="272" r:id="rId13"/>
    <p:sldId id="273" r:id="rId14"/>
    <p:sldId id="291" r:id="rId15"/>
    <p:sldId id="314" r:id="rId16"/>
    <p:sldId id="318" r:id="rId17"/>
    <p:sldId id="319" r:id="rId18"/>
    <p:sldId id="320" r:id="rId19"/>
    <p:sldId id="282" r:id="rId20"/>
    <p:sldId id="283" r:id="rId21"/>
    <p:sldId id="274" r:id="rId22"/>
    <p:sldId id="277" r:id="rId23"/>
    <p:sldId id="281" r:id="rId24"/>
    <p:sldId id="316" r:id="rId25"/>
    <p:sldId id="276" r:id="rId26"/>
  </p:sldIdLst>
  <p:sldSz cx="9144000" cy="6858000" type="screen4x3"/>
  <p:notesSz cx="7023100" cy="9309100"/>
  <p:custDataLst>
    <p:tags r:id="rId29"/>
  </p:custDataLst>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3"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Shelley Megquier" initials="SM" lastIdx="5" clrIdx="0">
    <p:extLst>
      <p:ext uri="{19B8F6BF-5375-455C-9EA6-DF929625EA0E}">
        <p15:presenceInfo xmlns:p15="http://schemas.microsoft.com/office/powerpoint/2012/main" userId="S-1-5-21-94512158-1502817275-145704350-4522" providerId="AD"/>
      </p:ext>
    </p:extLst>
  </p:cmAuthor>
  <p:cmAuthor id="2" name="Marissa Yeakey" initials="MY" lastIdx="2" clrIdx="1">
    <p:extLst>
      <p:ext uri="{19B8F6BF-5375-455C-9EA6-DF929625EA0E}">
        <p15:presenceInfo xmlns:p15="http://schemas.microsoft.com/office/powerpoint/2012/main" userId="S::myeakey@prb.org::6237c1ee-23fd-4789-8bb9-d1b8bf18a9e7" providerId="AD"/>
      </p:ext>
    </p:extLst>
  </p:cmAuthor>
  <p:cmAuthor id="3" name="Nancy Matuszak" initials="NM" lastIdx="18" clrIdx="2">
    <p:extLst>
      <p:ext uri="{19B8F6BF-5375-455C-9EA6-DF929625EA0E}">
        <p15:presenceInfo xmlns:p15="http://schemas.microsoft.com/office/powerpoint/2012/main" userId="S::nmatuszak@prb.org::3c83d526-a862-4f4f-a14f-0ef36bbe7c1d" providerId="AD"/>
      </p:ext>
    </p:extLst>
  </p:cmAuthor>
  <p:cmAuthor id="4" name="Laura Wedeen" initials="LW" lastIdx="5" clrIdx="3">
    <p:extLst>
      <p:ext uri="{19B8F6BF-5375-455C-9EA6-DF929625EA0E}">
        <p15:presenceInfo xmlns:p15="http://schemas.microsoft.com/office/powerpoint/2012/main" userId="S-1-5-21-94512158-1502817275-145704350-5559" providerId="AD"/>
      </p:ext>
    </p:extLst>
  </p:cmAuthor>
  <p:cmAuthor id="5" name="Arkiatou Boissaye" initials="AB" lastIdx="39" clrIdx="4">
    <p:extLst>
      <p:ext uri="{19B8F6BF-5375-455C-9EA6-DF929625EA0E}">
        <p15:presenceInfo xmlns:p15="http://schemas.microsoft.com/office/powerpoint/2012/main" userId="S::ABoissaye@prb.org::53c82694-fcb2-4a75-bc9d-676c9081bd8b" providerId="AD"/>
      </p:ext>
    </p:extLst>
  </p:cmAuthor>
  <p:cmAuthor id="6" name="Germinal Pinalie" initials="G" lastIdx="1"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63300"/>
    <a:srgbClr val="000000"/>
    <a:srgbClr val="7AAD42"/>
    <a:srgbClr val="A2A2A2"/>
    <a:srgbClr val="00804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3730" autoAdjust="0"/>
    <p:restoredTop sz="52010" autoAdjust="0"/>
  </p:normalViewPr>
  <p:slideViewPr>
    <p:cSldViewPr showGuides="1">
      <p:cViewPr varScale="1">
        <p:scale>
          <a:sx n="66" d="100"/>
          <a:sy n="66" d="100"/>
        </p:scale>
        <p:origin x="3012" y="6"/>
      </p:cViewPr>
      <p:guideLst>
        <p:guide orient="horz" pos="2160"/>
        <p:guide pos="2880"/>
      </p:guideLst>
    </p:cSldViewPr>
  </p:slideViewPr>
  <p:outlineViewPr>
    <p:cViewPr>
      <p:scale>
        <a:sx n="33" d="100"/>
        <a:sy n="33" d="100"/>
      </p:scale>
      <p:origin x="0" y="0"/>
    </p:cViewPr>
  </p:outlineViewPr>
  <p:notesTextViewPr>
    <p:cViewPr>
      <p:scale>
        <a:sx n="125" d="100"/>
        <a:sy n="125" d="100"/>
      </p:scale>
      <p:origin x="0" y="0"/>
    </p:cViewPr>
  </p:notesTextViewPr>
  <p:sorterViewPr>
    <p:cViewPr>
      <p:scale>
        <a:sx n="66" d="100"/>
        <a:sy n="66" d="100"/>
      </p:scale>
      <p:origin x="0" y="0"/>
    </p:cViewPr>
  </p:sorterViewPr>
  <p:notesViewPr>
    <p:cSldViewPr showGuides="1">
      <p:cViewPr>
        <p:scale>
          <a:sx n="200" d="100"/>
          <a:sy n="200" d="100"/>
        </p:scale>
        <p:origin x="1296" y="-832"/>
      </p:cViewPr>
      <p:guideLst>
        <p:guide orient="horz" pos="2932"/>
        <p:guide pos="2213"/>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 Type="http://schemas.openxmlformats.org/officeDocument/2006/relationships/slideMaster" Target="slideMasters/slideMaster3.xml"/><Relationship Id="rId21" Type="http://schemas.openxmlformats.org/officeDocument/2006/relationships/slide" Target="slides/slide18.xml"/><Relationship Id="rId34"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viewProps" Target="viewProps.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handoutMaster" Target="handoutMasters/handoutMaster1.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presProps" Target="pres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notesMaster" Target="notesMasters/notesMaster1.xml"/><Relationship Id="rId30" Type="http://schemas.openxmlformats.org/officeDocument/2006/relationships/commentAuthors" Target="commentAuthors.xml"/></Relationships>
</file>

<file path=ppt/diagrams/colors1.xml><?xml version="1.0" encoding="utf-8"?>
<dgm:colorsDef xmlns:dgm="http://schemas.openxmlformats.org/drawingml/2006/diagram" xmlns:a="http://schemas.openxmlformats.org/drawingml/2006/main" uniqueId="urn:microsoft.com/office/officeart/2005/8/colors/accent0_3">
  <dgm:title val=""/>
  <dgm:desc val=""/>
  <dgm:catLst>
    <dgm:cat type="mainScheme" pri="10300"/>
  </dgm:catLst>
  <dgm:styleLbl name="node0">
    <dgm:fillClrLst meth="repeat">
      <a:schemeClr val="dk2"/>
    </dgm:fillClrLst>
    <dgm:linClrLst meth="repeat">
      <a:schemeClr val="lt2"/>
    </dgm:linClrLst>
    <dgm:effectClrLst/>
    <dgm:txLinClrLst/>
    <dgm:txFillClrLst/>
    <dgm:txEffectClrLst/>
  </dgm:styleLbl>
  <dgm:styleLbl name="alignNode1">
    <dgm:fillClrLst meth="repeat">
      <a:schemeClr val="dk2"/>
    </dgm:fillClrLst>
    <dgm:linClrLst meth="repeat">
      <a:schemeClr val="dk2"/>
    </dgm:linClrLst>
    <dgm:effectClrLst/>
    <dgm:txLinClrLst/>
    <dgm:txFillClrLst/>
    <dgm:txEffectClrLst/>
  </dgm:styleLbl>
  <dgm:styleLbl name="node1">
    <dgm:fillClrLst meth="repeat">
      <a:schemeClr val="dk2"/>
    </dgm:fillClrLst>
    <dgm:linClrLst meth="repeat">
      <a:schemeClr val="lt2"/>
    </dgm:linClrLst>
    <dgm:effectClrLst/>
    <dgm:txLinClrLst/>
    <dgm:txFillClrLst/>
    <dgm:txEffectClrLst/>
  </dgm:styleLbl>
  <dgm:styleLbl name="lnNode1">
    <dgm:fillClrLst meth="repeat">
      <a:schemeClr val="dk2"/>
    </dgm:fillClrLst>
    <dgm:linClrLst meth="repeat">
      <a:schemeClr val="lt2"/>
    </dgm:linClrLst>
    <dgm:effectClrLst/>
    <dgm:txLinClrLst/>
    <dgm:txFillClrLst/>
    <dgm:txEffectClrLst/>
  </dgm:styleLbl>
  <dgm:styleLbl name="vennNode1">
    <dgm:fillClrLst meth="repeat">
      <a:schemeClr val="dk2">
        <a:alpha val="50000"/>
      </a:schemeClr>
    </dgm:fillClrLst>
    <dgm:linClrLst meth="repeat">
      <a:schemeClr val="lt2"/>
    </dgm:linClrLst>
    <dgm:effectClrLst/>
    <dgm:txLinClrLst/>
    <dgm:txFillClrLst/>
    <dgm:txEffectClrLst/>
  </dgm:styleLbl>
  <dgm:styleLbl name="node2">
    <dgm:fillClrLst meth="repeat">
      <a:schemeClr val="dk2"/>
    </dgm:fillClrLst>
    <dgm:linClrLst meth="repeat">
      <a:schemeClr val="lt2"/>
    </dgm:linClrLst>
    <dgm:effectClrLst/>
    <dgm:txLinClrLst/>
    <dgm:txFillClrLst/>
    <dgm:txEffectClrLst/>
  </dgm:styleLbl>
  <dgm:styleLbl name="node3">
    <dgm:fillClrLst meth="repeat">
      <a:schemeClr val="dk2"/>
    </dgm:fillClrLst>
    <dgm:linClrLst meth="repeat">
      <a:schemeClr val="lt2"/>
    </dgm:linClrLst>
    <dgm:effectClrLst/>
    <dgm:txLinClrLst/>
    <dgm:txFillClrLst/>
    <dgm:txEffectClrLst/>
  </dgm:styleLbl>
  <dgm:styleLbl name="node4">
    <dgm:fillClrLst meth="repeat">
      <a:schemeClr val="dk2"/>
    </dgm:fillClrLst>
    <dgm:linClrLst meth="repeat">
      <a:schemeClr val="lt2"/>
    </dgm:linClrLst>
    <dgm:effectClrLst/>
    <dgm:txLinClrLst/>
    <dgm:txFillClrLst/>
    <dgm:txEffectClrLst/>
  </dgm:styleLbl>
  <dgm:styleLbl name="fgImgPlace1">
    <dgm:fillClrLst meth="repeat">
      <a:schemeClr val="dk2">
        <a:tint val="50000"/>
      </a:schemeClr>
    </dgm:fillClrLst>
    <dgm:linClrLst meth="repeat">
      <a:schemeClr val="lt2"/>
    </dgm:linClrLst>
    <dgm:effectClrLst/>
    <dgm:txLinClrLst/>
    <dgm:txFillClrLst meth="repeat">
      <a:schemeClr val="lt2"/>
    </dgm:txFillClrLst>
    <dgm:txEffectClrLst/>
  </dgm:styleLbl>
  <dgm:styleLbl name="align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bgImgPlace1">
    <dgm:fillClrLst meth="repeat">
      <a:schemeClr val="dk2">
        <a:tint val="50000"/>
      </a:schemeClr>
    </dgm:fillClrLst>
    <dgm:linClrLst meth="repeat">
      <a:schemeClr val="dk2">
        <a:shade val="80000"/>
      </a:schemeClr>
    </dgm:linClrLst>
    <dgm:effectClrLst/>
    <dgm:txLinClrLst/>
    <dgm:txFillClrLst meth="repeat">
      <a:schemeClr val="lt2"/>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dgm:txEffectClrLst/>
  </dgm:styleLbl>
  <dgm:styleLbl name="sibTrans1D1">
    <dgm:fillClrLst meth="repeat">
      <a:schemeClr val="dk2"/>
    </dgm:fillClrLst>
    <dgm:linClrLst meth="repeat">
      <a:schemeClr val="dk2"/>
    </dgm:linClrLst>
    <dgm:effectClrLst/>
    <dgm:txLinClrLst/>
    <dgm:txFillClrLst meth="repeat">
      <a:schemeClr val="lt2"/>
    </dgm:txFillClrLst>
    <dgm:txEffectClrLst/>
  </dgm:styleLbl>
  <dgm:styleLbl name="callout">
    <dgm:fillClrLst meth="repeat">
      <a:schemeClr val="dk2"/>
    </dgm:fillClrLst>
    <dgm:linClrLst meth="repeat">
      <a:schemeClr val="dk2">
        <a:tint val="50000"/>
      </a:schemeClr>
    </dgm:linClrLst>
    <dgm:effectClrLst/>
    <dgm:txLinClrLst/>
    <dgm:txFillClrLst meth="repeat">
      <a:schemeClr val="lt2"/>
    </dgm:txFillClrLst>
    <dgm:txEffectClrLst/>
  </dgm:styleLbl>
  <dgm:styleLbl name="asst0">
    <dgm:fillClrLst meth="repeat">
      <a:schemeClr val="dk2"/>
    </dgm:fillClrLst>
    <dgm:linClrLst meth="repeat">
      <a:schemeClr val="lt2"/>
    </dgm:linClrLst>
    <dgm:effectClrLst/>
    <dgm:txLinClrLst/>
    <dgm:txFillClrLst/>
    <dgm:txEffectClrLst/>
  </dgm:styleLbl>
  <dgm:styleLbl name="asst1">
    <dgm:fillClrLst meth="repeat">
      <a:schemeClr val="dk2"/>
    </dgm:fillClrLst>
    <dgm:linClrLst meth="repeat">
      <a:schemeClr val="lt2"/>
    </dgm:linClrLst>
    <dgm:effectClrLst/>
    <dgm:txLinClrLst/>
    <dgm:txFillClrLst/>
    <dgm:txEffectClrLst/>
  </dgm:styleLbl>
  <dgm:styleLbl name="asst2">
    <dgm:fillClrLst meth="repeat">
      <a:schemeClr val="dk2"/>
    </dgm:fillClrLst>
    <dgm:linClrLst meth="repeat">
      <a:schemeClr val="lt2"/>
    </dgm:linClrLst>
    <dgm:effectClrLst/>
    <dgm:txLinClrLst/>
    <dgm:txFillClrLst/>
    <dgm:txEffectClrLst/>
  </dgm:styleLbl>
  <dgm:styleLbl name="asst3">
    <dgm:fillClrLst meth="repeat">
      <a:schemeClr val="dk2"/>
    </dgm:fillClrLst>
    <dgm:linClrLst meth="repeat">
      <a:schemeClr val="lt2"/>
    </dgm:linClrLst>
    <dgm:effectClrLst/>
    <dgm:txLinClrLst/>
    <dgm:txFillClrLst/>
    <dgm:txEffectClrLst/>
  </dgm:styleLbl>
  <dgm:styleLbl name="asst4">
    <dgm:fillClrLst meth="repeat">
      <a:schemeClr val="dk2"/>
    </dgm:fillClrLst>
    <dgm:linClrLst meth="repeat">
      <a:schemeClr val="lt2"/>
    </dgm:linClrLst>
    <dgm:effectClrLst/>
    <dgm:txLinClrLst/>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meth="repeat">
      <a:schemeClr val="lt2"/>
    </dgm:txFillClrLst>
    <dgm:txEffectClrLst/>
  </dgm:styleLbl>
  <dgm:styleLbl name="parChTrans2D2">
    <dgm:fillClrLst meth="repeat">
      <a:schemeClr val="dk2"/>
    </dgm:fillClrLst>
    <dgm:linClrLst meth="repeat">
      <a:schemeClr val="dk2"/>
    </dgm:linClrLst>
    <dgm:effectClrLst/>
    <dgm:txLinClrLst/>
    <dgm:txFillClrLst meth="repeat">
      <a:schemeClr val="lt2"/>
    </dgm:txFillClrLst>
    <dgm:txEffectClrLst/>
  </dgm:styleLbl>
  <dgm:styleLbl name="parChTrans2D3">
    <dgm:fillClrLst meth="repeat">
      <a:schemeClr val="dk2"/>
    </dgm:fillClrLst>
    <dgm:linClrLst meth="repeat">
      <a:schemeClr val="dk2"/>
    </dgm:linClrLst>
    <dgm:effectClrLst/>
    <dgm:txLinClrLst/>
    <dgm:txFillClrLst meth="repeat">
      <a:schemeClr val="lt2"/>
    </dgm:txFillClrLst>
    <dgm:txEffectClrLst/>
  </dgm:styleLbl>
  <dgm:styleLbl name="parChTrans2D4">
    <dgm:fillClrLst meth="repeat">
      <a:schemeClr val="dk2"/>
    </dgm:fillClrLst>
    <dgm:linClrLst meth="repeat">
      <a:schemeClr val="dk2"/>
    </dgm:linClrLst>
    <dgm:effectClrLst/>
    <dgm:txLinClrLst/>
    <dgm:txFillClrLst meth="repeat">
      <a:schemeClr val="lt2"/>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conF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align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trAlignAcc1">
    <dgm:fillClrLst meth="repeat">
      <a:schemeClr val="lt2">
        <a:alpha val="40000"/>
      </a:schemeClr>
    </dgm:fillClrLst>
    <dgm:linClrLst meth="repeat">
      <a:schemeClr val="dk2"/>
    </dgm:linClrLst>
    <dgm:effectClrLst/>
    <dgm:txLinClrLst/>
    <dgm:txFillClrLst meth="repeat">
      <a:schemeClr val="dk1"/>
    </dgm:txFillClrLst>
    <dgm:txEffectClrLst/>
  </dgm:styleLbl>
  <dgm:styleLbl name="bgAcc1">
    <dgm:fillClrLst meth="repeat">
      <a:schemeClr val="lt2">
        <a:alpha val="90000"/>
      </a:schemeClr>
    </dgm:fillClrLst>
    <dgm:linClrLst meth="repeat">
      <a:schemeClr val="dk2"/>
    </dgm:linClrLst>
    <dgm:effectClrLst/>
    <dgm:txLinClrLst/>
    <dgm:txFillClrLst meth="repeat">
      <a:schemeClr val="dk1"/>
    </dgm:txFillClrLst>
    <dgm:txEffectClrLst/>
  </dgm:styleLbl>
  <dgm:styleLbl name="solidFgAcc1">
    <dgm:fillClrLst meth="repeat">
      <a:schemeClr val="lt2"/>
    </dgm:fillClrLst>
    <dgm:linClrLst meth="repeat">
      <a:schemeClr val="dk2"/>
    </dgm:linClrLst>
    <dgm:effectClrLst/>
    <dgm:txLinClrLst/>
    <dgm:txFillClrLst meth="repeat">
      <a:schemeClr val="dk1"/>
    </dgm:txFillClrLst>
    <dgm:txEffectClrLst/>
  </dgm:styleLbl>
  <dgm:styleLbl name="solidAlignAcc1">
    <dgm:fillClrLst meth="repeat">
      <a:schemeClr val="lt2"/>
    </dgm:fillClrLst>
    <dgm:linClrLst meth="repeat">
      <a:schemeClr val="dk2"/>
    </dgm:linClrLst>
    <dgm:effectClrLst/>
    <dgm:txLinClrLst/>
    <dgm:txFillClrLst meth="repeat">
      <a:schemeClr val="dk1"/>
    </dgm:txFillClrLst>
    <dgm:txEffectClrLst/>
  </dgm:styleLbl>
  <dgm:styleLbl name="solidBgAcc1">
    <dgm:fillClrLst meth="repeat">
      <a:schemeClr val="lt2"/>
    </dgm:fillClrLst>
    <dgm:linClrLst meth="repeat">
      <a:schemeClr val="dk2"/>
    </dgm:linClrLst>
    <dgm:effectClrLst/>
    <dgm:txLinClrLst/>
    <dgm:txFillClrLst meth="repeat">
      <a:schemeClr val="dk1"/>
    </dgm:txFillClrLst>
    <dgm:txEffectClrLst/>
  </dgm:styleLbl>
  <dgm:styleLbl name="f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align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bgAccFollowNode1">
    <dgm:fillClrLst meth="repeat">
      <a:schemeClr val="dk2">
        <a:alpha val="90000"/>
        <a:tint val="40000"/>
      </a:schemeClr>
    </dgm:fillClrLst>
    <dgm:linClrLst meth="repeat">
      <a:schemeClr val="dk2">
        <a:alpha val="90000"/>
        <a:tint val="40000"/>
      </a:schemeClr>
    </dgm:linClrLst>
    <dgm:effectClrLst/>
    <dgm:txLinClrLst/>
    <dgm:txFillClrLst meth="repeat">
      <a:schemeClr val="dk1"/>
    </dgm:txFillClrLst>
    <dgm:txEffectClrLst/>
  </dgm:styleLbl>
  <dgm:styleLbl name="fgAcc0">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2">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3">
    <dgm:fillClrLst meth="repeat">
      <a:schemeClr val="lt2">
        <a:alpha val="90000"/>
      </a:schemeClr>
    </dgm:fillClrLst>
    <dgm:linClrLst meth="repeat">
      <a:schemeClr val="dk2"/>
    </dgm:linClrLst>
    <dgm:effectClrLst/>
    <dgm:txLinClrLst/>
    <dgm:txFillClrLst meth="repeat">
      <a:schemeClr val="dk1"/>
    </dgm:txFillClrLst>
    <dgm:txEffectClrLst/>
  </dgm:styleLbl>
  <dgm:styleLbl name="fgAcc4">
    <dgm:fillClrLst meth="repeat">
      <a:schemeClr val="lt2">
        <a:alpha val="90000"/>
      </a:schemeClr>
    </dgm:fillClrLst>
    <dgm:linClrLst meth="repeat">
      <a:schemeClr val="dk2"/>
    </dgm:linClrLst>
    <dgm:effectClrLst/>
    <dgm:txLinClrLst/>
    <dgm:txFillClrLst meth="repeat">
      <a:schemeClr val="dk1"/>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1"/>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1"/>
    </dgm:txFillClrLst>
    <dgm:txEffectClrLst/>
  </dgm:styleLbl>
  <dgm:styleLbl name="fgShp">
    <dgm:fillClrLst meth="repeat">
      <a:schemeClr val="dk2">
        <a:tint val="60000"/>
      </a:schemeClr>
    </dgm:fillClrLst>
    <dgm:linClrLst meth="repeat">
      <a:schemeClr val="lt2"/>
    </dgm:linClrLst>
    <dgm:effectClrLst/>
    <dgm:txLinClrLst/>
    <dgm:txFillClrLst meth="repeat">
      <a:schemeClr val="dk1"/>
    </dgm:txFillClrLst>
    <dgm:txEffectClrLst/>
  </dgm:styleLbl>
  <dgm:styleLbl name="revTx">
    <dgm:fillClrLst meth="repeat">
      <a:schemeClr val="lt2">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4E9DB6E-6F67-48AC-B10B-626F4A449EF0}" type="doc">
      <dgm:prSet loTypeId="urn:microsoft.com/office/officeart/2005/8/layout/hList1" loCatId="list" qsTypeId="urn:microsoft.com/office/officeart/2005/8/quickstyle/simple2" qsCatId="simple" csTypeId="urn:microsoft.com/office/officeart/2005/8/colors/accent0_3" csCatId="mainScheme" phldr="1"/>
      <dgm:spPr/>
      <dgm:t>
        <a:bodyPr/>
        <a:lstStyle/>
        <a:p>
          <a:endParaRPr lang="en-US"/>
        </a:p>
      </dgm:t>
    </dgm:pt>
    <dgm:pt modelId="{AE807243-528B-47D0-B0D8-CD287D5F847F}">
      <dgm:prSet phldrT="[Text]" custT="1"/>
      <dgm:spPr>
        <a:solidFill>
          <a:srgbClr val="7BC143"/>
        </a:solidFill>
        <a:ln w="6350">
          <a:solidFill>
            <a:schemeClr val="accent4">
              <a:lumMod val="50000"/>
              <a:lumOff val="50000"/>
            </a:schemeClr>
          </a:solidFill>
        </a:ln>
        <a:effectLst/>
      </dgm:spPr>
      <dgm:t>
        <a:bodyPr/>
        <a:lstStyle/>
        <a:p>
          <a:r>
            <a:rPr lang="en-US" sz="3600" b="0" cap="none" spc="0" dirty="0">
              <a:ln w="0"/>
              <a:solidFill>
                <a:schemeClr val="accent1"/>
              </a:solidFill>
              <a:effectLst>
                <a:outerShdw blurRad="38100" dist="25400" dir="5400000" algn="ctr" rotWithShape="0">
                  <a:srgbClr val="6E747A">
                    <a:alpha val="43000"/>
                  </a:srgbClr>
                </a:outerShdw>
              </a:effectLst>
            </a:rPr>
            <a:t>But de plaidoyer</a:t>
          </a:r>
        </a:p>
      </dgm:t>
    </dgm:pt>
    <dgm:pt modelId="{5E7FC2E0-9606-4EA7-85C5-00CD621609AA}" type="parTrans" cxnId="{94BF32EE-5014-49D6-873B-A76B319F897A}">
      <dgm:prSet/>
      <dgm:spPr/>
      <dgm:t>
        <a:bodyPr/>
        <a:lstStyle/>
        <a:p>
          <a:endParaRPr lang="en-US"/>
        </a:p>
      </dgm:t>
    </dgm:pt>
    <dgm:pt modelId="{659832CA-5CA8-40C1-92FB-ACA8E1FAD67E}" type="sibTrans" cxnId="{94BF32EE-5014-49D6-873B-A76B319F897A}">
      <dgm:prSet/>
      <dgm:spPr/>
      <dgm:t>
        <a:bodyPr/>
        <a:lstStyle/>
        <a:p>
          <a:endParaRPr lang="en-US"/>
        </a:p>
      </dgm:t>
    </dgm:pt>
    <dgm:pt modelId="{AFAA8C22-0BA5-46D4-8007-F2EF0F8BCF89}">
      <dgm:prSet phldrT="[Text]" custT="1"/>
      <dgm:spPr>
        <a:solidFill>
          <a:schemeClr val="accent3">
            <a:alpha val="90000"/>
          </a:schemeClr>
        </a:solidFill>
        <a:ln w="6350">
          <a:solidFill>
            <a:schemeClr val="accent4">
              <a:lumMod val="50000"/>
              <a:lumOff val="50000"/>
            </a:schemeClr>
          </a:solidFill>
        </a:ln>
        <a:effectLst/>
      </dgm:spPr>
      <dgm:t>
        <a:bodyPr/>
        <a:lstStyle/>
        <a:p>
          <a:pPr algn="l">
            <a:lnSpc>
              <a:spcPct val="100000"/>
            </a:lnSpc>
          </a:pPr>
          <a:r>
            <a:rPr lang="fr-FR" sz="2000" dirty="0"/>
            <a:t>Changements au niveau de </a:t>
          </a:r>
          <a:r>
            <a:rPr lang="fr-FR" sz="2000" noProof="0" dirty="0"/>
            <a:t>l’engagement</a:t>
          </a:r>
          <a:r>
            <a:rPr lang="fr-FR" sz="2000" dirty="0"/>
            <a:t> politique et financier</a:t>
          </a:r>
        </a:p>
      </dgm:t>
    </dgm:pt>
    <dgm:pt modelId="{4B0D5B84-285A-4FCA-BEA9-7ADC291ECEBC}" type="parTrans" cxnId="{DC2DE731-E492-49C2-9338-5C0A80408049}">
      <dgm:prSet/>
      <dgm:spPr/>
      <dgm:t>
        <a:bodyPr/>
        <a:lstStyle/>
        <a:p>
          <a:endParaRPr lang="en-US"/>
        </a:p>
      </dgm:t>
    </dgm:pt>
    <dgm:pt modelId="{BEE417D0-5470-49EF-8250-08AD3F5809BA}" type="sibTrans" cxnId="{DC2DE731-E492-49C2-9338-5C0A80408049}">
      <dgm:prSet/>
      <dgm:spPr/>
      <dgm:t>
        <a:bodyPr/>
        <a:lstStyle/>
        <a:p>
          <a:endParaRPr lang="en-US"/>
        </a:p>
      </dgm:t>
    </dgm:pt>
    <dgm:pt modelId="{F80D5640-D910-4715-BB2C-FD8EA12A4D1E}">
      <dgm:prSet phldrT="[Text]" custT="1"/>
      <dgm:spPr>
        <a:solidFill>
          <a:schemeClr val="accent3">
            <a:alpha val="90000"/>
          </a:schemeClr>
        </a:solidFill>
        <a:ln w="6350">
          <a:solidFill>
            <a:schemeClr val="accent4">
              <a:lumMod val="50000"/>
              <a:lumOff val="50000"/>
            </a:schemeClr>
          </a:solidFill>
        </a:ln>
        <a:effectLst/>
      </dgm:spPr>
      <dgm:t>
        <a:bodyPr/>
        <a:lstStyle/>
        <a:p>
          <a:pPr>
            <a:lnSpc>
              <a:spcPct val="100000"/>
            </a:lnSpc>
          </a:pPr>
          <a:r>
            <a:rPr lang="fr-FR" sz="2000" noProof="0" dirty="0"/>
            <a:t>Changements au niveau des comportements et des indicateurs</a:t>
          </a:r>
        </a:p>
      </dgm:t>
    </dgm:pt>
    <dgm:pt modelId="{43BF9664-D6EA-4B87-BF62-793AC6CB2220}" type="parTrans" cxnId="{09E098D3-603C-4486-8EA1-1C46E8DB2DCC}">
      <dgm:prSet/>
      <dgm:spPr/>
      <dgm:t>
        <a:bodyPr/>
        <a:lstStyle/>
        <a:p>
          <a:endParaRPr lang="en-US"/>
        </a:p>
      </dgm:t>
    </dgm:pt>
    <dgm:pt modelId="{34D25D50-86BA-4DC0-B519-7B724F8F8C81}" type="sibTrans" cxnId="{09E098D3-603C-4486-8EA1-1C46E8DB2DCC}">
      <dgm:prSet/>
      <dgm:spPr/>
      <dgm:t>
        <a:bodyPr/>
        <a:lstStyle/>
        <a:p>
          <a:endParaRPr lang="en-US"/>
        </a:p>
      </dgm:t>
    </dgm:pt>
    <dgm:pt modelId="{62631CEE-6EAB-4931-918F-6F4351864447}">
      <dgm:prSet phldrT="[Text]" custT="1"/>
      <dgm:spPr>
        <a:solidFill>
          <a:srgbClr val="7BC143"/>
        </a:solidFill>
        <a:ln w="6350">
          <a:solidFill>
            <a:schemeClr val="accent4">
              <a:lumMod val="50000"/>
              <a:lumOff val="50000"/>
            </a:schemeClr>
          </a:solidFill>
        </a:ln>
        <a:effectLst/>
      </dgm:spPr>
      <dgm:t>
        <a:bodyPr/>
        <a:lstStyle/>
        <a:p>
          <a:r>
            <a:rPr lang="fr-FR" sz="3600" b="0" cap="none" spc="0" noProof="0" dirty="0">
              <a:ln w="0"/>
              <a:solidFill>
                <a:schemeClr val="accent1"/>
              </a:solidFill>
              <a:effectLst>
                <a:outerShdw blurRad="38100" dist="25400" dir="5400000" algn="ctr" rotWithShape="0">
                  <a:srgbClr val="6E747A">
                    <a:alpha val="43000"/>
                  </a:srgbClr>
                </a:outerShdw>
              </a:effectLst>
            </a:rPr>
            <a:t>But de programme</a:t>
          </a:r>
        </a:p>
      </dgm:t>
    </dgm:pt>
    <dgm:pt modelId="{2D9B3A65-B816-4F8A-A82B-4681A51B4D51}" type="sibTrans" cxnId="{A8597CF8-3FD9-47D5-9411-6C9D9C4A1B27}">
      <dgm:prSet/>
      <dgm:spPr/>
      <dgm:t>
        <a:bodyPr/>
        <a:lstStyle/>
        <a:p>
          <a:endParaRPr lang="en-US"/>
        </a:p>
      </dgm:t>
    </dgm:pt>
    <dgm:pt modelId="{1591345C-4CA6-440A-9D4A-9117AA2F93F2}" type="parTrans" cxnId="{A8597CF8-3FD9-47D5-9411-6C9D9C4A1B27}">
      <dgm:prSet/>
      <dgm:spPr/>
      <dgm:t>
        <a:bodyPr/>
        <a:lstStyle/>
        <a:p>
          <a:endParaRPr lang="en-US"/>
        </a:p>
      </dgm:t>
    </dgm:pt>
    <dgm:pt modelId="{CB084FED-3A83-48DE-B243-85B2318E01E8}">
      <dgm:prSet phldrT="[Text]" custT="1"/>
      <dgm:spPr>
        <a:solidFill>
          <a:schemeClr val="accent3">
            <a:alpha val="90000"/>
          </a:schemeClr>
        </a:solidFill>
        <a:ln w="6350">
          <a:solidFill>
            <a:schemeClr val="accent4">
              <a:lumMod val="50000"/>
              <a:lumOff val="50000"/>
            </a:schemeClr>
          </a:solidFill>
        </a:ln>
        <a:effectLst/>
      </dgm:spPr>
      <dgm:t>
        <a:bodyPr/>
        <a:lstStyle/>
        <a:p>
          <a:pPr algn="l">
            <a:lnSpc>
              <a:spcPct val="100000"/>
            </a:lnSpc>
          </a:pPr>
          <a:r>
            <a:rPr lang="fr-FR" sz="2000" b="1" noProof="0" dirty="0"/>
            <a:t>Exemple :                     </a:t>
          </a:r>
          <a:r>
            <a:rPr lang="fr-FR" sz="2000" b="0" noProof="0" dirty="0"/>
            <a:t>Garantir un engagement financier en faveur de services de planification familiale adaptés aux jeunes</a:t>
          </a:r>
        </a:p>
      </dgm:t>
    </dgm:pt>
    <dgm:pt modelId="{0D887E21-BB4B-4327-BA7B-90031C64F26B}" type="parTrans" cxnId="{0CD413FA-E36D-4194-B545-6B7F06319C0C}">
      <dgm:prSet/>
      <dgm:spPr/>
      <dgm:t>
        <a:bodyPr/>
        <a:lstStyle/>
        <a:p>
          <a:endParaRPr lang="en-US"/>
        </a:p>
      </dgm:t>
    </dgm:pt>
    <dgm:pt modelId="{D9846BD2-4355-4352-84AE-FC5625428A5A}" type="sibTrans" cxnId="{0CD413FA-E36D-4194-B545-6B7F06319C0C}">
      <dgm:prSet/>
      <dgm:spPr/>
      <dgm:t>
        <a:bodyPr/>
        <a:lstStyle/>
        <a:p>
          <a:endParaRPr lang="en-US"/>
        </a:p>
      </dgm:t>
    </dgm:pt>
    <dgm:pt modelId="{D883044D-1713-4896-9B58-4998B956BCB3}">
      <dgm:prSet custT="1"/>
      <dgm:spPr>
        <a:solidFill>
          <a:schemeClr val="accent3">
            <a:alpha val="90000"/>
          </a:schemeClr>
        </a:solidFill>
        <a:ln w="6350">
          <a:solidFill>
            <a:schemeClr val="accent4">
              <a:lumMod val="50000"/>
              <a:lumOff val="50000"/>
            </a:schemeClr>
          </a:solidFill>
        </a:ln>
        <a:effectLst/>
      </dgm:spPr>
      <dgm:t>
        <a:bodyPr/>
        <a:lstStyle/>
        <a:p>
          <a:pPr>
            <a:lnSpc>
              <a:spcPct val="100000"/>
            </a:lnSpc>
          </a:pPr>
          <a:r>
            <a:rPr lang="fr-FR" sz="2000" b="1" noProof="0" dirty="0"/>
            <a:t>Exemple :                         </a:t>
          </a:r>
          <a:r>
            <a:rPr lang="fr-FR" sz="2000" b="0" noProof="0" dirty="0"/>
            <a:t>En l’espace de cinq ans, réduire de 20 % le nombre de naissances chez les adolescentes</a:t>
          </a:r>
        </a:p>
      </dgm:t>
    </dgm:pt>
    <dgm:pt modelId="{197504C4-FB92-4107-9A9A-0BAB6A1636ED}" type="parTrans" cxnId="{963A232C-6F21-4CF7-9FD2-E436319FD8E6}">
      <dgm:prSet/>
      <dgm:spPr/>
      <dgm:t>
        <a:bodyPr/>
        <a:lstStyle/>
        <a:p>
          <a:endParaRPr lang="en-US"/>
        </a:p>
      </dgm:t>
    </dgm:pt>
    <dgm:pt modelId="{FB396E1F-F5E5-4E7E-91F1-11FD5E9AE05B}" type="sibTrans" cxnId="{963A232C-6F21-4CF7-9FD2-E436319FD8E6}">
      <dgm:prSet/>
      <dgm:spPr/>
      <dgm:t>
        <a:bodyPr/>
        <a:lstStyle/>
        <a:p>
          <a:endParaRPr lang="en-US"/>
        </a:p>
      </dgm:t>
    </dgm:pt>
    <dgm:pt modelId="{83543CDD-36AD-4D95-9885-9AEA040F40E5}">
      <dgm:prSet phldrT="[Text]" custT="1"/>
      <dgm:spPr>
        <a:solidFill>
          <a:schemeClr val="accent3">
            <a:alpha val="90000"/>
          </a:schemeClr>
        </a:solidFill>
        <a:ln w="6350">
          <a:solidFill>
            <a:schemeClr val="accent4">
              <a:lumMod val="50000"/>
              <a:lumOff val="50000"/>
            </a:schemeClr>
          </a:solidFill>
        </a:ln>
        <a:effectLst/>
      </dgm:spPr>
      <dgm:t>
        <a:bodyPr/>
        <a:lstStyle/>
        <a:p>
          <a:pPr>
            <a:lnSpc>
              <a:spcPct val="100000"/>
            </a:lnSpc>
          </a:pPr>
          <a:endParaRPr lang="fr-FR" sz="2000" noProof="0" dirty="0"/>
        </a:p>
      </dgm:t>
    </dgm:pt>
    <dgm:pt modelId="{633B95CD-D749-4608-94D5-0A629812B466}" type="parTrans" cxnId="{5C30067C-50E7-49FF-B4E1-21C1F25A8FFF}">
      <dgm:prSet/>
      <dgm:spPr/>
      <dgm:t>
        <a:bodyPr/>
        <a:lstStyle/>
        <a:p>
          <a:endParaRPr lang="en-US"/>
        </a:p>
      </dgm:t>
    </dgm:pt>
    <dgm:pt modelId="{2AD829E1-8C67-49F2-90BC-3E6B9367457A}" type="sibTrans" cxnId="{5C30067C-50E7-49FF-B4E1-21C1F25A8FFF}">
      <dgm:prSet/>
      <dgm:spPr/>
      <dgm:t>
        <a:bodyPr/>
        <a:lstStyle/>
        <a:p>
          <a:endParaRPr lang="en-US"/>
        </a:p>
      </dgm:t>
    </dgm:pt>
    <dgm:pt modelId="{F33453AC-63BF-4340-B72D-2E902CEC2FD9}">
      <dgm:prSet phldrT="[Text]" custT="1"/>
      <dgm:spPr>
        <a:solidFill>
          <a:schemeClr val="accent3">
            <a:alpha val="90000"/>
          </a:schemeClr>
        </a:solidFill>
        <a:ln w="6350">
          <a:solidFill>
            <a:schemeClr val="accent4">
              <a:lumMod val="50000"/>
              <a:lumOff val="50000"/>
            </a:schemeClr>
          </a:solidFill>
        </a:ln>
        <a:effectLst/>
      </dgm:spPr>
      <dgm:t>
        <a:bodyPr/>
        <a:lstStyle/>
        <a:p>
          <a:pPr algn="l">
            <a:lnSpc>
              <a:spcPct val="100000"/>
            </a:lnSpc>
          </a:pPr>
          <a:endParaRPr lang="en-US" sz="2000" dirty="0"/>
        </a:p>
      </dgm:t>
    </dgm:pt>
    <dgm:pt modelId="{3CDF0DF4-5758-47D4-AAE1-44ADC55FF029}" type="parTrans" cxnId="{F85FD78C-F40E-4833-BADB-631B9DA9DB55}">
      <dgm:prSet/>
      <dgm:spPr/>
      <dgm:t>
        <a:bodyPr/>
        <a:lstStyle/>
        <a:p>
          <a:endParaRPr lang="en-US"/>
        </a:p>
      </dgm:t>
    </dgm:pt>
    <dgm:pt modelId="{DB600656-D961-439E-A336-3E650943F4B3}" type="sibTrans" cxnId="{F85FD78C-F40E-4833-BADB-631B9DA9DB55}">
      <dgm:prSet/>
      <dgm:spPr/>
      <dgm:t>
        <a:bodyPr/>
        <a:lstStyle/>
        <a:p>
          <a:endParaRPr lang="en-US"/>
        </a:p>
      </dgm:t>
    </dgm:pt>
    <dgm:pt modelId="{B88614CA-82FC-4CA2-AA9B-E47BF10595B3}" type="pres">
      <dgm:prSet presAssocID="{94E9DB6E-6F67-48AC-B10B-626F4A449EF0}" presName="Name0" presStyleCnt="0">
        <dgm:presLayoutVars>
          <dgm:dir/>
          <dgm:animLvl val="lvl"/>
          <dgm:resizeHandles val="exact"/>
        </dgm:presLayoutVars>
      </dgm:prSet>
      <dgm:spPr/>
    </dgm:pt>
    <dgm:pt modelId="{1B322B5A-FF89-4A6A-B52D-D393E1186A0E}" type="pres">
      <dgm:prSet presAssocID="{AE807243-528B-47D0-B0D8-CD287D5F847F}" presName="composite" presStyleCnt="0"/>
      <dgm:spPr/>
    </dgm:pt>
    <dgm:pt modelId="{17717C71-52A6-4468-9C32-FF18825A3312}" type="pres">
      <dgm:prSet presAssocID="{AE807243-528B-47D0-B0D8-CD287D5F847F}" presName="parTx" presStyleLbl="alignNode1" presStyleIdx="0" presStyleCnt="2" custScaleY="100000">
        <dgm:presLayoutVars>
          <dgm:chMax val="0"/>
          <dgm:chPref val="0"/>
          <dgm:bulletEnabled val="1"/>
        </dgm:presLayoutVars>
      </dgm:prSet>
      <dgm:spPr/>
    </dgm:pt>
    <dgm:pt modelId="{DE8A985D-D943-4B7F-BF79-199C07822006}" type="pres">
      <dgm:prSet presAssocID="{AE807243-528B-47D0-B0D8-CD287D5F847F}" presName="desTx" presStyleLbl="alignAccFollowNode1" presStyleIdx="0" presStyleCnt="2">
        <dgm:presLayoutVars>
          <dgm:bulletEnabled val="1"/>
        </dgm:presLayoutVars>
      </dgm:prSet>
      <dgm:spPr/>
    </dgm:pt>
    <dgm:pt modelId="{4A7CF51C-EEA9-4FA7-BE55-2A7AC46A98ED}" type="pres">
      <dgm:prSet presAssocID="{659832CA-5CA8-40C1-92FB-ACA8E1FAD67E}" presName="space" presStyleCnt="0"/>
      <dgm:spPr/>
    </dgm:pt>
    <dgm:pt modelId="{645C7D14-07D0-4EEB-96C2-9DC44251539E}" type="pres">
      <dgm:prSet presAssocID="{62631CEE-6EAB-4931-918F-6F4351864447}" presName="composite" presStyleCnt="0"/>
      <dgm:spPr/>
    </dgm:pt>
    <dgm:pt modelId="{22E074A6-18EF-40C5-B50D-F34769A342B9}" type="pres">
      <dgm:prSet presAssocID="{62631CEE-6EAB-4931-918F-6F4351864447}" presName="parTx" presStyleLbl="alignNode1" presStyleIdx="1" presStyleCnt="2" custScaleY="100000">
        <dgm:presLayoutVars>
          <dgm:chMax val="0"/>
          <dgm:chPref val="0"/>
          <dgm:bulletEnabled val="1"/>
        </dgm:presLayoutVars>
      </dgm:prSet>
      <dgm:spPr/>
    </dgm:pt>
    <dgm:pt modelId="{657E7051-3236-443C-9077-524113D9BCF8}" type="pres">
      <dgm:prSet presAssocID="{62631CEE-6EAB-4931-918F-6F4351864447}" presName="desTx" presStyleLbl="alignAccFollowNode1" presStyleIdx="1" presStyleCnt="2" custLinFactNeighborX="272" custLinFactNeighborY="284">
        <dgm:presLayoutVars>
          <dgm:bulletEnabled val="1"/>
        </dgm:presLayoutVars>
      </dgm:prSet>
      <dgm:spPr/>
    </dgm:pt>
  </dgm:ptLst>
  <dgm:cxnLst>
    <dgm:cxn modelId="{F6E91908-0BF3-48DB-AD28-58385666A572}" type="presOf" srcId="{AFAA8C22-0BA5-46D4-8007-F2EF0F8BCF89}" destId="{DE8A985D-D943-4B7F-BF79-199C07822006}" srcOrd="0" destOrd="0" presId="urn:microsoft.com/office/officeart/2005/8/layout/hList1"/>
    <dgm:cxn modelId="{C4763319-9951-4CA6-9FFF-671DEAA236C1}" type="presOf" srcId="{62631CEE-6EAB-4931-918F-6F4351864447}" destId="{22E074A6-18EF-40C5-B50D-F34769A342B9}" srcOrd="0" destOrd="0" presId="urn:microsoft.com/office/officeart/2005/8/layout/hList1"/>
    <dgm:cxn modelId="{963A232C-6F21-4CF7-9FD2-E436319FD8E6}" srcId="{62631CEE-6EAB-4931-918F-6F4351864447}" destId="{D883044D-1713-4896-9B58-4998B956BCB3}" srcOrd="2" destOrd="0" parTransId="{197504C4-FB92-4107-9A9A-0BAB6A1636ED}" sibTransId="{FB396E1F-F5E5-4E7E-91F1-11FD5E9AE05B}"/>
    <dgm:cxn modelId="{DC2DE731-E492-49C2-9338-5C0A80408049}" srcId="{AE807243-528B-47D0-B0D8-CD287D5F847F}" destId="{AFAA8C22-0BA5-46D4-8007-F2EF0F8BCF89}" srcOrd="0" destOrd="0" parTransId="{4B0D5B84-285A-4FCA-BEA9-7ADC291ECEBC}" sibTransId="{BEE417D0-5470-49EF-8250-08AD3F5809BA}"/>
    <dgm:cxn modelId="{5C30067C-50E7-49FF-B4E1-21C1F25A8FFF}" srcId="{62631CEE-6EAB-4931-918F-6F4351864447}" destId="{83543CDD-36AD-4D95-9885-9AEA040F40E5}" srcOrd="1" destOrd="0" parTransId="{633B95CD-D749-4608-94D5-0A629812B466}" sibTransId="{2AD829E1-8C67-49F2-90BC-3E6B9367457A}"/>
    <dgm:cxn modelId="{F85FD78C-F40E-4833-BADB-631B9DA9DB55}" srcId="{AE807243-528B-47D0-B0D8-CD287D5F847F}" destId="{F33453AC-63BF-4340-B72D-2E902CEC2FD9}" srcOrd="1" destOrd="0" parTransId="{3CDF0DF4-5758-47D4-AAE1-44ADC55FF029}" sibTransId="{DB600656-D961-439E-A336-3E650943F4B3}"/>
    <dgm:cxn modelId="{8F17A3A8-C502-4401-92DA-7179EB80112B}" type="presOf" srcId="{F33453AC-63BF-4340-B72D-2E902CEC2FD9}" destId="{DE8A985D-D943-4B7F-BF79-199C07822006}" srcOrd="0" destOrd="1" presId="urn:microsoft.com/office/officeart/2005/8/layout/hList1"/>
    <dgm:cxn modelId="{6B9F0FB5-03F2-43FD-9680-6ADA82EAF1C5}" type="presOf" srcId="{F80D5640-D910-4715-BB2C-FD8EA12A4D1E}" destId="{657E7051-3236-443C-9077-524113D9BCF8}" srcOrd="0" destOrd="0" presId="urn:microsoft.com/office/officeart/2005/8/layout/hList1"/>
    <dgm:cxn modelId="{08C017BE-EDCC-46EA-978F-16DF36214B2E}" type="presOf" srcId="{AE807243-528B-47D0-B0D8-CD287D5F847F}" destId="{17717C71-52A6-4468-9C32-FF18825A3312}" srcOrd="0" destOrd="0" presId="urn:microsoft.com/office/officeart/2005/8/layout/hList1"/>
    <dgm:cxn modelId="{A45881C4-4E70-4706-A44D-39B40B69D06F}" type="presOf" srcId="{D883044D-1713-4896-9B58-4998B956BCB3}" destId="{657E7051-3236-443C-9077-524113D9BCF8}" srcOrd="0" destOrd="2" presId="urn:microsoft.com/office/officeart/2005/8/layout/hList1"/>
    <dgm:cxn modelId="{09E098D3-603C-4486-8EA1-1C46E8DB2DCC}" srcId="{62631CEE-6EAB-4931-918F-6F4351864447}" destId="{F80D5640-D910-4715-BB2C-FD8EA12A4D1E}" srcOrd="0" destOrd="0" parTransId="{43BF9664-D6EA-4B87-BF62-793AC6CB2220}" sibTransId="{34D25D50-86BA-4DC0-B519-7B724F8F8C81}"/>
    <dgm:cxn modelId="{E56340D8-7978-4065-A965-E53A61E9E205}" type="presOf" srcId="{CB084FED-3A83-48DE-B243-85B2318E01E8}" destId="{DE8A985D-D943-4B7F-BF79-199C07822006}" srcOrd="0" destOrd="2" presId="urn:microsoft.com/office/officeart/2005/8/layout/hList1"/>
    <dgm:cxn modelId="{EB9A13DF-A382-4E1B-98CA-128889FAA998}" type="presOf" srcId="{83543CDD-36AD-4D95-9885-9AEA040F40E5}" destId="{657E7051-3236-443C-9077-524113D9BCF8}" srcOrd="0" destOrd="1" presId="urn:microsoft.com/office/officeart/2005/8/layout/hList1"/>
    <dgm:cxn modelId="{3320CDE1-8B01-43DB-98E9-C2569C78EA77}" type="presOf" srcId="{94E9DB6E-6F67-48AC-B10B-626F4A449EF0}" destId="{B88614CA-82FC-4CA2-AA9B-E47BF10595B3}" srcOrd="0" destOrd="0" presId="urn:microsoft.com/office/officeart/2005/8/layout/hList1"/>
    <dgm:cxn modelId="{94BF32EE-5014-49D6-873B-A76B319F897A}" srcId="{94E9DB6E-6F67-48AC-B10B-626F4A449EF0}" destId="{AE807243-528B-47D0-B0D8-CD287D5F847F}" srcOrd="0" destOrd="0" parTransId="{5E7FC2E0-9606-4EA7-85C5-00CD621609AA}" sibTransId="{659832CA-5CA8-40C1-92FB-ACA8E1FAD67E}"/>
    <dgm:cxn modelId="{A8597CF8-3FD9-47D5-9411-6C9D9C4A1B27}" srcId="{94E9DB6E-6F67-48AC-B10B-626F4A449EF0}" destId="{62631CEE-6EAB-4931-918F-6F4351864447}" srcOrd="1" destOrd="0" parTransId="{1591345C-4CA6-440A-9D4A-9117AA2F93F2}" sibTransId="{2D9B3A65-B816-4F8A-A82B-4681A51B4D51}"/>
    <dgm:cxn modelId="{0CD413FA-E36D-4194-B545-6B7F06319C0C}" srcId="{AE807243-528B-47D0-B0D8-CD287D5F847F}" destId="{CB084FED-3A83-48DE-B243-85B2318E01E8}" srcOrd="2" destOrd="0" parTransId="{0D887E21-BB4B-4327-BA7B-90031C64F26B}" sibTransId="{D9846BD2-4355-4352-84AE-FC5625428A5A}"/>
    <dgm:cxn modelId="{300A8305-842E-4B6C-A22B-CFB8C0A69438}" type="presParOf" srcId="{B88614CA-82FC-4CA2-AA9B-E47BF10595B3}" destId="{1B322B5A-FF89-4A6A-B52D-D393E1186A0E}" srcOrd="0" destOrd="0" presId="urn:microsoft.com/office/officeart/2005/8/layout/hList1"/>
    <dgm:cxn modelId="{DE62174C-12F9-4EAD-B687-A8638D1C6D08}" type="presParOf" srcId="{1B322B5A-FF89-4A6A-B52D-D393E1186A0E}" destId="{17717C71-52A6-4468-9C32-FF18825A3312}" srcOrd="0" destOrd="0" presId="urn:microsoft.com/office/officeart/2005/8/layout/hList1"/>
    <dgm:cxn modelId="{DCA1BC0B-2A08-4E3D-ABCC-5CFC3871C959}" type="presParOf" srcId="{1B322B5A-FF89-4A6A-B52D-D393E1186A0E}" destId="{DE8A985D-D943-4B7F-BF79-199C07822006}" srcOrd="1" destOrd="0" presId="urn:microsoft.com/office/officeart/2005/8/layout/hList1"/>
    <dgm:cxn modelId="{3766460B-2686-4BEA-9F62-1D617FAA76A2}" type="presParOf" srcId="{B88614CA-82FC-4CA2-AA9B-E47BF10595B3}" destId="{4A7CF51C-EEA9-4FA7-BE55-2A7AC46A98ED}" srcOrd="1" destOrd="0" presId="urn:microsoft.com/office/officeart/2005/8/layout/hList1"/>
    <dgm:cxn modelId="{1CAA07BA-F838-4243-8B78-4BC1B0D1FC0E}" type="presParOf" srcId="{B88614CA-82FC-4CA2-AA9B-E47BF10595B3}" destId="{645C7D14-07D0-4EEB-96C2-9DC44251539E}" srcOrd="2" destOrd="0" presId="urn:microsoft.com/office/officeart/2005/8/layout/hList1"/>
    <dgm:cxn modelId="{F8E138AB-C528-4095-B44E-FAB5CB6F120D}" type="presParOf" srcId="{645C7D14-07D0-4EEB-96C2-9DC44251539E}" destId="{22E074A6-18EF-40C5-B50D-F34769A342B9}" srcOrd="0" destOrd="0" presId="urn:microsoft.com/office/officeart/2005/8/layout/hList1"/>
    <dgm:cxn modelId="{FD704BF0-5C06-4812-B7B4-ED51FE81409A}" type="presParOf" srcId="{645C7D14-07D0-4EEB-96C2-9DC44251539E}" destId="{657E7051-3236-443C-9077-524113D9BCF8}"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7717C71-52A6-4468-9C32-FF18825A3312}">
      <dsp:nvSpPr>
        <dsp:cNvPr id="0" name=""/>
        <dsp:cNvSpPr/>
      </dsp:nvSpPr>
      <dsp:spPr>
        <a:xfrm>
          <a:off x="38" y="10518"/>
          <a:ext cx="3703141" cy="1296000"/>
        </a:xfrm>
        <a:prstGeom prst="rect">
          <a:avLst/>
        </a:prstGeom>
        <a:solidFill>
          <a:srgbClr val="7BC143"/>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en-US" sz="3600" b="0" kern="1200" cap="none" spc="0" dirty="0">
              <a:ln w="0"/>
              <a:solidFill>
                <a:schemeClr val="accent1"/>
              </a:solidFill>
              <a:effectLst>
                <a:outerShdw blurRad="38100" dist="25400" dir="5400000" algn="ctr" rotWithShape="0">
                  <a:srgbClr val="6E747A">
                    <a:alpha val="43000"/>
                  </a:srgbClr>
                </a:outerShdw>
              </a:effectLst>
            </a:rPr>
            <a:t>But de plaidoyer</a:t>
          </a:r>
        </a:p>
      </dsp:txBody>
      <dsp:txXfrm>
        <a:off x="38" y="10518"/>
        <a:ext cx="3703141" cy="1296000"/>
      </dsp:txXfrm>
    </dsp:sp>
    <dsp:sp modelId="{DE8A985D-D943-4B7F-BF79-199C07822006}">
      <dsp:nvSpPr>
        <dsp:cNvPr id="0" name=""/>
        <dsp:cNvSpPr/>
      </dsp:nvSpPr>
      <dsp:spPr>
        <a:xfrm>
          <a:off x="38" y="1306518"/>
          <a:ext cx="3703141" cy="3026362"/>
        </a:xfrm>
        <a:prstGeom prst="rect">
          <a:avLst/>
        </a:prstGeom>
        <a:solidFill>
          <a:schemeClr val="accent3">
            <a:alpha val="90000"/>
          </a:schemeClr>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100000"/>
            </a:lnSpc>
            <a:spcBef>
              <a:spcPct val="0"/>
            </a:spcBef>
            <a:spcAft>
              <a:spcPct val="15000"/>
            </a:spcAft>
            <a:buChar char="•"/>
          </a:pPr>
          <a:r>
            <a:rPr lang="fr-FR" sz="2000" kern="1200" dirty="0"/>
            <a:t>Changements au niveau de </a:t>
          </a:r>
          <a:r>
            <a:rPr lang="fr-FR" sz="2000" kern="1200" noProof="0" dirty="0"/>
            <a:t>l’engagement</a:t>
          </a:r>
          <a:r>
            <a:rPr lang="fr-FR" sz="2000" kern="1200" dirty="0"/>
            <a:t> politique et financier</a:t>
          </a:r>
        </a:p>
        <a:p>
          <a:pPr marL="228600" lvl="1" indent="-228600" algn="l" defTabSz="889000">
            <a:lnSpc>
              <a:spcPct val="100000"/>
            </a:lnSpc>
            <a:spcBef>
              <a:spcPct val="0"/>
            </a:spcBef>
            <a:spcAft>
              <a:spcPct val="15000"/>
            </a:spcAft>
            <a:buChar char="•"/>
          </a:pPr>
          <a:endParaRPr lang="en-US" sz="2000" kern="1200" dirty="0"/>
        </a:p>
        <a:p>
          <a:pPr marL="228600" lvl="1" indent="-228600" algn="l" defTabSz="889000">
            <a:lnSpc>
              <a:spcPct val="100000"/>
            </a:lnSpc>
            <a:spcBef>
              <a:spcPct val="0"/>
            </a:spcBef>
            <a:spcAft>
              <a:spcPct val="15000"/>
            </a:spcAft>
            <a:buChar char="•"/>
          </a:pPr>
          <a:r>
            <a:rPr lang="fr-FR" sz="2000" b="1" kern="1200" noProof="0" dirty="0"/>
            <a:t>Exemple :                     </a:t>
          </a:r>
          <a:r>
            <a:rPr lang="fr-FR" sz="2000" b="0" kern="1200" noProof="0" dirty="0"/>
            <a:t>Garantir un engagement financier en faveur de services de planification familiale adaptés aux jeunes</a:t>
          </a:r>
        </a:p>
      </dsp:txBody>
      <dsp:txXfrm>
        <a:off x="38" y="1306518"/>
        <a:ext cx="3703141" cy="3026362"/>
      </dsp:txXfrm>
    </dsp:sp>
    <dsp:sp modelId="{22E074A6-18EF-40C5-B50D-F34769A342B9}">
      <dsp:nvSpPr>
        <dsp:cNvPr id="0" name=""/>
        <dsp:cNvSpPr/>
      </dsp:nvSpPr>
      <dsp:spPr>
        <a:xfrm>
          <a:off x="4221619" y="10518"/>
          <a:ext cx="3703141" cy="1296000"/>
        </a:xfrm>
        <a:prstGeom prst="rect">
          <a:avLst/>
        </a:prstGeom>
        <a:solidFill>
          <a:srgbClr val="7BC143"/>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1">
          <a:scrgbClr r="0" g="0" b="0"/>
        </a:effectRef>
        <a:fontRef idx="minor">
          <a:schemeClr val="lt1"/>
        </a:fontRef>
      </dsp:style>
      <dsp:txBody>
        <a:bodyPr spcFirstLastPara="0" vert="horz" wrap="square" lIns="256032" tIns="146304" rIns="256032" bIns="146304" numCol="1" spcCol="1270" anchor="ctr" anchorCtr="0">
          <a:noAutofit/>
        </a:bodyPr>
        <a:lstStyle/>
        <a:p>
          <a:pPr marL="0" lvl="0" indent="0" algn="ctr" defTabSz="1600200">
            <a:lnSpc>
              <a:spcPct val="90000"/>
            </a:lnSpc>
            <a:spcBef>
              <a:spcPct val="0"/>
            </a:spcBef>
            <a:spcAft>
              <a:spcPct val="35000"/>
            </a:spcAft>
            <a:buNone/>
          </a:pPr>
          <a:r>
            <a:rPr lang="fr-FR" sz="3600" b="0" kern="1200" cap="none" spc="0" noProof="0" dirty="0">
              <a:ln w="0"/>
              <a:solidFill>
                <a:schemeClr val="accent1"/>
              </a:solidFill>
              <a:effectLst>
                <a:outerShdw blurRad="38100" dist="25400" dir="5400000" algn="ctr" rotWithShape="0">
                  <a:srgbClr val="6E747A">
                    <a:alpha val="43000"/>
                  </a:srgbClr>
                </a:outerShdw>
              </a:effectLst>
            </a:rPr>
            <a:t>But de programme</a:t>
          </a:r>
        </a:p>
      </dsp:txBody>
      <dsp:txXfrm>
        <a:off x="4221619" y="10518"/>
        <a:ext cx="3703141" cy="1296000"/>
      </dsp:txXfrm>
    </dsp:sp>
    <dsp:sp modelId="{657E7051-3236-443C-9077-524113D9BCF8}">
      <dsp:nvSpPr>
        <dsp:cNvPr id="0" name=""/>
        <dsp:cNvSpPr/>
      </dsp:nvSpPr>
      <dsp:spPr>
        <a:xfrm>
          <a:off x="4221658" y="1315113"/>
          <a:ext cx="3703141" cy="3026362"/>
        </a:xfrm>
        <a:prstGeom prst="rect">
          <a:avLst/>
        </a:prstGeom>
        <a:solidFill>
          <a:schemeClr val="accent3">
            <a:alpha val="90000"/>
          </a:schemeClr>
        </a:solidFill>
        <a:ln w="6350" cap="flat" cmpd="sng" algn="ctr">
          <a:solidFill>
            <a:schemeClr val="accent4">
              <a:lumMod val="50000"/>
              <a:lumOff val="5000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100000"/>
            </a:lnSpc>
            <a:spcBef>
              <a:spcPct val="0"/>
            </a:spcBef>
            <a:spcAft>
              <a:spcPct val="15000"/>
            </a:spcAft>
            <a:buChar char="•"/>
          </a:pPr>
          <a:r>
            <a:rPr lang="fr-FR" sz="2000" kern="1200" noProof="0" dirty="0"/>
            <a:t>Changements au niveau des comportements et des indicateurs</a:t>
          </a:r>
        </a:p>
        <a:p>
          <a:pPr marL="228600" lvl="1" indent="-228600" algn="l" defTabSz="889000">
            <a:lnSpc>
              <a:spcPct val="100000"/>
            </a:lnSpc>
            <a:spcBef>
              <a:spcPct val="0"/>
            </a:spcBef>
            <a:spcAft>
              <a:spcPct val="15000"/>
            </a:spcAft>
            <a:buChar char="•"/>
          </a:pPr>
          <a:endParaRPr lang="fr-FR" sz="2000" kern="1200" noProof="0" dirty="0"/>
        </a:p>
        <a:p>
          <a:pPr marL="228600" lvl="1" indent="-228600" algn="l" defTabSz="889000">
            <a:lnSpc>
              <a:spcPct val="100000"/>
            </a:lnSpc>
            <a:spcBef>
              <a:spcPct val="0"/>
            </a:spcBef>
            <a:spcAft>
              <a:spcPct val="15000"/>
            </a:spcAft>
            <a:buChar char="•"/>
          </a:pPr>
          <a:r>
            <a:rPr lang="fr-FR" sz="2000" b="1" kern="1200" noProof="0" dirty="0"/>
            <a:t>Exemple :                         </a:t>
          </a:r>
          <a:r>
            <a:rPr lang="fr-FR" sz="2000" b="0" kern="1200" noProof="0" dirty="0"/>
            <a:t>En l’espace de cinq ans, réduire de 20 % le nombre de naissances chez les adolescentes</a:t>
          </a:r>
        </a:p>
      </dsp:txBody>
      <dsp:txXfrm>
        <a:off x="4221658" y="1315113"/>
        <a:ext cx="3703141" cy="3026362"/>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3044154" cy="465773"/>
          </a:xfrm>
          <a:prstGeom prst="rect">
            <a:avLst/>
          </a:prstGeom>
          <a:noFill/>
          <a:ln w="9525">
            <a:noFill/>
            <a:miter lim="800000"/>
            <a:headEnd/>
            <a:tailEnd/>
          </a:ln>
        </p:spPr>
        <p:txBody>
          <a:bodyPr vert="horz" wrap="square" lIns="94062" tIns="47032" rIns="94062" bIns="47032"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7" name="Rectangle 3"/>
          <p:cNvSpPr>
            <a:spLocks noGrp="1" noChangeArrowheads="1"/>
          </p:cNvSpPr>
          <p:nvPr>
            <p:ph type="dt" sz="quarter" idx="1"/>
          </p:nvPr>
        </p:nvSpPr>
        <p:spPr bwMode="auto">
          <a:xfrm>
            <a:off x="3978947" y="0"/>
            <a:ext cx="3044154" cy="465773"/>
          </a:xfrm>
          <a:prstGeom prst="rect">
            <a:avLst/>
          </a:prstGeom>
          <a:noFill/>
          <a:ln w="9525">
            <a:noFill/>
            <a:miter lim="800000"/>
            <a:headEnd/>
            <a:tailEnd/>
          </a:ln>
        </p:spPr>
        <p:txBody>
          <a:bodyPr vert="horz" wrap="square" lIns="94062" tIns="47032" rIns="94062" bIns="47032"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1028" name="Rectangle 4"/>
          <p:cNvSpPr>
            <a:spLocks noGrp="1" noChangeArrowheads="1"/>
          </p:cNvSpPr>
          <p:nvPr>
            <p:ph type="ftr" sz="quarter" idx="2"/>
          </p:nvPr>
        </p:nvSpPr>
        <p:spPr bwMode="auto">
          <a:xfrm>
            <a:off x="0" y="8843328"/>
            <a:ext cx="3044154" cy="465772"/>
          </a:xfrm>
          <a:prstGeom prst="rect">
            <a:avLst/>
          </a:prstGeom>
          <a:noFill/>
          <a:ln w="9525">
            <a:noFill/>
            <a:miter lim="800000"/>
            <a:headEnd/>
            <a:tailEnd/>
          </a:ln>
        </p:spPr>
        <p:txBody>
          <a:bodyPr vert="horz" wrap="square" lIns="94062" tIns="47032" rIns="94062" bIns="47032"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sldNum" sz="quarter" idx="3"/>
          </p:nvPr>
        </p:nvSpPr>
        <p:spPr bwMode="auto">
          <a:xfrm>
            <a:off x="3978947" y="8843328"/>
            <a:ext cx="3044154" cy="465772"/>
          </a:xfrm>
          <a:prstGeom prst="rect">
            <a:avLst/>
          </a:prstGeom>
          <a:noFill/>
          <a:ln w="9525">
            <a:noFill/>
            <a:miter lim="800000"/>
            <a:headEnd/>
            <a:tailEnd/>
          </a:ln>
        </p:spPr>
        <p:txBody>
          <a:bodyPr vert="horz" wrap="square" lIns="94062" tIns="47032" rIns="94062" bIns="47032" numCol="1" anchor="b" anchorCtr="0" compatLnSpc="1">
            <a:prstTxWarp prst="textNoShape">
              <a:avLst/>
            </a:prstTxWarp>
          </a:bodyPr>
          <a:lstStyle>
            <a:lvl1pPr algn="r">
              <a:defRPr sz="1200"/>
            </a:lvl1pPr>
          </a:lstStyle>
          <a:p>
            <a:pPr>
              <a:defRPr/>
            </a:pPr>
            <a:fld id="{322A5ED6-ABFF-475A-BC54-91CA69F702AA}" type="slidenum">
              <a:rPr lang="en-US" altLang="en-US"/>
              <a:pPr>
                <a:defRPr/>
              </a:pPr>
              <a:t>‹#›</a:t>
            </a:fld>
            <a:endParaRPr lang="en-US" altLang="en-US"/>
          </a:p>
        </p:txBody>
      </p:sp>
    </p:spTree>
    <p:extLst>
      <p:ext uri="{BB962C8B-B14F-4D97-AF65-F5344CB8AC3E}">
        <p14:creationId xmlns:p14="http://schemas.microsoft.com/office/powerpoint/2010/main" val="2557193250"/>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3044154" cy="465773"/>
          </a:xfrm>
          <a:prstGeom prst="rect">
            <a:avLst/>
          </a:prstGeom>
          <a:noFill/>
          <a:ln w="9525">
            <a:noFill/>
            <a:miter lim="800000"/>
            <a:headEnd/>
            <a:tailEnd/>
          </a:ln>
        </p:spPr>
        <p:txBody>
          <a:bodyPr vert="horz" wrap="square" lIns="94062" tIns="47032" rIns="94062" bIns="47032"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5" name="Rectangle 3"/>
          <p:cNvSpPr>
            <a:spLocks noGrp="1" noChangeArrowheads="1"/>
          </p:cNvSpPr>
          <p:nvPr>
            <p:ph type="dt" idx="1"/>
          </p:nvPr>
        </p:nvSpPr>
        <p:spPr bwMode="auto">
          <a:xfrm>
            <a:off x="3978947" y="0"/>
            <a:ext cx="3044154" cy="465773"/>
          </a:xfrm>
          <a:prstGeom prst="rect">
            <a:avLst/>
          </a:prstGeom>
          <a:noFill/>
          <a:ln w="9525">
            <a:noFill/>
            <a:miter lim="800000"/>
            <a:headEnd/>
            <a:tailEnd/>
          </a:ln>
        </p:spPr>
        <p:txBody>
          <a:bodyPr vert="horz" wrap="square" lIns="94062" tIns="47032" rIns="94062" bIns="47032"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3076"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Lst>
        </p:spPr>
      </p:sp>
      <p:sp>
        <p:nvSpPr>
          <p:cNvPr id="79877" name="Rectangle 5"/>
          <p:cNvSpPr>
            <a:spLocks noGrp="1" noChangeArrowheads="1"/>
          </p:cNvSpPr>
          <p:nvPr>
            <p:ph type="body" sz="quarter" idx="3"/>
          </p:nvPr>
        </p:nvSpPr>
        <p:spPr bwMode="auto">
          <a:xfrm>
            <a:off x="936414" y="4422459"/>
            <a:ext cx="5150273" cy="4188778"/>
          </a:xfrm>
          <a:prstGeom prst="rect">
            <a:avLst/>
          </a:prstGeom>
          <a:noFill/>
          <a:ln w="9525">
            <a:noFill/>
            <a:miter lim="800000"/>
            <a:headEnd/>
            <a:tailEnd/>
          </a:ln>
        </p:spPr>
        <p:txBody>
          <a:bodyPr vert="horz" wrap="square" lIns="94062" tIns="47032" rIns="94062" bIns="4703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843328"/>
            <a:ext cx="3044154" cy="465772"/>
          </a:xfrm>
          <a:prstGeom prst="rect">
            <a:avLst/>
          </a:prstGeom>
          <a:noFill/>
          <a:ln w="9525">
            <a:noFill/>
            <a:miter lim="800000"/>
            <a:headEnd/>
            <a:tailEnd/>
          </a:ln>
        </p:spPr>
        <p:txBody>
          <a:bodyPr vert="horz" wrap="square" lIns="94062" tIns="47032" rIns="94062" bIns="47032"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9" name="Rectangle 7"/>
          <p:cNvSpPr>
            <a:spLocks noGrp="1" noChangeArrowheads="1"/>
          </p:cNvSpPr>
          <p:nvPr>
            <p:ph type="sldNum" sz="quarter" idx="5"/>
          </p:nvPr>
        </p:nvSpPr>
        <p:spPr bwMode="auto">
          <a:xfrm>
            <a:off x="3978947" y="8843328"/>
            <a:ext cx="3044154" cy="465772"/>
          </a:xfrm>
          <a:prstGeom prst="rect">
            <a:avLst/>
          </a:prstGeom>
          <a:noFill/>
          <a:ln w="9525">
            <a:noFill/>
            <a:miter lim="800000"/>
            <a:headEnd/>
            <a:tailEnd/>
          </a:ln>
        </p:spPr>
        <p:txBody>
          <a:bodyPr vert="horz" wrap="square" lIns="94062" tIns="47032" rIns="94062" bIns="47032" numCol="1" anchor="b" anchorCtr="0" compatLnSpc="1">
            <a:prstTxWarp prst="textNoShape">
              <a:avLst/>
            </a:prstTxWarp>
          </a:bodyPr>
          <a:lstStyle>
            <a:lvl1pPr algn="r">
              <a:defRPr sz="1200"/>
            </a:lvl1pPr>
          </a:lstStyle>
          <a:p>
            <a:pPr>
              <a:defRPr/>
            </a:pPr>
            <a:fld id="{46461E59-AEBB-47B2-B923-25FEB95E06DB}" type="slidenum">
              <a:rPr lang="en-US" altLang="en-US"/>
              <a:pPr>
                <a:defRPr/>
              </a:pPr>
              <a:t>‹#›</a:t>
            </a:fld>
            <a:endParaRPr lang="en-US" altLang="en-US"/>
          </a:p>
        </p:txBody>
      </p:sp>
    </p:spTree>
    <p:extLst>
      <p:ext uri="{BB962C8B-B14F-4D97-AF65-F5344CB8AC3E}">
        <p14:creationId xmlns:p14="http://schemas.microsoft.com/office/powerpoint/2010/main" val="33392603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charset="-128"/>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1</a:t>
            </a:fld>
            <a:endParaRPr lang="en-US" altLang="en-US"/>
          </a:p>
        </p:txBody>
      </p:sp>
    </p:spTree>
    <p:extLst>
      <p:ext uri="{BB962C8B-B14F-4D97-AF65-F5344CB8AC3E}">
        <p14:creationId xmlns:p14="http://schemas.microsoft.com/office/powerpoint/2010/main" val="18222108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Une fois que vous avez défini votre but et vos objectifs, il est temps de vous préparer à passer à l'action</a:t>
            </a:r>
            <a:r>
              <a:rPr lang="fr-FR" baseline="0" dirty="0"/>
              <a:t>.  </a:t>
            </a:r>
          </a:p>
          <a:p>
            <a:endParaRPr lang="fr-FR" baseline="0" dirty="0"/>
          </a:p>
          <a:p>
            <a:r>
              <a:rPr lang="fr-FR" dirty="0"/>
              <a:t>Vos actions de plaidoyer établissent ce qui se passe véritablement</a:t>
            </a:r>
            <a:r>
              <a:rPr lang="fr-FR" baseline="0" dirty="0"/>
              <a:t>. </a:t>
            </a:r>
            <a:r>
              <a:rPr lang="fr-FR" dirty="0"/>
              <a:t>Pour quelqu’un de l’extérieur, les actions sont le visage de l'effort de plaidoyer ou du projet</a:t>
            </a:r>
            <a:r>
              <a:rPr lang="fr-FR" baseline="0" dirty="0"/>
              <a:t>. </a:t>
            </a:r>
            <a:r>
              <a:rPr lang="fr-FR" dirty="0"/>
              <a:t>Parfois, elles sont aussi appelées activités</a:t>
            </a:r>
            <a:r>
              <a:rPr lang="fr-FR" baseline="0" dirty="0"/>
              <a:t>.  </a:t>
            </a:r>
          </a:p>
          <a:p>
            <a:endParaRPr lang="fr-FR" baseline="0" dirty="0"/>
          </a:p>
          <a:p>
            <a:r>
              <a:rPr lang="fr-FR" dirty="0"/>
              <a:t>Les actions sont ce que vous entreprendrez spécifiquement pour réaliser vos objectifs et atteindre votre but</a:t>
            </a:r>
            <a:r>
              <a:rPr lang="fr-FR" baseline="0" dirty="0"/>
              <a:t>. </a:t>
            </a:r>
            <a:r>
              <a:rPr lang="fr-FR" dirty="0"/>
              <a:t>Elles sont tangibles – on peut les voir, les entendre, les lire, etc. – et elles peuvent être de petite ou grande envergure</a:t>
            </a:r>
            <a:r>
              <a:rPr lang="fr-FR" baseline="0" dirty="0"/>
              <a:t>.</a:t>
            </a:r>
          </a:p>
          <a:p>
            <a:endParaRPr lang="fr-FR" baseline="0" dirty="0"/>
          </a:p>
          <a:p>
            <a:r>
              <a:rPr lang="fr-FR" dirty="0"/>
              <a:t>Les actions de plaidoyer mènent à la réalisation de votre objectif de plaidoyer</a:t>
            </a:r>
            <a:r>
              <a:rPr lang="fr-FR" baseline="0" dirty="0"/>
              <a:t>. </a:t>
            </a:r>
          </a:p>
        </p:txBody>
      </p:sp>
      <p:sp>
        <p:nvSpPr>
          <p:cNvPr id="4" name="Slide Number Placeholder 3"/>
          <p:cNvSpPr>
            <a:spLocks noGrp="1"/>
          </p:cNvSpPr>
          <p:nvPr>
            <p:ph type="sldNum" sz="quarter" idx="10"/>
          </p:nvPr>
        </p:nvSpPr>
        <p:spPr/>
        <p:txBody>
          <a:bodyPr/>
          <a:lstStyle/>
          <a:p>
            <a:pPr>
              <a:defRPr/>
            </a:pPr>
            <a:fld id="{46461E59-AEBB-47B2-B923-25FEB95E06DB}" type="slidenum">
              <a:rPr lang="fr-FR" altLang="en-US" smtClean="0"/>
              <a:pPr>
                <a:defRPr/>
              </a:pPr>
              <a:t>10</a:t>
            </a:fld>
            <a:endParaRPr lang="fr-FR" altLang="en-US"/>
          </a:p>
        </p:txBody>
      </p:sp>
    </p:spTree>
    <p:extLst>
      <p:ext uri="{BB962C8B-B14F-4D97-AF65-F5344CB8AC3E}">
        <p14:creationId xmlns:p14="http://schemas.microsoft.com/office/powerpoint/2010/main" val="221725739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FR" dirty="0"/>
              <a:t>Vos actions devraient être «</a:t>
            </a:r>
            <a:r>
              <a:rPr lang="fr-FR" baseline="0" dirty="0"/>
              <a:t> SMART ». Que signifie l’acronyme SMART ?  </a:t>
            </a:r>
          </a:p>
          <a:p>
            <a:pPr marL="0" marR="0" indent="0" algn="l" defTabSz="914400" rtl="0" eaLnBrk="0" fontAlgn="base" latinLnBrk="0" hangingPunct="0">
              <a:lnSpc>
                <a:spcPct val="100000"/>
              </a:lnSpc>
              <a:spcBef>
                <a:spcPct val="30000"/>
              </a:spcBef>
              <a:spcAft>
                <a:spcPct val="0"/>
              </a:spcAft>
              <a:buClrTx/>
              <a:buSzTx/>
              <a:buFontTx/>
              <a:buNone/>
              <a:tabLst/>
              <a:defRPr/>
            </a:pPr>
            <a:r>
              <a:rPr lang="fr-FR" baseline="0" dirty="0"/>
              <a:t>[CLIQUEZ et lisez la diapositive, en expliquant chaque mot de l’acronyme.]</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baseline="0" dirty="0"/>
          </a:p>
          <a:p>
            <a:pPr lvl="0">
              <a:defRPr/>
            </a:pPr>
            <a:r>
              <a:rPr lang="fr-FR" dirty="0"/>
              <a:t>Voici un exemple : Convoquez une réunion des décideurs communautaires en décembre 2018 pour fournir des informations sur les facteurs qui contribuent aux taux de mortalité maternelle dans le district de </a:t>
            </a:r>
            <a:r>
              <a:rPr lang="fr-FR" dirty="0" err="1"/>
              <a:t>Narok</a:t>
            </a:r>
            <a:r>
              <a:rPr lang="fr-FR" dirty="0"/>
              <a:t>, au Kenya</a:t>
            </a:r>
            <a:r>
              <a:rPr lang="fr-FR" sz="1200" dirty="0"/>
              <a:t>. </a:t>
            </a:r>
          </a:p>
          <a:p>
            <a:pPr lvl="0">
              <a:defRPr/>
            </a:pPr>
            <a:endParaRPr lang="fr-FR" sz="1200" dirty="0"/>
          </a:p>
          <a:p>
            <a:pPr lvl="0">
              <a:defRPr/>
            </a:pPr>
            <a:r>
              <a:rPr lang="fr-FR" dirty="0"/>
              <a:t>Que remarquez-vous à propos de cette action ? [Recherchez ou suscitez des réponses comme </a:t>
            </a:r>
            <a:r>
              <a:rPr lang="fr-FR" baseline="0" dirty="0"/>
              <a:t>: </a:t>
            </a:r>
            <a:r>
              <a:rPr lang="fr-FR" dirty="0"/>
              <a:t>L'action est spécifique car elle a une audience et un sujet définis</a:t>
            </a:r>
            <a:r>
              <a:rPr lang="fr-FR" baseline="0" dirty="0"/>
              <a:t>. </a:t>
            </a:r>
            <a:r>
              <a:rPr lang="fr-FR" dirty="0"/>
              <a:t>L'action est mesurable car la réunion et le nombre de participants peuvent être quantifiés. Elle est orientée vers l'action et est réalisable. Elle est limitée dans le temps car elle identifie une période spécifique</a:t>
            </a:r>
            <a:r>
              <a:rPr lang="fr-FR" baseline="0" dirty="0"/>
              <a:t>] </a:t>
            </a:r>
          </a:p>
          <a:p>
            <a:pPr marL="0" marR="0" indent="0" algn="l" defTabSz="914400" rtl="0" eaLnBrk="0" fontAlgn="base" latinLnBrk="0" hangingPunct="0">
              <a:lnSpc>
                <a:spcPct val="100000"/>
              </a:lnSpc>
              <a:spcBef>
                <a:spcPct val="30000"/>
              </a:spcBef>
              <a:spcAft>
                <a:spcPct val="0"/>
              </a:spcAft>
              <a:buClrTx/>
              <a:buSzTx/>
              <a:buFontTx/>
              <a:buNone/>
              <a:tabLst/>
              <a:defRPr/>
            </a:pPr>
            <a:endParaRPr lang="fr-FR" baseline="0" dirty="0"/>
          </a:p>
          <a:p>
            <a:pPr>
              <a:defRPr/>
            </a:pPr>
            <a:r>
              <a:rPr lang="fr-FR" dirty="0"/>
              <a:t>Quelques exemples supplémentaires d'actions de plaidoyer peuvent impliquer de conduire un événement d'éducation communautaire, rédiger et distribuer une fiche d’informations, ou avoir une réunion avec un responsable public pour demander un engagement accru sur un problème</a:t>
            </a:r>
            <a:r>
              <a:rPr lang="fr-FR" baseline="0" dirty="0"/>
              <a:t>. </a:t>
            </a:r>
            <a:r>
              <a:rPr lang="fr-FR" dirty="0"/>
              <a:t>Quelqu'un peut-il citer</a:t>
            </a:r>
            <a:r>
              <a:rPr lang="fr-FR" baseline="0" dirty="0"/>
              <a:t> d’autres </a:t>
            </a:r>
            <a:r>
              <a:rPr lang="fr-FR" dirty="0"/>
              <a:t>exemples d'actions de plaidoyer SMART au niveau de son travail ?</a:t>
            </a:r>
            <a:endParaRPr lang="fr-FR" baseline="0" dirty="0"/>
          </a:p>
          <a:p>
            <a:endParaRPr lang="fr-FR" dirty="0"/>
          </a:p>
          <a:p>
            <a:r>
              <a:rPr lang="fr-FR" dirty="0"/>
              <a:t>Évidemment, nous soutiendrons également qu’un ‘E’ a besoin d’être ajouté à l’acronyme SMART ! Quelqu'un peut-il deviner ce que le «</a:t>
            </a:r>
            <a:r>
              <a:rPr lang="fr-FR" baseline="0" dirty="0"/>
              <a:t> </a:t>
            </a:r>
            <a:r>
              <a:rPr lang="fr-FR" dirty="0"/>
              <a:t>E » représenterait ?  «</a:t>
            </a:r>
            <a:r>
              <a:rPr lang="fr-FR" baseline="0" dirty="0"/>
              <a:t> </a:t>
            </a:r>
            <a:r>
              <a:rPr lang="fr-FR" dirty="0" err="1"/>
              <a:t>Evidence-based</a:t>
            </a:r>
            <a:r>
              <a:rPr lang="fr-FR" dirty="0"/>
              <a:t> </a:t>
            </a:r>
            <a:r>
              <a:rPr lang="fr-FR" i="1" dirty="0"/>
              <a:t>(Fondées sur des données probantes)</a:t>
            </a:r>
            <a:r>
              <a:rPr lang="fr-FR" i="0" baseline="0" dirty="0"/>
              <a:t> ».</a:t>
            </a:r>
            <a:r>
              <a:rPr lang="fr-FR" dirty="0"/>
              <a:t> Les données probantes renforcent vos actions de plaidoyer et les rendent plus efficaces. </a:t>
            </a:r>
          </a:p>
        </p:txBody>
      </p:sp>
      <p:sp>
        <p:nvSpPr>
          <p:cNvPr id="4" name="Slide Number Placeholder 3"/>
          <p:cNvSpPr>
            <a:spLocks noGrp="1"/>
          </p:cNvSpPr>
          <p:nvPr>
            <p:ph type="sldNum" sz="quarter" idx="10"/>
          </p:nvPr>
        </p:nvSpPr>
        <p:spPr>
          <a:xfrm>
            <a:off x="3978946" y="8836978"/>
            <a:ext cx="3044154" cy="465772"/>
          </a:xfrm>
        </p:spPr>
        <p:txBody>
          <a:bodyPr/>
          <a:lstStyle/>
          <a:p>
            <a:pPr>
              <a:defRPr/>
            </a:pPr>
            <a:fld id="{46461E59-AEBB-47B2-B923-25FEB95E06DB}" type="slidenum">
              <a:rPr lang="fr-FR" altLang="en-US" smtClean="0"/>
              <a:pPr>
                <a:defRPr/>
              </a:pPr>
              <a:t>11</a:t>
            </a:fld>
            <a:endParaRPr lang="fr-FR" altLang="en-US" dirty="0"/>
          </a:p>
        </p:txBody>
      </p:sp>
    </p:spTree>
    <p:extLst>
      <p:ext uri="{BB962C8B-B14F-4D97-AF65-F5344CB8AC3E}">
        <p14:creationId xmlns:p14="http://schemas.microsoft.com/office/powerpoint/2010/main" val="5408806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p:cNvSpPr>
            <a:spLocks noGrp="1" noRot="1" noChangeAspect="1" noTextEdit="1"/>
          </p:cNvSpPr>
          <p:nvPr>
            <p:ph type="sldImg"/>
          </p:nvPr>
        </p:nvSpPr>
        <p:spPr>
          <a:ln/>
        </p:spPr>
      </p:sp>
      <p:sp>
        <p:nvSpPr>
          <p:cNvPr id="18435" name="Notes Placeholder 2"/>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fr" altLang="en-US" sz="1800" dirty="0">
                <a:latin typeface="Arial" panose="020B0604020202020204" pitchFamily="34" charset="0"/>
              </a:rPr>
              <a:t>Lorsque vous générez des idées et travaillez à définir vos buts, objectifs et vos actions planifiées de plaidoyer, il peut être utile de les penser dans un cadre de changement plus large</a:t>
            </a:r>
            <a:r>
              <a:rPr lang="en-US" altLang="en-US" sz="1800" dirty="0">
                <a:latin typeface="Arial" panose="020B0604020202020204" pitchFamily="34" charset="0"/>
              </a:rPr>
              <a:t>.  </a:t>
            </a:r>
          </a:p>
          <a:p>
            <a:endParaRPr lang="en-US" altLang="en-US" sz="1800" dirty="0">
              <a:latin typeface="Arial" panose="020B0604020202020204" pitchFamily="34" charset="0"/>
            </a:endParaRPr>
          </a:p>
          <a:p>
            <a:r>
              <a:rPr lang="fr" altLang="en-US" sz="1800" dirty="0">
                <a:latin typeface="Arial" panose="020B0604020202020204" pitchFamily="34" charset="0"/>
              </a:rPr>
              <a:t>Vous vous souv</a:t>
            </a:r>
            <a:r>
              <a:rPr lang="fr-FR" altLang="en-US" sz="1800" dirty="0" err="1">
                <a:latin typeface="Arial" panose="020B0604020202020204" pitchFamily="34" charset="0"/>
              </a:rPr>
              <a:t>enez</a:t>
            </a:r>
            <a:r>
              <a:rPr lang="fr" altLang="en-US" sz="1800" dirty="0">
                <a:latin typeface="Arial" panose="020B0604020202020204" pitchFamily="34" charset="0"/>
              </a:rPr>
              <a:t> peut-être que dans la présentation « Fondamentaux du </a:t>
            </a:r>
            <a:r>
              <a:rPr lang="en-US" altLang="en-US" sz="1800" dirty="0">
                <a:latin typeface="Arial" panose="020B0604020202020204" pitchFamily="34" charset="0"/>
              </a:rPr>
              <a:t>p</a:t>
            </a:r>
            <a:r>
              <a:rPr lang="fr" altLang="en-US" sz="1800" dirty="0">
                <a:latin typeface="Arial" panose="020B0604020202020204" pitchFamily="34" charset="0"/>
              </a:rPr>
              <a:t>rocessus relatif aux </a:t>
            </a:r>
            <a:r>
              <a:rPr lang="en-US" altLang="en-US" sz="1800" dirty="0">
                <a:latin typeface="Arial" panose="020B0604020202020204" pitchFamily="34" charset="0"/>
              </a:rPr>
              <a:t>p</a:t>
            </a:r>
            <a:r>
              <a:rPr lang="fr" altLang="en-US" sz="1800" dirty="0">
                <a:latin typeface="Arial" panose="020B0604020202020204" pitchFamily="34" charset="0"/>
              </a:rPr>
              <a:t>olitiques (RP4L) », nous avons découvert trois approches de base que vous pouvez utiliser pour influer sur le changement des politiques</a:t>
            </a:r>
            <a:r>
              <a:rPr lang="fr-FR" altLang="en-US" sz="1800" dirty="0">
                <a:latin typeface="Arial" panose="020B0604020202020204" pitchFamily="34" charset="0"/>
              </a:rPr>
              <a:t> </a:t>
            </a:r>
            <a:r>
              <a:rPr lang="fr" altLang="en-US" sz="1800" dirty="0">
                <a:latin typeface="Arial" panose="020B0604020202020204" pitchFamily="34" charset="0"/>
              </a:rPr>
              <a:t>: apprentissage des politiques, focalisation de l'attention et renforcement des </a:t>
            </a:r>
            <a:r>
              <a:rPr lang="en-US" altLang="en-US" sz="1800" dirty="0" err="1">
                <a:latin typeface="Arial" panose="020B0604020202020204" pitchFamily="34" charset="0"/>
              </a:rPr>
              <a:t>communautés</a:t>
            </a:r>
            <a:r>
              <a:rPr lang="en-US" altLang="en-US" sz="1800" dirty="0">
                <a:latin typeface="Arial" panose="020B0604020202020204" pitchFamily="34" charset="0"/>
              </a:rPr>
              <a:t> </a:t>
            </a:r>
            <a:r>
              <a:rPr lang="fr-FR" altLang="en-US" sz="1800" dirty="0">
                <a:latin typeface="Arial" panose="020B0604020202020204" pitchFamily="34" charset="0"/>
              </a:rPr>
              <a:t>de </a:t>
            </a:r>
            <a:r>
              <a:rPr lang="fr" altLang="en-US" sz="1800" dirty="0">
                <a:latin typeface="Arial" panose="020B0604020202020204" pitchFamily="34" charset="0"/>
              </a:rPr>
              <a:t>politiques</a:t>
            </a:r>
            <a:r>
              <a:rPr lang="en-US" altLang="en-US" sz="1800" dirty="0">
                <a:latin typeface="Arial" panose="020B0604020202020204" pitchFamily="34" charset="0"/>
              </a:rPr>
              <a:t>.  </a:t>
            </a:r>
          </a:p>
          <a:p>
            <a:endParaRPr lang="en-US" altLang="en-US" sz="1800" dirty="0">
              <a:latin typeface="Arial" panose="020B0604020202020204" pitchFamily="34" charset="0"/>
            </a:endParaRPr>
          </a:p>
          <a:p>
            <a:r>
              <a:rPr lang="fr" altLang="en-US" sz="1800" dirty="0">
                <a:latin typeface="Arial" panose="020B0604020202020204" pitchFamily="34" charset="0"/>
              </a:rPr>
              <a:t>Ces trois approches peuvent également fournir un contexte utile pour améliorer votre compréhension des différentes actions de plaidoyer possibles. Les </a:t>
            </a:r>
            <a:r>
              <a:rPr lang="en-US" altLang="en-US" sz="1800" dirty="0" err="1">
                <a:latin typeface="Arial" panose="020B0604020202020204" pitchFamily="34" charset="0"/>
              </a:rPr>
              <a:t>jeunes</a:t>
            </a:r>
            <a:r>
              <a:rPr lang="en-US" altLang="en-US" sz="1800" dirty="0">
                <a:latin typeface="Arial" panose="020B0604020202020204" pitchFamily="34" charset="0"/>
              </a:rPr>
              <a:t> leaders</a:t>
            </a:r>
            <a:r>
              <a:rPr lang="fr" altLang="en-US" sz="1800" dirty="0">
                <a:latin typeface="Arial" panose="020B0604020202020204" pitchFamily="34" charset="0"/>
              </a:rPr>
              <a:t> peuvent jouer un rôle important dans chacune de ces trois approches</a:t>
            </a:r>
            <a:r>
              <a:rPr lang="en-US" altLang="en-US" sz="1800" dirty="0">
                <a:latin typeface="Arial" panose="020B0604020202020204" pitchFamily="34" charset="0"/>
              </a:rPr>
              <a:t>. </a:t>
            </a:r>
          </a:p>
          <a:p>
            <a:endParaRPr lang="en-US" altLang="en-US" sz="1800" dirty="0">
              <a:latin typeface="Arial" panose="020B0604020202020204" pitchFamily="34" charset="0"/>
            </a:endParaRPr>
          </a:p>
          <a:p>
            <a:endParaRPr lang="en-US" altLang="en-US" dirty="0">
              <a:latin typeface="Arial" panose="020B0604020202020204" pitchFamily="34" charset="0"/>
            </a:endParaRPr>
          </a:p>
          <a:p>
            <a:endParaRPr lang="en-US" altLang="en-US" dirty="0">
              <a:latin typeface="Arial" panose="020B0604020202020204" pitchFamily="34" charset="0"/>
            </a:endParaRPr>
          </a:p>
        </p:txBody>
      </p:sp>
      <p:sp>
        <p:nvSpPr>
          <p:cNvPr id="18436" name="Slide Number Placeholder 3"/>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pPr marL="0" marR="0" lvl="0" indent="0" algn="r" defTabSz="914400" rtl="0" eaLnBrk="0" fontAlgn="base" latinLnBrk="0" hangingPunct="0">
              <a:lnSpc>
                <a:spcPct val="100000"/>
              </a:lnSpc>
              <a:spcBef>
                <a:spcPct val="0"/>
              </a:spcBef>
              <a:spcAft>
                <a:spcPct val="0"/>
              </a:spcAft>
              <a:buClrTx/>
              <a:buSzTx/>
              <a:buFontTx/>
              <a:buNone/>
              <a:tabLst/>
              <a:defRPr/>
            </a:pPr>
            <a:fld id="{54CDF89C-C040-48D6-AEC9-C7A280197028}" type="slidenum">
              <a:rPr kumimoji="0" lang="en-US" altLang="en-US" sz="1200" b="0" i="0" u="none" strike="noStrike" kern="1200" cap="none" spc="0" normalizeH="0" baseline="0" noProof="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12</a:t>
            </a:fld>
            <a:endParaRPr kumimoji="0" lang="en-US" altLang="en-US" sz="1200" b="0" i="0" u="none" strike="noStrike" kern="1200" cap="none" spc="0" normalizeH="0" baseline="0" noProof="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408518469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fr" altLang="en-US" dirty="0">
                <a:latin typeface="Arial" panose="020B0604020202020204" pitchFamily="34" charset="0"/>
              </a:rPr>
              <a:t>Voici comment ces trois approches sont positionnées dans un contexte plus large pour aider à définir les problèmes, à identifier les solutions et à garantir un environnement propice aux politiques afin de créer une </a:t>
            </a:r>
            <a:r>
              <a:rPr lang="fr" altLang="en-US" b="1" dirty="0">
                <a:latin typeface="Arial" panose="020B0604020202020204" pitchFamily="34" charset="0"/>
              </a:rPr>
              <a:t>fenêtre d’opportunité pour un changement de politique</a:t>
            </a:r>
            <a:r>
              <a:rPr lang="fr" altLang="en-US" dirty="0">
                <a:latin typeface="Arial" panose="020B0604020202020204" pitchFamily="34" charset="0"/>
              </a:rPr>
              <a:t>. Il s’agit du «modèle à courants multiples», qui a été proposé pour la première fois par John Kingdon (1984) et modifié par Robert Porter (1995) et </a:t>
            </a:r>
            <a:r>
              <a:rPr lang="fr-FR" altLang="en-US" dirty="0">
                <a:latin typeface="Arial" panose="020B0604020202020204" pitchFamily="34" charset="0"/>
              </a:rPr>
              <a:t>le </a:t>
            </a:r>
            <a:r>
              <a:rPr lang="fr" altLang="en-US" dirty="0">
                <a:latin typeface="Arial" panose="020B0604020202020204" pitchFamily="34" charset="0"/>
              </a:rPr>
              <a:t>PRB au fil des ans</a:t>
            </a:r>
            <a:r>
              <a:rPr lang="en-US" altLang="en-US" sz="1200" dirty="0">
                <a:latin typeface="Arial" panose="020B0604020202020204" pitchFamily="34" charset="0"/>
              </a:rPr>
              <a:t>. </a:t>
            </a:r>
            <a:r>
              <a:rPr lang="fr" altLang="en-US" dirty="0">
                <a:latin typeface="Arial" panose="020B0604020202020204" pitchFamily="34" charset="0"/>
              </a:rPr>
              <a:t>[Note aux facilitateurs : ce modèle est décrit plus en détail dans</a:t>
            </a:r>
            <a:r>
              <a:rPr lang="fr-FR" altLang="en-US" baseline="0" dirty="0">
                <a:latin typeface="Arial" panose="020B0604020202020204" pitchFamily="34" charset="0"/>
              </a:rPr>
              <a:t> la</a:t>
            </a:r>
            <a:r>
              <a:rPr lang="fr" altLang="en-US" dirty="0">
                <a:latin typeface="Arial" panose="020B0604020202020204" pitchFamily="34" charset="0"/>
              </a:rPr>
              <a:t> « Présentation </a:t>
            </a:r>
            <a:r>
              <a:rPr lang="en-US" altLang="en-US" dirty="0">
                <a:latin typeface="Arial" panose="020B0604020202020204" pitchFamily="34" charset="0"/>
              </a:rPr>
              <a:t>f</a:t>
            </a:r>
            <a:r>
              <a:rPr lang="fr" altLang="en-US" dirty="0">
                <a:latin typeface="Arial" panose="020B0604020202020204" pitchFamily="34" charset="0"/>
              </a:rPr>
              <a:t>ondamentaux du </a:t>
            </a:r>
            <a:r>
              <a:rPr lang="en-US" altLang="en-US" dirty="0">
                <a:latin typeface="Arial" panose="020B0604020202020204" pitchFamily="34" charset="0"/>
              </a:rPr>
              <a:t>p</a:t>
            </a:r>
            <a:r>
              <a:rPr lang="fr" altLang="en-US" dirty="0">
                <a:latin typeface="Arial" panose="020B0604020202020204" pitchFamily="34" charset="0"/>
              </a:rPr>
              <a:t>rocessus relatif aux </a:t>
            </a:r>
            <a:r>
              <a:rPr lang="en-US" altLang="en-US" dirty="0">
                <a:latin typeface="Arial" panose="020B0604020202020204" pitchFamily="34" charset="0"/>
              </a:rPr>
              <a:t>p</a:t>
            </a:r>
            <a:r>
              <a:rPr lang="fr" altLang="en-US" dirty="0">
                <a:latin typeface="Arial" panose="020B0604020202020204" pitchFamily="34" charset="0"/>
              </a:rPr>
              <a:t>olitiques </a:t>
            </a:r>
            <a:r>
              <a:rPr lang="en-US" altLang="en-US" dirty="0">
                <a:latin typeface="Arial" panose="020B0604020202020204" pitchFamily="34" charset="0"/>
              </a:rPr>
              <a:t>(RP4L)</a:t>
            </a:r>
            <a:r>
              <a:rPr lang="fr" altLang="en-US" dirty="0">
                <a:latin typeface="Arial" panose="020B0604020202020204" pitchFamily="34" charset="0"/>
              </a:rPr>
              <a:t> »</a:t>
            </a:r>
            <a:r>
              <a:rPr lang="en-US" altLang="en-US" dirty="0">
                <a:latin typeface="Arial" panose="020B0604020202020204" pitchFamily="34" charset="0"/>
              </a:rPr>
              <a:t>]</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dirty="0">
              <a:latin typeface="Arial" panose="020B0604020202020204" pitchFamily="34" charset="0"/>
            </a:endParaRPr>
          </a:p>
          <a:p>
            <a:pPr lvl="0">
              <a:defRPr/>
            </a:pPr>
            <a:r>
              <a:rPr lang="fr" altLang="en-US" b="1" dirty="0">
                <a:latin typeface="Arial" panose="020B0604020202020204" pitchFamily="34" charset="0"/>
              </a:rPr>
              <a:t>L'apprentissage des politiques </a:t>
            </a:r>
            <a:r>
              <a:rPr lang="fr" altLang="en-US" dirty="0">
                <a:latin typeface="Arial" panose="020B0604020202020204" pitchFamily="34" charset="0"/>
              </a:rPr>
              <a:t>fait référence à la manière dont les décideurs découvrent de nouvelles informations, données ou conclusions.</a:t>
            </a:r>
            <a:endParaRPr lang="en-US" altLang="en-US" dirty="0">
              <a:latin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sz="1200" dirty="0">
              <a:latin typeface="Arial" panose="020B0604020202020204" pitchFamily="34" charset="0"/>
            </a:endParaRPr>
          </a:p>
          <a:p>
            <a:r>
              <a:rPr lang="fr" altLang="en-US" b="1" dirty="0">
                <a:latin typeface="Arial" panose="020B0604020202020204" pitchFamily="34" charset="0"/>
              </a:rPr>
              <a:t>La focalisation de l'attention </a:t>
            </a:r>
            <a:r>
              <a:rPr lang="fr" altLang="en-US" dirty="0">
                <a:latin typeface="Arial" panose="020B0604020202020204" pitchFamily="34" charset="0"/>
              </a:rPr>
              <a:t>est un moyen par lequel les </a:t>
            </a:r>
            <a:r>
              <a:rPr lang="en-US" altLang="en-US" dirty="0" err="1">
                <a:latin typeface="Arial" panose="020B0604020202020204" pitchFamily="34" charset="0"/>
              </a:rPr>
              <a:t>jeune</a:t>
            </a:r>
            <a:r>
              <a:rPr lang="en-US" altLang="en-US" dirty="0">
                <a:latin typeface="Arial" panose="020B0604020202020204" pitchFamily="34" charset="0"/>
              </a:rPr>
              <a:t> leaders </a:t>
            </a:r>
            <a:r>
              <a:rPr lang="fr" altLang="en-US" dirty="0">
                <a:latin typeface="Arial" panose="020B0604020202020204" pitchFamily="34" charset="0"/>
              </a:rPr>
              <a:t>(et autres </a:t>
            </a:r>
            <a:r>
              <a:rPr lang="en-US" altLang="en-US" dirty="0" err="1">
                <a:latin typeface="Arial" panose="020B0604020202020204" pitchFamily="34" charset="0"/>
              </a:rPr>
              <a:t>défenseurs</a:t>
            </a:r>
            <a:r>
              <a:rPr lang="fr" altLang="en-US" dirty="0">
                <a:latin typeface="Arial" panose="020B0604020202020204" pitchFamily="34" charset="0"/>
              </a:rPr>
              <a:t>) peuvent influer sur les problèmes qui retiennent l'attention des décideurs et du public</a:t>
            </a:r>
            <a:r>
              <a:rPr lang="en-US" altLang="en-US" sz="1200" dirty="0">
                <a:latin typeface="Arial" panose="020B0604020202020204" pitchFamily="34" charset="0"/>
              </a:rPr>
              <a:t>. </a:t>
            </a:r>
            <a:r>
              <a:rPr lang="fr" altLang="en-US" dirty="0">
                <a:latin typeface="Arial" panose="020B0604020202020204" pitchFamily="34" charset="0"/>
              </a:rPr>
              <a:t>Et l'utilisation de données probantes convaincantes peut constituer une bonne stratégie pour focaliser l'attention</a:t>
            </a:r>
            <a:r>
              <a:rPr lang="fr-FR" altLang="en-US" dirty="0">
                <a:latin typeface="Arial" panose="020B0604020202020204" pitchFamily="34" charset="0"/>
              </a:rPr>
              <a:t> </a:t>
            </a:r>
            <a:r>
              <a:rPr lang="fr" altLang="en-US" dirty="0">
                <a:latin typeface="Arial" panose="020B0604020202020204" pitchFamily="34" charset="0"/>
              </a:rPr>
              <a:t>!</a:t>
            </a:r>
            <a:endParaRPr lang="en-US" altLang="en-US" sz="1200" dirty="0">
              <a:latin typeface="Arial" panose="020B0604020202020204" pitchFamily="34" charset="0"/>
            </a:endParaRPr>
          </a:p>
          <a:p>
            <a:endParaRPr lang="en-US" dirty="0"/>
          </a:p>
          <a:p>
            <a:pPr lvl="0">
              <a:defRPr/>
            </a:pPr>
            <a:r>
              <a:rPr lang="fr" b="1" dirty="0"/>
              <a:t>Le renforcement des </a:t>
            </a:r>
            <a:r>
              <a:rPr lang="en-US" b="1" dirty="0" err="1"/>
              <a:t>communautés</a:t>
            </a:r>
            <a:r>
              <a:rPr lang="en-US" b="1" dirty="0"/>
              <a:t> de</a:t>
            </a:r>
            <a:r>
              <a:rPr lang="fr" b="1" dirty="0"/>
              <a:t> politiques </a:t>
            </a:r>
            <a:r>
              <a:rPr lang="fr" dirty="0"/>
              <a:t>crée ou renforce des coalitions, des alliances, la communication et les relations au sein de la communauté concernée par la politique</a:t>
            </a:r>
            <a:r>
              <a:rPr lang="en-US" dirty="0"/>
              <a:t>.  </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fr" dirty="0"/>
              <a:t>Voyons maintenant quelques exemples d’actions de plaidoyer pour ces trois approche</a:t>
            </a:r>
            <a:r>
              <a:rPr lang="fr-FR" dirty="0"/>
              <a:t>s.</a:t>
            </a:r>
            <a:r>
              <a:rPr lang="fr-FR" baseline="0" dirty="0"/>
              <a:t> </a:t>
            </a:r>
            <a:endParaRPr lang="en-US" dirty="0"/>
          </a:p>
        </p:txBody>
      </p:sp>
      <p:sp>
        <p:nvSpPr>
          <p:cNvPr id="4" name="Slide Number Placeholder 3"/>
          <p:cNvSpPr>
            <a:spLocks noGrp="1"/>
          </p:cNvSpPr>
          <p:nvPr>
            <p:ph type="sldNum" sz="quarter" idx="10"/>
          </p:nvPr>
        </p:nvSpPr>
        <p:spPr>
          <a:xfrm>
            <a:off x="3587750" y="8007350"/>
            <a:ext cx="3044154" cy="465772"/>
          </a:xfrm>
        </p:spPr>
        <p:txBody>
          <a:bodyPr/>
          <a:lstStyle/>
          <a:p>
            <a:pPr>
              <a:defRPr/>
            </a:pPr>
            <a:fld id="{96FBA243-26B8-481D-8325-B438EAAEE84C}" type="slidenum">
              <a:rPr lang="en-US" smtClean="0"/>
              <a:pPr>
                <a:defRPr/>
              </a:pPr>
              <a:t>13</a:t>
            </a:fld>
            <a:endParaRPr lang="en-US" dirty="0"/>
          </a:p>
        </p:txBody>
      </p:sp>
    </p:spTree>
    <p:extLst>
      <p:ext uri="{BB962C8B-B14F-4D97-AF65-F5344CB8AC3E}">
        <p14:creationId xmlns:p14="http://schemas.microsoft.com/office/powerpoint/2010/main" val="40771549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fr" altLang="en-US" dirty="0">
                <a:latin typeface="Arial" panose="020B0604020202020204" pitchFamily="34" charset="0"/>
              </a:rPr>
              <a:t>Pour rappel, </a:t>
            </a:r>
            <a:r>
              <a:rPr lang="fr" altLang="en-US" b="1" dirty="0">
                <a:latin typeface="Arial" panose="020B0604020202020204" pitchFamily="34" charset="0"/>
              </a:rPr>
              <a:t>l’apprentissage des politiques </a:t>
            </a:r>
            <a:r>
              <a:rPr lang="fr" altLang="en-US" dirty="0">
                <a:latin typeface="Arial" panose="020B0604020202020204" pitchFamily="34" charset="0"/>
              </a:rPr>
              <a:t>fait référence à la façon dont les décideurs s’informent sur les nouvelles informations, données ou conclusions.</a:t>
            </a:r>
            <a:endParaRPr lang="en-US" altLang="en-US" dirty="0">
              <a:latin typeface="Arial" panose="020B0604020202020204" pitchFamily="34" charset="0"/>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altLang="en-US" dirty="0">
              <a:latin typeface="Arial" panose="020B0604020202020204" pitchFamily="34" charset="0"/>
            </a:endParaRPr>
          </a:p>
          <a:p>
            <a:pPr lvl="0">
              <a:defRPr/>
            </a:pPr>
            <a:r>
              <a:rPr lang="fr" altLang="en-US" dirty="0">
                <a:latin typeface="Arial" panose="020B0604020202020204" pitchFamily="34" charset="0"/>
              </a:rPr>
              <a:t>Un exemple d’actions de plaidoyer menées par des jeunes qui contribuent à l’apprentissage des politiques est un jeune qui témoigne lors d’une audience parlementaire sur la manière dont il a été affecté personnellement par une politique </a:t>
            </a:r>
            <a:r>
              <a:rPr lang="fr-FR" altLang="en-US" dirty="0">
                <a:latin typeface="Arial" panose="020B0604020202020204" pitchFamily="34" charset="0"/>
              </a:rPr>
              <a:t>ou par l’absence d’une politique</a:t>
            </a:r>
            <a:r>
              <a:rPr lang="en-US" altLang="en-US" dirty="0">
                <a:latin typeface="Arial" panose="020B0604020202020204" pitchFamily="34" charset="0"/>
              </a:rPr>
              <a:t>. </a:t>
            </a:r>
            <a:r>
              <a:rPr lang="fr" altLang="en-US" dirty="0">
                <a:latin typeface="Arial" panose="020B0604020202020204" pitchFamily="34" charset="0"/>
              </a:rPr>
              <a:t>L’audi</a:t>
            </a:r>
            <a:r>
              <a:rPr lang="fr-FR" altLang="en-US" dirty="0" err="1">
                <a:latin typeface="Arial" panose="020B0604020202020204" pitchFamily="34" charset="0"/>
              </a:rPr>
              <a:t>toir</a:t>
            </a:r>
            <a:r>
              <a:rPr lang="fr" altLang="en-US" dirty="0">
                <a:latin typeface="Arial" panose="020B0604020202020204" pitchFamily="34" charset="0"/>
              </a:rPr>
              <a:t>e </a:t>
            </a:r>
            <a:r>
              <a:rPr lang="fr-FR" altLang="en-US" dirty="0">
                <a:latin typeface="Arial" panose="020B0604020202020204" pitchFamily="34" charset="0"/>
              </a:rPr>
              <a:t>impliqué </a:t>
            </a:r>
            <a:r>
              <a:rPr lang="fr" altLang="en-US" dirty="0">
                <a:latin typeface="Arial" panose="020B0604020202020204" pitchFamily="34" charset="0"/>
              </a:rPr>
              <a:t>par la politique apprendrait de nouvelles informations sur la problème à partir du témoignage du </a:t>
            </a:r>
            <a:r>
              <a:rPr lang="en-US" altLang="en-US" dirty="0" err="1">
                <a:latin typeface="Arial" panose="020B0604020202020204" pitchFamily="34" charset="0"/>
              </a:rPr>
              <a:t>jeune</a:t>
            </a:r>
            <a:r>
              <a:rPr lang="en-US" altLang="en-US" dirty="0">
                <a:latin typeface="Arial" panose="020B0604020202020204" pitchFamily="34" charset="0"/>
              </a:rPr>
              <a:t> leader.</a:t>
            </a:r>
            <a:r>
              <a:rPr lang="fr" altLang="en-US" dirty="0">
                <a:latin typeface="Arial" panose="020B0604020202020204" pitchFamily="34" charset="0"/>
              </a:rPr>
              <a:t> </a:t>
            </a:r>
          </a:p>
          <a:p>
            <a:pPr lvl="0">
              <a:defRPr/>
            </a:pPr>
            <a:endParaRPr lang="en-US" altLang="en-US" dirty="0">
              <a:latin typeface="Arial" panose="020B0604020202020204" pitchFamily="34" charset="0"/>
            </a:endParaRPr>
          </a:p>
          <a:p>
            <a:pPr lvl="0">
              <a:defRPr/>
            </a:pPr>
            <a:r>
              <a:rPr lang="fr" altLang="en-US" dirty="0">
                <a:latin typeface="Arial" panose="020B0604020202020204" pitchFamily="34" charset="0"/>
              </a:rPr>
              <a:t>Un autre exemple d’action de plaidoyer qui contribue à l’apprentissage des politiques serait si une organisation communautaire dirigée par des jeunes développait une fiche d’informations fondée sur des données probantes et portant sur le mariage des enfants dans la communauté. Cette fiche serait à partager avec les décideurs de politiques dans le cadre d</a:t>
            </a:r>
            <a:r>
              <a:rPr lang="fr-FR" altLang="en-US" dirty="0">
                <a:latin typeface="Arial" panose="020B0604020202020204" pitchFamily="34" charset="0"/>
              </a:rPr>
              <a:t>’un </a:t>
            </a:r>
            <a:r>
              <a:rPr lang="fr" altLang="en-US" dirty="0">
                <a:latin typeface="Arial" panose="020B0604020202020204" pitchFamily="34" charset="0"/>
              </a:rPr>
              <a:t>demande </a:t>
            </a:r>
            <a:r>
              <a:rPr lang="fr-FR" altLang="en-US" dirty="0">
                <a:latin typeface="Arial" panose="020B0604020202020204" pitchFamily="34" charset="0"/>
              </a:rPr>
              <a:t>faite auprès de ces décideurs pour qu’ils engagent davantage de fonds dans le combat contre le mariage des enfants. </a:t>
            </a:r>
            <a:endParaRPr lang="en-US" altLang="en-US" dirty="0">
              <a:latin typeface="Arial" panose="020B0604020202020204" pitchFamily="34" charset="0"/>
            </a:endParaRPr>
          </a:p>
          <a:p>
            <a:endParaRPr lang="en-US" dirty="0"/>
          </a:p>
          <a:p>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14</a:t>
            </a:fld>
            <a:endParaRPr lang="en-US"/>
          </a:p>
        </p:txBody>
      </p:sp>
    </p:spTree>
    <p:extLst>
      <p:ext uri="{BB962C8B-B14F-4D97-AF65-F5344CB8AC3E}">
        <p14:creationId xmlns:p14="http://schemas.microsoft.com/office/powerpoint/2010/main" val="324351143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altLang="en-US" dirty="0">
                <a:latin typeface="Arial" panose="020B0604020202020204" pitchFamily="34" charset="0"/>
              </a:rPr>
              <a:t>Vous vous souv</a:t>
            </a:r>
            <a:r>
              <a:rPr lang="fr-FR" altLang="en-US" dirty="0" err="1">
                <a:latin typeface="Arial" panose="020B0604020202020204" pitchFamily="34" charset="0"/>
              </a:rPr>
              <a:t>enez</a:t>
            </a:r>
            <a:r>
              <a:rPr lang="fr" altLang="en-US" dirty="0">
                <a:latin typeface="Arial" panose="020B0604020202020204" pitchFamily="34" charset="0"/>
              </a:rPr>
              <a:t> que la </a:t>
            </a:r>
            <a:r>
              <a:rPr lang="fr" altLang="en-US" b="1" dirty="0">
                <a:latin typeface="Arial" panose="020B0604020202020204" pitchFamily="34" charset="0"/>
              </a:rPr>
              <a:t>focalisation de l’attention</a:t>
            </a:r>
            <a:r>
              <a:rPr lang="fr" altLang="en-US" dirty="0">
                <a:latin typeface="Arial" panose="020B0604020202020204" pitchFamily="34" charset="0"/>
              </a:rPr>
              <a:t> est un moyen par lequel les </a:t>
            </a:r>
            <a:r>
              <a:rPr lang="en-US" altLang="en-US" dirty="0" err="1">
                <a:latin typeface="Arial" panose="020B0604020202020204" pitchFamily="34" charset="0"/>
              </a:rPr>
              <a:t>jeunes</a:t>
            </a:r>
            <a:r>
              <a:rPr lang="en-US" altLang="en-US" dirty="0">
                <a:latin typeface="Arial" panose="020B0604020202020204" pitchFamily="34" charset="0"/>
              </a:rPr>
              <a:t> leaders </a:t>
            </a:r>
            <a:r>
              <a:rPr lang="fr" altLang="en-US" dirty="0">
                <a:latin typeface="Arial" panose="020B0604020202020204" pitchFamily="34" charset="0"/>
              </a:rPr>
              <a:t>(et d'autres défenseurs) peuvent influer sur les problèmes qui retiennent l'attention des décideurs de politiques et du public.</a:t>
            </a:r>
            <a:endParaRPr lang="en-US" altLang="en-US" sz="1200" dirty="0">
              <a:latin typeface="Arial" panose="020B0604020202020204" pitchFamily="34" charset="0"/>
            </a:endParaRPr>
          </a:p>
          <a:p>
            <a:endParaRPr lang="en-US" altLang="en-US" sz="1200" dirty="0">
              <a:latin typeface="Arial" panose="020B0604020202020204" pitchFamily="34" charset="0"/>
            </a:endParaRPr>
          </a:p>
          <a:p>
            <a:r>
              <a:rPr lang="en-US" altLang="en-US" sz="1200" dirty="0">
                <a:latin typeface="Arial" panose="020B0604020202020204" pitchFamily="34" charset="0"/>
              </a:rPr>
              <a:t>[DEMANDEZ </a:t>
            </a:r>
            <a:r>
              <a:rPr lang="en-US" altLang="en-US" dirty="0">
                <a:latin typeface="Arial" panose="020B0604020202020204" pitchFamily="34" charset="0"/>
              </a:rPr>
              <a:t>: </a:t>
            </a:r>
            <a:r>
              <a:rPr lang="fr" altLang="en-US" dirty="0">
                <a:latin typeface="Arial" panose="020B0604020202020204" pitchFamily="34" charset="0"/>
              </a:rPr>
              <a:t>Quelqu'un peut-il penser à des exemples d'actions de plaidoyer portant sur la focalisation de l'attention ?]</a:t>
            </a:r>
            <a:endParaRPr lang="en-US" altLang="en-US" sz="1200" dirty="0">
              <a:latin typeface="Arial" panose="020B0604020202020204" pitchFamily="34" charset="0"/>
            </a:endParaRPr>
          </a:p>
          <a:p>
            <a:endParaRPr lang="en-US" altLang="en-US" sz="1200" dirty="0">
              <a:latin typeface="Arial" panose="020B0604020202020204" pitchFamily="34" charset="0"/>
            </a:endParaRPr>
          </a:p>
          <a:p>
            <a:r>
              <a:rPr lang="fr" altLang="en-US" dirty="0">
                <a:latin typeface="Arial" panose="020B0604020202020204" pitchFamily="34" charset="0"/>
              </a:rPr>
              <a:t>La focalisation de l'attention implique souvent l'engagement des médias, la mobilisation du public et des réunions avec les responsables de politiques ou les décideurs.</a:t>
            </a:r>
            <a:r>
              <a:rPr lang="en-US" altLang="en-US" sz="1200" dirty="0">
                <a:latin typeface="Arial" panose="020B0604020202020204" pitchFamily="34" charset="0"/>
              </a:rPr>
              <a:t> </a:t>
            </a:r>
          </a:p>
          <a:p>
            <a:endParaRPr lang="en-US" altLang="en-US" sz="1200" dirty="0">
              <a:latin typeface="Arial" panose="020B0604020202020204" pitchFamily="34" charset="0"/>
            </a:endParaRPr>
          </a:p>
          <a:p>
            <a:r>
              <a:rPr lang="fr" altLang="en-US" dirty="0">
                <a:latin typeface="Arial" panose="020B0604020202020204" pitchFamily="34" charset="0"/>
              </a:rPr>
              <a:t>Les actions de plaidoyer menées par des jeunes qui aident à attirer l’attention sur votre sujet peuvent inclure la rédaction d’une pétition et la collecte de signatures pour montrer au pouvoir qu’il s’agit d’un sujet important pour les jeunes</a:t>
            </a:r>
            <a:r>
              <a:rPr lang="fr-FR" altLang="en-US" dirty="0">
                <a:latin typeface="Arial" panose="020B0604020202020204" pitchFamily="34" charset="0"/>
              </a:rPr>
              <a:t>.</a:t>
            </a:r>
            <a:r>
              <a:rPr lang="fr-FR" altLang="en-US" baseline="0" dirty="0">
                <a:latin typeface="Arial" panose="020B0604020202020204" pitchFamily="34" charset="0"/>
              </a:rPr>
              <a:t> </a:t>
            </a:r>
            <a:r>
              <a:rPr lang="fr-FR" altLang="en-US" dirty="0">
                <a:latin typeface="Arial" panose="020B0604020202020204" pitchFamily="34" charset="0"/>
              </a:rPr>
              <a:t>Ou bien</a:t>
            </a:r>
            <a:r>
              <a:rPr lang="fr" altLang="en-US" dirty="0">
                <a:latin typeface="Arial" panose="020B0604020202020204" pitchFamily="34" charset="0"/>
              </a:rPr>
              <a:t> un </a:t>
            </a:r>
            <a:r>
              <a:rPr lang="en-US" altLang="en-US" dirty="0" err="1">
                <a:latin typeface="Arial" panose="020B0604020202020204" pitchFamily="34" charset="0"/>
              </a:rPr>
              <a:t>jeune</a:t>
            </a:r>
            <a:r>
              <a:rPr lang="en-US" altLang="en-US" dirty="0">
                <a:latin typeface="Arial" panose="020B0604020202020204" pitchFamily="34" charset="0"/>
              </a:rPr>
              <a:t> leader </a:t>
            </a:r>
            <a:r>
              <a:rPr lang="fr-FR" altLang="en-US" dirty="0">
                <a:latin typeface="Arial" panose="020B0604020202020204" pitchFamily="34" charset="0"/>
              </a:rPr>
              <a:t>peut prendre</a:t>
            </a:r>
            <a:r>
              <a:rPr lang="fr" altLang="en-US" dirty="0">
                <a:latin typeface="Arial" panose="020B0604020202020204" pitchFamily="34" charset="0"/>
              </a:rPr>
              <a:t> la parole lors d’un </a:t>
            </a:r>
            <a:r>
              <a:rPr lang="en-US" altLang="en-US" dirty="0" err="1">
                <a:latin typeface="Arial" panose="020B0604020202020204" pitchFamily="34" charset="0"/>
              </a:rPr>
              <a:t>émission</a:t>
            </a:r>
            <a:r>
              <a:rPr lang="fr" altLang="en-US" dirty="0">
                <a:latin typeface="Arial" panose="020B0604020202020204" pitchFamily="34" charset="0"/>
              </a:rPr>
              <a:t> populaire sur le besoin en services adaptés aux jeunes. </a:t>
            </a:r>
            <a:endParaRPr lang="en-US" altLang="en-US" sz="1200" dirty="0">
              <a:latin typeface="Arial" panose="020B0604020202020204" pitchFamily="34" charset="0"/>
            </a:endParaRPr>
          </a:p>
          <a:p>
            <a:endParaRPr lang="en-US" altLang="en-US" sz="1200" dirty="0">
              <a:latin typeface="Arial" panose="020B0604020202020204" pitchFamily="34" charset="0"/>
            </a:endParaRPr>
          </a:p>
          <a:p>
            <a:r>
              <a:rPr lang="fr" altLang="en-US" dirty="0">
                <a:latin typeface="Arial" panose="020B0604020202020204" pitchFamily="34" charset="0"/>
              </a:rPr>
              <a:t>La focalisation de l’attention incite les décideurs à non seulement se soucier de VOTRE problème, mais également</a:t>
            </a:r>
            <a:r>
              <a:rPr lang="fr-FR" altLang="en-US" dirty="0">
                <a:latin typeface="Arial" panose="020B0604020202020204" pitchFamily="34" charset="0"/>
              </a:rPr>
              <a:t> à</a:t>
            </a:r>
            <a:r>
              <a:rPr lang="fr" altLang="en-US" dirty="0">
                <a:latin typeface="Arial" panose="020B0604020202020204" pitchFamily="34" charset="0"/>
              </a:rPr>
              <a:t> comprendre son urgence et le besoin</a:t>
            </a:r>
            <a:r>
              <a:rPr lang="fr-FR" altLang="en-US" baseline="0" dirty="0">
                <a:latin typeface="Arial" panose="020B0604020202020204" pitchFamily="34" charset="0"/>
              </a:rPr>
              <a:t> de leur </a:t>
            </a:r>
            <a:r>
              <a:rPr lang="fr-FR" altLang="en-US" dirty="0">
                <a:latin typeface="Arial" panose="020B0604020202020204" pitchFamily="34" charset="0"/>
              </a:rPr>
              <a:t>intervention individuelle</a:t>
            </a:r>
            <a:r>
              <a:rPr lang="fr" altLang="en-US" dirty="0">
                <a:latin typeface="Arial" panose="020B0604020202020204" pitchFamily="34" charset="0"/>
              </a:rPr>
              <a:t>. Les actions de plaidoyer portant sur la focalisation de l’attention et qui sont persuasives amènent un décideur de politiques à penser</a:t>
            </a:r>
            <a:r>
              <a:rPr lang="fr-FR" altLang="en-US" dirty="0">
                <a:latin typeface="Arial" panose="020B0604020202020204" pitchFamily="34" charset="0"/>
              </a:rPr>
              <a:t> </a:t>
            </a:r>
            <a:r>
              <a:rPr lang="fr" altLang="en-US" dirty="0">
                <a:latin typeface="Arial" panose="020B0604020202020204" pitchFamily="34" charset="0"/>
              </a:rPr>
              <a:t>: «</a:t>
            </a:r>
            <a:r>
              <a:rPr lang="fr-FR" altLang="en-US" dirty="0">
                <a:latin typeface="Arial" panose="020B0604020202020204" pitchFamily="34" charset="0"/>
              </a:rPr>
              <a:t> </a:t>
            </a:r>
            <a:r>
              <a:rPr lang="fr" altLang="en-US" dirty="0">
                <a:latin typeface="Arial" panose="020B0604020202020204" pitchFamily="34" charset="0"/>
              </a:rPr>
              <a:t>Il est urgent de répondre à ce problème crucial… Je ferais mieux de réagir maintenant</a:t>
            </a:r>
            <a:r>
              <a:rPr lang="fr-FR" altLang="en-US" dirty="0">
                <a:latin typeface="Arial" panose="020B0604020202020204" pitchFamily="34" charset="0"/>
              </a:rPr>
              <a:t> </a:t>
            </a:r>
            <a:r>
              <a:rPr lang="fr" altLang="en-US" dirty="0">
                <a:latin typeface="Arial" panose="020B0604020202020204" pitchFamily="34" charset="0"/>
              </a:rPr>
              <a:t>!</a:t>
            </a:r>
            <a:r>
              <a:rPr lang="fr-FR" altLang="en-US" dirty="0">
                <a:latin typeface="Arial" panose="020B0604020202020204" pitchFamily="34" charset="0"/>
              </a:rPr>
              <a:t> </a:t>
            </a:r>
            <a:r>
              <a:rPr lang="fr" altLang="en-US" dirty="0">
                <a:latin typeface="Arial" panose="020B0604020202020204" pitchFamily="34" charset="0"/>
              </a:rPr>
              <a:t>»</a:t>
            </a:r>
            <a:r>
              <a:rPr lang="en-US" altLang="en-US" sz="1200" dirty="0">
                <a:latin typeface="Arial" panose="020B0604020202020204" pitchFamily="34" charset="0"/>
              </a:rPr>
              <a:t>. </a:t>
            </a:r>
          </a:p>
          <a:p>
            <a:endParaRPr lang="en-US" dirty="0"/>
          </a:p>
          <a:p>
            <a:endParaRPr lang="en-US" dirty="0"/>
          </a:p>
        </p:txBody>
      </p:sp>
      <p:sp>
        <p:nvSpPr>
          <p:cNvPr id="4" name="Slide Number Placeholder 3"/>
          <p:cNvSpPr>
            <a:spLocks noGrp="1"/>
          </p:cNvSpPr>
          <p:nvPr>
            <p:ph type="sldNum" sz="quarter" idx="10"/>
          </p:nvPr>
        </p:nvSpPr>
        <p:spPr>
          <a:xfrm>
            <a:off x="3816350" y="8693150"/>
            <a:ext cx="3044154" cy="465772"/>
          </a:xfrm>
        </p:spPr>
        <p:txBody>
          <a:bodyPr/>
          <a:lstStyle/>
          <a:p>
            <a:pPr>
              <a:defRPr/>
            </a:pPr>
            <a:fld id="{96FBA243-26B8-481D-8325-B438EAAEE84C}" type="slidenum">
              <a:rPr lang="en-US" smtClean="0"/>
              <a:pPr>
                <a:defRPr/>
              </a:pPr>
              <a:t>15</a:t>
            </a:fld>
            <a:endParaRPr lang="en-US" dirty="0"/>
          </a:p>
        </p:txBody>
      </p:sp>
    </p:spTree>
    <p:extLst>
      <p:ext uri="{BB962C8B-B14F-4D97-AF65-F5344CB8AC3E}">
        <p14:creationId xmlns:p14="http://schemas.microsoft.com/office/powerpoint/2010/main" val="412091356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fr" dirty="0"/>
              <a:t>Enfin, les actions de plaidoyer visant à renforcer les </a:t>
            </a:r>
            <a:r>
              <a:rPr lang="en-US" dirty="0" err="1"/>
              <a:t>communautés</a:t>
            </a:r>
            <a:r>
              <a:rPr lang="en-US" dirty="0"/>
              <a:t> de</a:t>
            </a:r>
            <a:r>
              <a:rPr lang="fr" dirty="0"/>
              <a:t> politiques sont importantes pour assurer une bonne communication des </a:t>
            </a:r>
            <a:r>
              <a:rPr lang="fr-FR" dirty="0"/>
              <a:t>jeunes leaders.</a:t>
            </a:r>
            <a:endParaRPr lang="fr" dirty="0"/>
          </a:p>
          <a:p>
            <a:pPr lvl="0">
              <a:defRPr/>
            </a:pPr>
            <a:endParaRPr lang="fr" dirty="0"/>
          </a:p>
          <a:p>
            <a:pPr lvl="0">
              <a:defRPr/>
            </a:pPr>
            <a:r>
              <a:rPr lang="fr" dirty="0"/>
              <a:t>Nous définissons les </a:t>
            </a:r>
            <a:r>
              <a:rPr lang="en-US" b="1" dirty="0" err="1"/>
              <a:t>communautés</a:t>
            </a:r>
            <a:r>
              <a:rPr lang="en-US" b="1" dirty="0"/>
              <a:t> de</a:t>
            </a:r>
            <a:r>
              <a:rPr lang="fr" b="1" dirty="0"/>
              <a:t> politiques </a:t>
            </a:r>
            <a:r>
              <a:rPr lang="fr" dirty="0"/>
              <a:t>comme des alliances ou des réseaux de participants, normalement venant de divers postes au sein ou autour du gouvernement, du monde académique, des médias, du secteur privé et des groupes d'intérêts, tous unis dans leur engagement pour une cause commune.</a:t>
            </a:r>
          </a:p>
          <a:p>
            <a:pPr lvl="0">
              <a:defRPr/>
            </a:pPr>
            <a:endParaRPr lang="en-US" dirty="0"/>
          </a:p>
          <a:p>
            <a:r>
              <a:rPr lang="fr-FR" dirty="0"/>
              <a:t>Les jeunes leaders</a:t>
            </a:r>
            <a:r>
              <a:rPr lang="fr-FR" baseline="0" dirty="0"/>
              <a:t> </a:t>
            </a:r>
            <a:r>
              <a:rPr lang="fr-FR" dirty="0"/>
              <a:t>et les défenseurs des jeunes </a:t>
            </a:r>
            <a:r>
              <a:rPr lang="fr" dirty="0"/>
              <a:t>jouent souvent un rôle crucial dans la conduite de ces communautés, apportant l'énergie et la continuité nécessaires à un flux continu d'informations.</a:t>
            </a:r>
            <a:endParaRPr lang="en-US" baseline="0" dirty="0"/>
          </a:p>
          <a:p>
            <a:endParaRPr lang="en-US" altLang="en-US" baseline="0" dirty="0">
              <a:latin typeface="Arial" panose="020B0604020202020204" pitchFamily="34" charset="0"/>
            </a:endParaRPr>
          </a:p>
          <a:p>
            <a:r>
              <a:rPr lang="fr" altLang="en-US" b="1" dirty="0">
                <a:latin typeface="Arial" panose="020B0604020202020204" pitchFamily="34" charset="0"/>
              </a:rPr>
              <a:t>Que pouvez-vous faire pour soutenir le renforcement des </a:t>
            </a:r>
            <a:r>
              <a:rPr lang="en-US" altLang="en-US" b="1" dirty="0" err="1">
                <a:latin typeface="Arial" panose="020B0604020202020204" pitchFamily="34" charset="0"/>
              </a:rPr>
              <a:t>communautés</a:t>
            </a:r>
            <a:r>
              <a:rPr lang="en-US" altLang="en-US" b="1" dirty="0">
                <a:latin typeface="Arial" panose="020B0604020202020204" pitchFamily="34" charset="0"/>
              </a:rPr>
              <a:t> de</a:t>
            </a:r>
            <a:r>
              <a:rPr lang="fr" altLang="en-US" b="1" dirty="0">
                <a:latin typeface="Arial" panose="020B0604020202020204" pitchFamily="34" charset="0"/>
              </a:rPr>
              <a:t> politiques ? </a:t>
            </a:r>
            <a:r>
              <a:rPr lang="fr" altLang="en-US" dirty="0">
                <a:latin typeface="Arial" panose="020B0604020202020204" pitchFamily="34" charset="0"/>
              </a:rPr>
              <a:t>Pour les débutants, vous pouvez joindre une coalition existante ou en créer une nouvelle</a:t>
            </a:r>
            <a:r>
              <a:rPr lang="fr-FR" altLang="en-US" sz="1200" dirty="0">
                <a:latin typeface="Arial" panose="020B0604020202020204" pitchFamily="34" charset="0"/>
              </a:rPr>
              <a:t>. </a:t>
            </a:r>
            <a:r>
              <a:rPr lang="fr" altLang="en-US" dirty="0">
                <a:latin typeface="Arial" panose="020B0604020202020204" pitchFamily="34" charset="0"/>
              </a:rPr>
              <a:t>Un autre exemple d'action de plaidoyer visant au renforcement des </a:t>
            </a:r>
            <a:r>
              <a:rPr lang="en-US" altLang="en-US" dirty="0" err="1">
                <a:latin typeface="Arial" panose="020B0604020202020204" pitchFamily="34" charset="0"/>
              </a:rPr>
              <a:t>communautés</a:t>
            </a:r>
            <a:r>
              <a:rPr lang="en-US" altLang="en-US" dirty="0">
                <a:latin typeface="Arial" panose="020B0604020202020204" pitchFamily="34" charset="0"/>
              </a:rPr>
              <a:t> de</a:t>
            </a:r>
            <a:r>
              <a:rPr lang="fr" altLang="en-US" dirty="0">
                <a:latin typeface="Arial" panose="020B0604020202020204" pitchFamily="34" charset="0"/>
              </a:rPr>
              <a:t> politiques pourrait être d'organiser des réunions régulières pour renforcer un réseau existant</a:t>
            </a:r>
            <a:r>
              <a:rPr lang="fr-FR" altLang="en-US" sz="1200" baseline="0" dirty="0">
                <a:latin typeface="Arial" panose="020B0604020202020204" pitchFamily="34" charset="0"/>
              </a:rPr>
              <a:t>. </a:t>
            </a:r>
            <a:r>
              <a:rPr lang="fr" altLang="en-US" dirty="0">
                <a:latin typeface="Arial" panose="020B0604020202020204" pitchFamily="34" charset="0"/>
              </a:rPr>
              <a:t>Les </a:t>
            </a:r>
            <a:r>
              <a:rPr lang="en-US" altLang="en-US" dirty="0" err="1">
                <a:latin typeface="Arial" panose="020B0604020202020204" pitchFamily="34" charset="0"/>
              </a:rPr>
              <a:t>jeunes</a:t>
            </a:r>
            <a:r>
              <a:rPr lang="en-US" altLang="en-US" dirty="0">
                <a:latin typeface="Arial" panose="020B0604020202020204" pitchFamily="34" charset="0"/>
              </a:rPr>
              <a:t> leaders p</a:t>
            </a:r>
            <a:r>
              <a:rPr lang="fr" altLang="en-US" dirty="0">
                <a:latin typeface="Arial" panose="020B0604020202020204" pitchFamily="34" charset="0"/>
              </a:rPr>
              <a:t>euvent également identifier, cultiver ou élever le travail des </a:t>
            </a:r>
            <a:r>
              <a:rPr lang="fr-FR" altLang="en-US" dirty="0">
                <a:latin typeface="Arial" panose="020B0604020202020204" pitchFamily="34" charset="0"/>
              </a:rPr>
              <a:t>défenseurs</a:t>
            </a:r>
            <a:r>
              <a:rPr lang="fr" altLang="en-US" dirty="0">
                <a:latin typeface="Arial" panose="020B0604020202020204" pitchFamily="34" charset="0"/>
              </a:rPr>
              <a:t> de politiques comme moyens de contribuer à de plus fortes </a:t>
            </a:r>
            <a:r>
              <a:rPr lang="en-US" altLang="en-US" dirty="0" err="1">
                <a:latin typeface="Arial" panose="020B0604020202020204" pitchFamily="34" charset="0"/>
              </a:rPr>
              <a:t>communautés</a:t>
            </a:r>
            <a:r>
              <a:rPr lang="en-US" altLang="en-US" dirty="0">
                <a:latin typeface="Arial" panose="020B0604020202020204" pitchFamily="34" charset="0"/>
              </a:rPr>
              <a:t> de</a:t>
            </a:r>
            <a:r>
              <a:rPr lang="fr" altLang="en-US" dirty="0">
                <a:latin typeface="Arial" panose="020B0604020202020204" pitchFamily="34" charset="0"/>
              </a:rPr>
              <a:t> politiques. </a:t>
            </a:r>
            <a:r>
              <a:rPr lang="fr-FR" altLang="en-US" sz="1200" baseline="0" dirty="0">
                <a:latin typeface="Arial" panose="020B0604020202020204" pitchFamily="34" charset="0"/>
              </a:rPr>
              <a:t> </a:t>
            </a:r>
            <a:endParaRPr lang="en-US" dirty="0"/>
          </a:p>
        </p:txBody>
      </p:sp>
      <p:sp>
        <p:nvSpPr>
          <p:cNvPr id="4" name="Slide Number Placeholder 3"/>
          <p:cNvSpPr>
            <a:spLocks noGrp="1"/>
          </p:cNvSpPr>
          <p:nvPr>
            <p:ph type="sldNum" sz="quarter" idx="10"/>
          </p:nvPr>
        </p:nvSpPr>
        <p:spPr/>
        <p:txBody>
          <a:bodyPr/>
          <a:lstStyle/>
          <a:p>
            <a:pPr>
              <a:defRPr/>
            </a:pPr>
            <a:fld id="{96FBA243-26B8-481D-8325-B438EAAEE84C}" type="slidenum">
              <a:rPr lang="en-US" smtClean="0"/>
              <a:pPr>
                <a:defRPr/>
              </a:pPr>
              <a:t>16</a:t>
            </a:fld>
            <a:endParaRPr lang="en-US" dirty="0"/>
          </a:p>
        </p:txBody>
      </p:sp>
    </p:spTree>
    <p:extLst>
      <p:ext uri="{BB962C8B-B14F-4D97-AF65-F5344CB8AC3E}">
        <p14:creationId xmlns:p14="http://schemas.microsoft.com/office/powerpoint/2010/main" val="8151537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[Lire la diapositive]</a:t>
            </a:r>
          </a:p>
          <a:p>
            <a:endParaRPr lang="fr-FR" dirty="0"/>
          </a:p>
          <a:p>
            <a:r>
              <a:rPr lang="fr-FR" dirty="0"/>
              <a:t>Demandez aux participants :  Avez-vous en tête d’autres actions de plaidoyer susceptibles de contribuer à la réalisation de l’objectif de plaidoyer consistant à convaincre les responsables de la santé du district de consacrer des fonds de la prochaine année fiscale à la formation d’infirmier(ère)s à la prestation de services adaptés aux jeunes ?</a:t>
            </a:r>
          </a:p>
          <a:p>
            <a:endParaRPr lang="fr-FR" dirty="0"/>
          </a:p>
          <a:p>
            <a:r>
              <a:rPr lang="fr-FR" dirty="0"/>
              <a:t>Quelqu'un a-t-il un autre exemple à partager, qui soit lié aux projets sur lesquels il a travaillé ? </a:t>
            </a:r>
          </a:p>
        </p:txBody>
      </p:sp>
      <p:sp>
        <p:nvSpPr>
          <p:cNvPr id="4" name="Slide Number Placeholder 3"/>
          <p:cNvSpPr>
            <a:spLocks noGrp="1"/>
          </p:cNvSpPr>
          <p:nvPr>
            <p:ph type="sldNum" sz="quarter" idx="10"/>
          </p:nvPr>
        </p:nvSpPr>
        <p:spPr/>
        <p:txBody>
          <a:bodyPr/>
          <a:lstStyle/>
          <a:p>
            <a:pPr>
              <a:defRPr/>
            </a:pPr>
            <a:fld id="{46461E59-AEBB-47B2-B923-25FEB95E06DB}" type="slidenum">
              <a:rPr lang="fr-FR" altLang="en-US" smtClean="0"/>
              <a:pPr>
                <a:defRPr/>
              </a:pPr>
              <a:t>17</a:t>
            </a:fld>
            <a:endParaRPr lang="fr-FR" altLang="en-US"/>
          </a:p>
        </p:txBody>
      </p:sp>
    </p:spTree>
    <p:extLst>
      <p:ext uri="{BB962C8B-B14F-4D97-AF65-F5344CB8AC3E}">
        <p14:creationId xmlns:p14="http://schemas.microsoft.com/office/powerpoint/2010/main" val="6809082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t>
            </a:r>
            <a:r>
              <a:rPr lang="en-US" dirty="0" err="1"/>
              <a:t>Lisez</a:t>
            </a:r>
            <a:r>
              <a:rPr lang="en-US" dirty="0"/>
              <a:t> la diapositive.]</a:t>
            </a:r>
          </a:p>
          <a:p>
            <a:endParaRPr lang="en-US" dirty="0"/>
          </a:p>
          <a:p>
            <a:r>
              <a:rPr lang="fr" dirty="0"/>
              <a:t>Quelqu'un at-il d’autres idées d’actions de plaidoyer qui pourraient contribuer à atteindre l’objectif de plaidoyer consistant à accroitre les connaissances des dirigeants de la communauté sur la mortalité maternelle à Narok, au Kenya</a:t>
            </a:r>
            <a:r>
              <a:rPr lang="fr-FR" dirty="0"/>
              <a:t> </a:t>
            </a:r>
            <a:r>
              <a:rPr lang="fr" dirty="0"/>
              <a:t>?</a:t>
            </a:r>
            <a:endParaRPr lang="en-US" dirty="0"/>
          </a:p>
        </p:txBody>
      </p:sp>
      <p:sp>
        <p:nvSpPr>
          <p:cNvPr id="4" name="Slide Number Placeholder 3"/>
          <p:cNvSpPr>
            <a:spLocks noGrp="1"/>
          </p:cNvSpPr>
          <p:nvPr>
            <p:ph type="sldNum" sz="quarter" idx="5"/>
          </p:nvPr>
        </p:nvSpPr>
        <p:spPr/>
        <p:txBody>
          <a:bodyPr/>
          <a:lstStyle/>
          <a:p>
            <a:pPr>
              <a:defRPr/>
            </a:pPr>
            <a:fld id="{46461E59-AEBB-47B2-B923-25FEB95E06DB}" type="slidenum">
              <a:rPr lang="en-US" altLang="en-US" smtClean="0"/>
              <a:pPr>
                <a:defRPr/>
              </a:pPr>
              <a:t>18</a:t>
            </a:fld>
            <a:endParaRPr lang="en-US" altLang="en-US"/>
          </a:p>
        </p:txBody>
      </p:sp>
    </p:spTree>
    <p:extLst>
      <p:ext uri="{BB962C8B-B14F-4D97-AF65-F5344CB8AC3E}">
        <p14:creationId xmlns:p14="http://schemas.microsoft.com/office/powerpoint/2010/main" val="25793294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De quoi aurez-vous besoin pour atteindre vos objectifs de plaidoyer?  </a:t>
            </a:r>
          </a:p>
          <a:p>
            <a:endParaRPr lang="fr-FR" dirty="0"/>
          </a:p>
          <a:p>
            <a:r>
              <a:rPr lang="fr-FR" dirty="0"/>
              <a:t>1. Les actions / activités de plaidoyer nécessiteront chacune certaines ressources financières ou humaines</a:t>
            </a:r>
            <a:r>
              <a:rPr lang="fr-FR" baseline="0" dirty="0"/>
              <a:t> : </a:t>
            </a:r>
            <a:r>
              <a:rPr lang="fr-FR" dirty="0"/>
              <a:t>connaître les ressources dont vous aurez besoin pour accomplir votre action est crucial.</a:t>
            </a:r>
            <a:r>
              <a:rPr lang="fr-FR" baseline="0" dirty="0"/>
              <a:t> </a:t>
            </a:r>
            <a:r>
              <a:rPr lang="fr-FR" dirty="0"/>
              <a:t>Planifiez cela à l'avance et assurez-vous de disposer de ce dont vous avez besoin pour réussir</a:t>
            </a:r>
            <a:r>
              <a:rPr lang="fr-FR" baseline="0" dirty="0"/>
              <a:t>.</a:t>
            </a:r>
          </a:p>
          <a:p>
            <a:endParaRPr lang="fr-FR" baseline="0" dirty="0"/>
          </a:p>
          <a:p>
            <a:r>
              <a:rPr lang="fr-FR" baseline="0" dirty="0"/>
              <a:t>2. Apprenez </a:t>
            </a:r>
            <a:r>
              <a:rPr lang="fr-FR" dirty="0"/>
              <a:t>au fur et à mesure ! Il peut être utile de déterminer à l'avance des points de décision dans le processus où vous pouvez évaluer vos efforts et ajuster votre parcours ou modifier votre plan, si nécessaire.</a:t>
            </a:r>
            <a:r>
              <a:rPr lang="fr-FR" baseline="0" dirty="0"/>
              <a:t> </a:t>
            </a:r>
          </a:p>
          <a:p>
            <a:endParaRPr lang="fr-FR" baseline="0" dirty="0"/>
          </a:p>
          <a:p>
            <a:r>
              <a:rPr lang="fr-FR" baseline="0" dirty="0"/>
              <a:t>3. </a:t>
            </a:r>
            <a:r>
              <a:rPr lang="fr-FR" dirty="0"/>
              <a:t>Les  jeunes leaders devraient également tenir compte des hypothèses critiques qu’ils formulent et essayer de réfléchir à l’avance à ce qui pourrait ne pas fonctionner</a:t>
            </a:r>
            <a:r>
              <a:rPr lang="fr-FR" baseline="0" dirty="0"/>
              <a:t>. </a:t>
            </a:r>
            <a:r>
              <a:rPr lang="fr-FR" dirty="0"/>
              <a:t>Essayez de penser à différentes manières dont vos actions planifiées pourraient être perturbées ou déviées</a:t>
            </a:r>
            <a:r>
              <a:rPr lang="fr-FR" baseline="0" dirty="0"/>
              <a:t>. V</a:t>
            </a:r>
            <a:r>
              <a:rPr lang="fr-FR" dirty="0"/>
              <a:t>ous préparer à ce qui pourrait ne pas fonctionner vous permettra d'être plus réactif et plus souple sur le moment en tant que jeune leader.</a:t>
            </a:r>
          </a:p>
          <a:p>
            <a:endParaRPr lang="fr-FR" dirty="0"/>
          </a:p>
          <a:p>
            <a:r>
              <a:rPr lang="fr-FR" dirty="0"/>
              <a:t>4. Lors de la planification, les jeunes leaders</a:t>
            </a:r>
            <a:r>
              <a:rPr lang="fr-FR" baseline="0" dirty="0"/>
              <a:t> </a:t>
            </a:r>
            <a:r>
              <a:rPr lang="fr-FR" dirty="0"/>
              <a:t>efficaces réfléchissent à ce qui sera nécessaire en termes de temps, d’argent, de personnel et d’autres considérations, ET quand ils seront nécessaires.</a:t>
            </a:r>
            <a:endParaRPr lang="fr-FR" baseline="0" dirty="0"/>
          </a:p>
          <a:p>
            <a:endParaRPr lang="fr-FR" baseline="0" dirty="0"/>
          </a:p>
          <a:p>
            <a:r>
              <a:rPr lang="fr-FR" baseline="0" dirty="0"/>
              <a:t>5. </a:t>
            </a:r>
            <a:r>
              <a:rPr lang="fr-FR" dirty="0"/>
              <a:t>Comme nous en avons discuté plus tôt dans la présentation et tout au long de la formation, utilisez les informations et les données ! Quel que soit le type d’action de plaidoyer que vous envisagez, les données le rendront plus fort et plus efficace.</a:t>
            </a:r>
            <a:endParaRPr lang="fr-FR" baseline="0" dirty="0"/>
          </a:p>
          <a:p>
            <a:endParaRPr lang="fr-FR" baseline="0" dirty="0"/>
          </a:p>
          <a:p>
            <a:r>
              <a:rPr lang="fr-FR" baseline="0" dirty="0"/>
              <a:t>6. </a:t>
            </a:r>
            <a:r>
              <a:rPr lang="fr-FR" dirty="0"/>
              <a:t>Enfin, ne travaillez pas tout seul. Pour réussir, un jeune leader doit identifier des alliés et des défenseurs et travailler à leurs côtés. </a:t>
            </a:r>
            <a:endParaRPr lang="fr-FR" baseline="0" dirty="0"/>
          </a:p>
          <a:p>
            <a:endParaRPr lang="fr-FR" baseline="0" dirty="0"/>
          </a:p>
          <a:p>
            <a:endParaRPr lang="fr-FR" dirty="0"/>
          </a:p>
        </p:txBody>
      </p:sp>
      <p:sp>
        <p:nvSpPr>
          <p:cNvPr id="4" name="Slide Number Placeholder 3"/>
          <p:cNvSpPr>
            <a:spLocks noGrp="1"/>
          </p:cNvSpPr>
          <p:nvPr>
            <p:ph type="sldNum" sz="quarter" idx="10"/>
          </p:nvPr>
        </p:nvSpPr>
        <p:spPr>
          <a:xfrm>
            <a:off x="3892550" y="8769350"/>
            <a:ext cx="3044154" cy="465772"/>
          </a:xfrm>
        </p:spPr>
        <p:txBody>
          <a:bodyPr/>
          <a:lstStyle/>
          <a:p>
            <a:pPr>
              <a:defRPr/>
            </a:pPr>
            <a:fld id="{46461E59-AEBB-47B2-B923-25FEB95E06DB}" type="slidenum">
              <a:rPr lang="fr-FR" altLang="en-US" smtClean="0"/>
              <a:pPr>
                <a:defRPr/>
              </a:pPr>
              <a:t>19</a:t>
            </a:fld>
            <a:endParaRPr lang="fr-FR" altLang="en-US"/>
          </a:p>
        </p:txBody>
      </p:sp>
    </p:spTree>
    <p:extLst>
      <p:ext uri="{BB962C8B-B14F-4D97-AF65-F5344CB8AC3E}">
        <p14:creationId xmlns:p14="http://schemas.microsoft.com/office/powerpoint/2010/main" val="251432968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[Demandez : «</a:t>
            </a:r>
            <a:r>
              <a:rPr lang="fr-FR" baseline="0" dirty="0"/>
              <a:t> </a:t>
            </a:r>
            <a:r>
              <a:rPr lang="fr-FR" dirty="0"/>
              <a:t>Qu’est-ce que le plaidoyer ? » Suscitez des réponses du groupe.  </a:t>
            </a:r>
          </a:p>
          <a:p>
            <a:r>
              <a:rPr lang="fr-FR" dirty="0"/>
              <a:t>Ensuite, parcourez notre liste.]</a:t>
            </a:r>
          </a:p>
          <a:p>
            <a:r>
              <a:rPr lang="fr-FR" dirty="0"/>
              <a:t>Un plaidoyer est : </a:t>
            </a:r>
          </a:p>
          <a:p>
            <a:pPr marL="171450" indent="-171450">
              <a:buFont typeface="Arial"/>
              <a:buChar char="•"/>
            </a:pPr>
            <a:r>
              <a:rPr lang="fr-FR" dirty="0"/>
              <a:t>La promotion active d’une cause ou d’un principe</a:t>
            </a:r>
          </a:p>
          <a:p>
            <a:pPr marL="171450" indent="-171450">
              <a:buFont typeface="Arial"/>
              <a:buChar char="•"/>
            </a:pPr>
            <a:r>
              <a:rPr lang="fr-FR" dirty="0"/>
              <a:t>Implique des actions qui mènent à un but choisi</a:t>
            </a:r>
          </a:p>
          <a:p>
            <a:pPr marL="171450" marR="0" lvl="0" indent="-171450" algn="l" defTabSz="914400" rtl="0" eaLnBrk="0" fontAlgn="base" latinLnBrk="0" hangingPunct="0">
              <a:lnSpc>
                <a:spcPct val="100000"/>
              </a:lnSpc>
              <a:spcBef>
                <a:spcPct val="30000"/>
              </a:spcBef>
              <a:spcAft>
                <a:spcPct val="0"/>
              </a:spcAft>
              <a:buClrTx/>
              <a:buSzTx/>
              <a:buFont typeface="Arial"/>
              <a:buChar char="•"/>
              <a:tabLst/>
              <a:defRPr/>
            </a:pPr>
            <a:r>
              <a:rPr lang="fr-FR" dirty="0"/>
              <a:t>Cible les décideurs, au niveaux communautaire, régional ou national, pour créer un changement systémique</a:t>
            </a:r>
            <a:r>
              <a:rPr lang="fr-FR" sz="1200" dirty="0"/>
              <a:t> </a:t>
            </a:r>
            <a:endParaRPr lang="fr-FR" dirty="0"/>
          </a:p>
          <a:p>
            <a:pPr marL="171450" indent="-171450">
              <a:buFont typeface="Arial"/>
              <a:buChar char="•"/>
            </a:pPr>
            <a:r>
              <a:rPr lang="fr-FR" dirty="0"/>
              <a:t>Fait souvent partie d’une initiative plus large.</a:t>
            </a:r>
          </a:p>
          <a:p>
            <a:pPr marL="171450" indent="-171450">
              <a:buFont typeface="Arial"/>
              <a:buChar char="•"/>
            </a:pPr>
            <a:endParaRPr lang="fr-FR" dirty="0"/>
          </a:p>
          <a:p>
            <a:pPr marL="0" indent="0">
              <a:buFont typeface="Arial"/>
              <a:buNone/>
            </a:pPr>
            <a:r>
              <a:rPr lang="fr-FR" dirty="0"/>
              <a:t>Le plaidoyer fonctionne souvent mieux s’il est combiné avec d’autres approches et stratégies.  </a:t>
            </a:r>
          </a:p>
        </p:txBody>
      </p:sp>
      <p:sp>
        <p:nvSpPr>
          <p:cNvPr id="4" name="Slide Number Placeholder 3"/>
          <p:cNvSpPr>
            <a:spLocks noGrp="1"/>
          </p:cNvSpPr>
          <p:nvPr>
            <p:ph type="sldNum" sz="quarter" idx="10"/>
          </p:nvPr>
        </p:nvSpPr>
        <p:spPr/>
        <p:txBody>
          <a:bodyPr/>
          <a:lstStyle/>
          <a:p>
            <a:pPr>
              <a:defRPr/>
            </a:pPr>
            <a:fld id="{46461E59-AEBB-47B2-B923-25FEB95E06DB}" type="slidenum">
              <a:rPr lang="fr-FR" altLang="en-US" smtClean="0"/>
              <a:pPr>
                <a:defRPr/>
              </a:pPr>
              <a:t>2</a:t>
            </a:fld>
            <a:endParaRPr lang="fr-FR" altLang="en-US"/>
          </a:p>
        </p:txBody>
      </p:sp>
    </p:spTree>
    <p:extLst>
      <p:ext uri="{BB962C8B-B14F-4D97-AF65-F5344CB8AC3E}">
        <p14:creationId xmlns:p14="http://schemas.microsoft.com/office/powerpoint/2010/main" val="22657658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fr" dirty="0"/>
              <a:t>Pour souligner l’importance de la collaboration avec des alliés et des </a:t>
            </a:r>
            <a:r>
              <a:rPr lang="fr-FR" dirty="0"/>
              <a:t>défenseurs</a:t>
            </a:r>
            <a:r>
              <a:rPr lang="fr" dirty="0"/>
              <a:t>, rappelez-vous que bâtir et tirer parti de partenariats et de coalitions </a:t>
            </a:r>
            <a:r>
              <a:rPr lang="fr-FR" dirty="0"/>
              <a:t>est </a:t>
            </a:r>
            <a:r>
              <a:rPr lang="fr" dirty="0"/>
              <a:t>indispensable au succès du plaidoyer</a:t>
            </a:r>
            <a:r>
              <a:rPr lang="en-US" dirty="0"/>
              <a:t>. </a:t>
            </a:r>
            <a:r>
              <a:rPr lang="fr" dirty="0"/>
              <a:t>Nous pouvons tous convenir que des efforts de plaidoyer efficaces ne se font pas de manière isolée.</a:t>
            </a:r>
            <a:r>
              <a:rPr lang="en-US" baseline="0" dirty="0"/>
              <a:t> </a:t>
            </a:r>
            <a:r>
              <a:rPr lang="fr" dirty="0"/>
              <a:t>Si vous vous souvenez de la définition donnée plus tôt du plaidoyer, rassembler des personnes pour travailler en faveur d'une cause commune est un élément clé</a:t>
            </a:r>
            <a:r>
              <a:rPr lang="en-US" dirty="0"/>
              <a:t>. </a:t>
            </a:r>
            <a:r>
              <a:rPr lang="fr" dirty="0"/>
              <a:t>Vos efforts de plaidoyer seront plus puissants si vous êtes connecté à un groupe d'acteurs plus large</a:t>
            </a:r>
            <a:r>
              <a:rPr lang="en-US" dirty="0"/>
              <a:t>. </a:t>
            </a:r>
            <a:r>
              <a:rPr lang="fr" dirty="0"/>
              <a:t>L'adhésion à diverses coalitions vous permet de développer votre base de connaissances sur les différents efforts et leurs relations les unes avec les autres</a:t>
            </a:r>
            <a:r>
              <a:rPr lang="en-US" baseline="0" dirty="0"/>
              <a:t>. </a:t>
            </a:r>
            <a:r>
              <a:rPr lang="fr" dirty="0"/>
              <a:t>Faire partie de coalitions vous aide également à trouver des points communs avec d’autres qui ont peut-être des </a:t>
            </a:r>
            <a:r>
              <a:rPr lang="en-US" dirty="0" err="1"/>
              <a:t>programmes</a:t>
            </a:r>
            <a:r>
              <a:rPr lang="fr" dirty="0"/>
              <a:t> ou des opinions différents</a:t>
            </a:r>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20</a:t>
            </a:fld>
            <a:endParaRPr lang="en-US" altLang="en-US"/>
          </a:p>
        </p:txBody>
      </p:sp>
    </p:spTree>
    <p:extLst>
      <p:ext uri="{BB962C8B-B14F-4D97-AF65-F5344CB8AC3E}">
        <p14:creationId xmlns:p14="http://schemas.microsoft.com/office/powerpoint/2010/main" val="293908764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t>Enfin, il existe des considérations spéciales pour les efforts de plaidoyer menés par les jeunes dans des contextes particuliers</a:t>
            </a:r>
            <a:r>
              <a:rPr lang="en-US" dirty="0"/>
              <a:t>. </a:t>
            </a:r>
            <a:r>
              <a:rPr lang="fr" dirty="0"/>
              <a:t>Il est bon de noter que dans certains pays ou communautés, </a:t>
            </a:r>
            <a:r>
              <a:rPr lang="fr-FR" dirty="0"/>
              <a:t>«</a:t>
            </a:r>
            <a:r>
              <a:rPr lang="fr-FR" baseline="0" dirty="0"/>
              <a:t> </a:t>
            </a:r>
            <a:r>
              <a:rPr lang="fr" dirty="0"/>
              <a:t>plaidoyer</a:t>
            </a:r>
            <a:r>
              <a:rPr lang="fr-FR" dirty="0"/>
              <a:t> »</a:t>
            </a:r>
            <a:r>
              <a:rPr lang="fr" dirty="0"/>
              <a:t> peut avoir une mauvaise réputation ou une connotation négative</a:t>
            </a:r>
            <a:r>
              <a:rPr lang="en-US" dirty="0"/>
              <a:t>. </a:t>
            </a:r>
            <a:r>
              <a:rPr lang="fr" dirty="0"/>
              <a:t>Dans certains pays, les organisations ou les individus qui se lancent dans des activités de plaidoyer sont qualifiés « d’opposants » par le gouvernement plutôt que d’agents positifs de changement.</a:t>
            </a:r>
            <a:r>
              <a:rPr lang="en-US" dirty="0"/>
              <a:t> </a:t>
            </a:r>
            <a:r>
              <a:rPr lang="fr" dirty="0"/>
              <a:t>Si l’endroit où vous travaillez est ainsi, vous devriez peut-être faire en sorte que vos activités se déroulent d'une manière qui soit logique dans le contexte local.</a:t>
            </a:r>
            <a:endParaRPr lang="en-US" dirty="0"/>
          </a:p>
          <a:p>
            <a:endParaRPr lang="en-US" dirty="0"/>
          </a:p>
          <a:p>
            <a:r>
              <a:rPr lang="fr" dirty="0"/>
              <a:t>Préserver votre sécurité en tant que </a:t>
            </a:r>
            <a:r>
              <a:rPr lang="en-US" dirty="0" err="1"/>
              <a:t>jeune</a:t>
            </a:r>
            <a:r>
              <a:rPr lang="en-US" dirty="0"/>
              <a:t> leader </a:t>
            </a:r>
            <a:r>
              <a:rPr lang="fr" dirty="0"/>
              <a:t>est crucial</a:t>
            </a:r>
            <a:r>
              <a:rPr lang="en-US" dirty="0"/>
              <a:t>. </a:t>
            </a:r>
            <a:r>
              <a:rPr lang="fr" dirty="0"/>
              <a:t>Dans certains pays, les</a:t>
            </a:r>
            <a:r>
              <a:rPr lang="fr-FR" dirty="0"/>
              <a:t>«</a:t>
            </a:r>
            <a:r>
              <a:rPr lang="fr" dirty="0"/>
              <a:t> </a:t>
            </a:r>
            <a:r>
              <a:rPr lang="en-US" dirty="0" err="1"/>
              <a:t>défenseur</a:t>
            </a:r>
            <a:r>
              <a:rPr lang="fr" dirty="0"/>
              <a:t>s</a:t>
            </a:r>
            <a:r>
              <a:rPr lang="fr-FR" dirty="0"/>
              <a:t> »</a:t>
            </a:r>
            <a:r>
              <a:rPr lang="fr" dirty="0"/>
              <a:t>, en particulier ceux qui dénoncent publiquement le statu quo, peuvent devenir la cible de violences ou de harcèlement</a:t>
            </a:r>
            <a:r>
              <a:rPr lang="en-US" dirty="0"/>
              <a:t>. </a:t>
            </a:r>
            <a:r>
              <a:rPr lang="fr" dirty="0"/>
              <a:t>Malheureusement, ce genre de réaction négative est particulièrement </a:t>
            </a:r>
            <a:r>
              <a:rPr lang="fr-FR" dirty="0"/>
              <a:t>réel</a:t>
            </a:r>
            <a:r>
              <a:rPr lang="fr" dirty="0"/>
              <a:t> pour les </a:t>
            </a:r>
            <a:r>
              <a:rPr lang="fr-FR" dirty="0"/>
              <a:t>jeunes leaders </a:t>
            </a:r>
            <a:r>
              <a:rPr lang="fr" dirty="0"/>
              <a:t>de sexe féminin</a:t>
            </a:r>
            <a:r>
              <a:rPr lang="en-US" dirty="0"/>
              <a:t>. </a:t>
            </a:r>
            <a:r>
              <a:rPr lang="fr-FR" dirty="0"/>
              <a:t>Apprenez à connaître</a:t>
            </a:r>
            <a:r>
              <a:rPr lang="fr-FR" baseline="0" dirty="0"/>
              <a:t> </a:t>
            </a:r>
            <a:r>
              <a:rPr lang="fr" dirty="0"/>
              <a:t>votre contexte et élaborez un plan de plaidoyer prenant en compte votre droit à la sécurité en même temps que votre désir de faire </a:t>
            </a:r>
            <a:r>
              <a:rPr lang="fr-FR" dirty="0"/>
              <a:t>une </a:t>
            </a:r>
            <a:r>
              <a:rPr lang="fr" dirty="0"/>
              <a:t>différence.</a:t>
            </a:r>
            <a:r>
              <a:rPr lang="en-US" dirty="0"/>
              <a:t>  </a:t>
            </a:r>
          </a:p>
          <a:p>
            <a:r>
              <a:rPr lang="en-US" dirty="0"/>
              <a:t> </a:t>
            </a:r>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21</a:t>
            </a:fld>
            <a:endParaRPr lang="en-US" altLang="en-US"/>
          </a:p>
        </p:txBody>
      </p:sp>
    </p:spTree>
    <p:extLst>
      <p:ext uri="{BB962C8B-B14F-4D97-AF65-F5344CB8AC3E}">
        <p14:creationId xmlns:p14="http://schemas.microsoft.com/office/powerpoint/2010/main" val="26678106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marL="0" marR="0" lvl="0" indent="0" algn="r" defTabSz="923925" rtl="0" eaLnBrk="0" fontAlgn="base" latinLnBrk="0" hangingPunct="0">
              <a:lnSpc>
                <a:spcPct val="100000"/>
              </a:lnSpc>
              <a:spcBef>
                <a:spcPct val="0"/>
              </a:spcBef>
              <a:spcAft>
                <a:spcPct val="0"/>
              </a:spcAft>
              <a:buClrTx/>
              <a:buSzTx/>
              <a:buFontTx/>
              <a:buNone/>
              <a:tabLst/>
              <a:defRPr/>
            </a:pPr>
            <a:fld id="{96FBA243-26B8-481D-8325-B438EAAEE84C}" type="slidenum">
              <a:rPr kumimoji="0" lang="en-US" sz="1200" b="0" i="0" u="none" strike="noStrike" kern="1200" cap="none" spc="0" normalizeH="0" baseline="0" noProof="0" smtClean="0">
                <a:ln>
                  <a:noFill/>
                </a:ln>
                <a:solidFill>
                  <a:srgbClr val="000000"/>
                </a:solidFill>
                <a:effectLst/>
                <a:uLnTx/>
                <a:uFillTx/>
                <a:latin typeface="Arial" charset="0"/>
                <a:ea typeface="ＭＳ Ｐゴシック" charset="-128"/>
                <a:cs typeface="+mn-cs"/>
              </a:rPr>
              <a:pPr marL="0" marR="0" lvl="0" indent="0" algn="r" defTabSz="923925" rtl="0" eaLnBrk="0" fontAlgn="base" latinLnBrk="0" hangingPunct="0">
                <a:lnSpc>
                  <a:spcPct val="100000"/>
                </a:lnSpc>
                <a:spcBef>
                  <a:spcPct val="0"/>
                </a:spcBef>
                <a:spcAft>
                  <a:spcPct val="0"/>
                </a:spcAft>
                <a:buClrTx/>
                <a:buSzTx/>
                <a:buFontTx/>
                <a:buNone/>
                <a:tabLst/>
                <a:defRPr/>
              </a:pPr>
              <a:t>22</a:t>
            </a:fld>
            <a:endParaRPr kumimoji="0" lang="en-US" sz="1200" b="0" i="0" u="none" strike="noStrike" kern="1200" cap="none" spc="0" normalizeH="0" baseline="0" noProof="0">
              <a:ln>
                <a:noFill/>
              </a:ln>
              <a:solidFill>
                <a:srgbClr val="000000"/>
              </a:solidFill>
              <a:effectLst/>
              <a:uLnTx/>
              <a:uFillTx/>
              <a:latin typeface="Arial" charset="0"/>
              <a:ea typeface="ＭＳ Ｐゴシック" charset="-128"/>
              <a:cs typeface="+mn-cs"/>
            </a:endParaRPr>
          </a:p>
        </p:txBody>
      </p:sp>
    </p:spTree>
    <p:extLst>
      <p:ext uri="{BB962C8B-B14F-4D97-AF65-F5344CB8AC3E}">
        <p14:creationId xmlns:p14="http://schemas.microsoft.com/office/powerpoint/2010/main" val="381851662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23</a:t>
            </a:fld>
            <a:endParaRPr lang="en-US" altLang="en-US"/>
          </a:p>
        </p:txBody>
      </p:sp>
    </p:spTree>
    <p:extLst>
      <p:ext uri="{BB962C8B-B14F-4D97-AF65-F5344CB8AC3E}">
        <p14:creationId xmlns:p14="http://schemas.microsoft.com/office/powerpoint/2010/main" val="36552773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36413" y="4349750"/>
            <a:ext cx="5150273" cy="4188778"/>
          </a:xfrm>
        </p:spPr>
        <p:txBody>
          <a:bodyPr/>
          <a:lstStyle/>
          <a:p>
            <a:r>
              <a:rPr lang="fr-FR" dirty="0"/>
              <a:t>Qu’est-ce que le plaidoyer </a:t>
            </a:r>
            <a:r>
              <a:rPr lang="fr-FR" i="1" dirty="0"/>
              <a:t>n’est pas</a:t>
            </a:r>
            <a:r>
              <a:rPr lang="fr-FR" dirty="0"/>
              <a:t>? </a:t>
            </a:r>
          </a:p>
          <a:p>
            <a:endParaRPr lang="fr-FR" baseline="0" dirty="0"/>
          </a:p>
          <a:p>
            <a:r>
              <a:rPr lang="fr-FR" baseline="0" dirty="0"/>
              <a:t>Tout d’abord, le plaidoyer n’est pas une prestation de service. </a:t>
            </a:r>
            <a:r>
              <a:rPr lang="fr-FR" dirty="0"/>
              <a:t>Par exemple, la distribution de l'aide alimentaire aux orphelins est un service, pas un plaidoyer</a:t>
            </a:r>
            <a:r>
              <a:rPr lang="fr-FR" baseline="0" dirty="0"/>
              <a:t>. </a:t>
            </a:r>
            <a:r>
              <a:rPr lang="fr-FR" dirty="0"/>
              <a:t>Mais exhorter les chefs de communautés à fournir un meilleur soutien aux services sociaux pour les orphelins </a:t>
            </a:r>
            <a:r>
              <a:rPr lang="fr-FR" i="1" dirty="0"/>
              <a:t>est</a:t>
            </a:r>
            <a:r>
              <a:rPr lang="fr-FR" dirty="0"/>
              <a:t> du plaidoyer</a:t>
            </a:r>
            <a:r>
              <a:rPr lang="fr-FR" baseline="0" dirty="0"/>
              <a:t>. </a:t>
            </a:r>
            <a:r>
              <a:rPr lang="fr-FR" dirty="0"/>
              <a:t>Pouvez-vous penser à un exemple au niveau de votre travail personnel où la prestation de services et l’effort de plaidoyer sont effectués séparément, mais dans le cadre d'un effort plus vaste </a:t>
            </a:r>
            <a:r>
              <a:rPr lang="fr-FR" baseline="0" dirty="0"/>
              <a:t>?</a:t>
            </a:r>
          </a:p>
          <a:p>
            <a:endParaRPr lang="fr-FR" baseline="0" dirty="0"/>
          </a:p>
          <a:p>
            <a:r>
              <a:rPr lang="fr-FR" baseline="0" dirty="0"/>
              <a:t>Deuxièmement, </a:t>
            </a:r>
            <a:r>
              <a:rPr lang="fr-FR" dirty="0"/>
              <a:t>le plaidoyer cible les décideurs plutôt que le grand public</a:t>
            </a:r>
            <a:r>
              <a:rPr lang="fr-FR" baseline="0" dirty="0"/>
              <a:t>. </a:t>
            </a:r>
            <a:r>
              <a:rPr lang="fr-FR" dirty="0"/>
              <a:t>Les efforts d'information, d'éducation et de communication ciblent les membres d'une communauté afin d’améliorer leurs connaissances et /</a:t>
            </a:r>
            <a:r>
              <a:rPr lang="fr-FR" baseline="0" dirty="0"/>
              <a:t> </a:t>
            </a:r>
            <a:r>
              <a:rPr lang="fr-FR" dirty="0"/>
              <a:t>ou changer leur comportement et ne constituent PAS un plaidoyer</a:t>
            </a:r>
            <a:r>
              <a:rPr lang="fr-FR" baseline="0" dirty="0"/>
              <a:t>. </a:t>
            </a:r>
            <a:r>
              <a:rPr lang="fr-FR" dirty="0"/>
              <a:t>Le plaidoyer cible les décideurs en général ou les décideurs de politiques pour un changement à grande échelle</a:t>
            </a:r>
            <a:r>
              <a:rPr lang="fr-FR" baseline="0" dirty="0"/>
              <a:t>. </a:t>
            </a:r>
          </a:p>
          <a:p>
            <a:endParaRPr lang="fr-FR" baseline="0" dirty="0"/>
          </a:p>
          <a:p>
            <a:r>
              <a:rPr lang="fr-FR" dirty="0"/>
              <a:t>Troisièmement, le plaidoyer est différent de l'activisme</a:t>
            </a:r>
            <a:r>
              <a:rPr lang="fr-FR" baseline="0" dirty="0"/>
              <a:t>. </a:t>
            </a:r>
            <a:r>
              <a:rPr lang="fr-FR" dirty="0"/>
              <a:t>Des manifestations publiques pacifiques peuvent sensibiliser le public à un problème et attirer l'attention des décideurs sur un problème. Cependant, il s'agit d'activisme, qui est différent du plaidoyer fondé sur des données probantes</a:t>
            </a:r>
            <a:r>
              <a:rPr lang="fr-FR" baseline="0" dirty="0"/>
              <a:t>.  </a:t>
            </a:r>
          </a:p>
          <a:p>
            <a:endParaRPr lang="fr-FR" baseline="0" dirty="0"/>
          </a:p>
          <a:p>
            <a:r>
              <a:rPr lang="fr-FR" dirty="0"/>
              <a:t>Chacune de ces stratégies peut compléter les efforts de plaidoyer fondés sur des données probantes, mais est de nature différente.</a:t>
            </a:r>
            <a:r>
              <a:rPr lang="fr-FR" baseline="0" dirty="0"/>
              <a:t>  </a:t>
            </a:r>
          </a:p>
          <a:p>
            <a:endParaRPr lang="fr-FR" dirty="0"/>
          </a:p>
        </p:txBody>
      </p:sp>
      <p:sp>
        <p:nvSpPr>
          <p:cNvPr id="4" name="Slide Number Placeholder 3"/>
          <p:cNvSpPr>
            <a:spLocks noGrp="1"/>
          </p:cNvSpPr>
          <p:nvPr>
            <p:ph type="sldNum" sz="quarter" idx="10"/>
          </p:nvPr>
        </p:nvSpPr>
        <p:spPr>
          <a:xfrm>
            <a:off x="3892550" y="8769350"/>
            <a:ext cx="3044154" cy="465772"/>
          </a:xfrm>
        </p:spPr>
        <p:txBody>
          <a:bodyPr/>
          <a:lstStyle/>
          <a:p>
            <a:pPr>
              <a:defRPr/>
            </a:pPr>
            <a:fld id="{46461E59-AEBB-47B2-B923-25FEB95E06DB}" type="slidenum">
              <a:rPr lang="fr-FR" altLang="en-US" smtClean="0"/>
              <a:pPr>
                <a:defRPr/>
              </a:pPr>
              <a:t>3</a:t>
            </a:fld>
            <a:endParaRPr lang="fr-FR" altLang="en-US" dirty="0"/>
          </a:p>
        </p:txBody>
      </p:sp>
    </p:spTree>
    <p:extLst>
      <p:ext uri="{BB962C8B-B14F-4D97-AF65-F5344CB8AC3E}">
        <p14:creationId xmlns:p14="http://schemas.microsoft.com/office/powerpoint/2010/main" val="5683011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t>Mais aussi, le plaidoyer n’est pas oppositionnel ou fondé sur un conflit</a:t>
            </a:r>
            <a:r>
              <a:rPr lang="en-US" baseline="0" dirty="0"/>
              <a:t>. </a:t>
            </a:r>
            <a:r>
              <a:rPr lang="fr" dirty="0"/>
              <a:t>Le plaidoyer peut parfois men</a:t>
            </a:r>
            <a:r>
              <a:rPr lang="fr-FR" dirty="0"/>
              <a:t>er</a:t>
            </a:r>
            <a:r>
              <a:rPr lang="fr" dirty="0"/>
              <a:t> à des confrontations, mais un bon plaidoyer crée des alliés, et non des adversaires</a:t>
            </a:r>
            <a:r>
              <a:rPr lang="fr-FR" dirty="0"/>
              <a:t>.</a:t>
            </a:r>
            <a:endParaRPr lang="en-US" baseline="0" dirty="0"/>
          </a:p>
          <a:p>
            <a:endParaRPr lang="en-US" baseline="0" dirty="0"/>
          </a:p>
          <a:p>
            <a:r>
              <a:rPr lang="fr" dirty="0"/>
              <a:t>Un changement durable prend du temps</a:t>
            </a:r>
            <a:r>
              <a:rPr lang="fr-FR" baseline="0" dirty="0"/>
              <a:t>.</a:t>
            </a:r>
            <a:r>
              <a:rPr lang="fr" dirty="0"/>
              <a:t> </a:t>
            </a:r>
            <a:r>
              <a:rPr lang="fr-FR" dirty="0"/>
              <a:t>V</a:t>
            </a:r>
            <a:r>
              <a:rPr lang="fr" dirty="0"/>
              <a:t>os efforts de plaidoyer doivent donc être fondés sur la patience et la compréhension des problèmes</a:t>
            </a:r>
            <a:r>
              <a:rPr lang="en-US" baseline="0" dirty="0"/>
              <a:t>. </a:t>
            </a:r>
            <a:r>
              <a:rPr lang="fr" dirty="0"/>
              <a:t>Les initiatives de plaidoyer réussies cherchent et trouvent des points communs avec divers groupes et les unissent</a:t>
            </a:r>
            <a:r>
              <a:rPr lang="en-US" baseline="0" dirty="0"/>
              <a:t>.   </a:t>
            </a:r>
          </a:p>
          <a:p>
            <a:endParaRPr lang="en-US" baseline="0" dirty="0"/>
          </a:p>
          <a:p>
            <a:pPr lvl="0">
              <a:defRPr/>
            </a:pPr>
            <a:r>
              <a:rPr lang="fr" dirty="0"/>
              <a:t>Sur la base de la définition du plaidoyer dont nous avons parlé, quels sont des exemples d’activités de plaidoyer dont vous avez connaissance</a:t>
            </a:r>
            <a:r>
              <a:rPr lang="fr-FR" dirty="0"/>
              <a:t> </a:t>
            </a:r>
            <a:r>
              <a:rPr lang="fr" dirty="0"/>
              <a:t>?</a:t>
            </a:r>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4</a:t>
            </a:fld>
            <a:endParaRPr lang="en-US" altLang="en-US"/>
          </a:p>
        </p:txBody>
      </p:sp>
    </p:spTree>
    <p:extLst>
      <p:ext uri="{BB962C8B-B14F-4D97-AF65-F5344CB8AC3E}">
        <p14:creationId xmlns:p14="http://schemas.microsoft.com/office/powerpoint/2010/main" val="259511762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Le plaidoyer peut englober de nombreuses activités différentes. Mais quelle que soit l'approche choisie, les données probantes vous permettront de mieux comprendre le problème et de définir de</a:t>
            </a:r>
            <a:r>
              <a:rPr lang="fr-FR" baseline="0" dirty="0"/>
              <a:t> </a:t>
            </a:r>
            <a:r>
              <a:rPr lang="fr-FR" dirty="0"/>
              <a:t>potentielles solutions.  </a:t>
            </a:r>
          </a:p>
        </p:txBody>
      </p:sp>
      <p:sp>
        <p:nvSpPr>
          <p:cNvPr id="4" name="Slide Number Placeholder 3"/>
          <p:cNvSpPr>
            <a:spLocks noGrp="1"/>
          </p:cNvSpPr>
          <p:nvPr>
            <p:ph type="sldNum" sz="quarter" idx="10"/>
          </p:nvPr>
        </p:nvSpPr>
        <p:spPr/>
        <p:txBody>
          <a:bodyPr/>
          <a:lstStyle/>
          <a:p>
            <a:pPr>
              <a:defRPr/>
            </a:pPr>
            <a:fld id="{46461E59-AEBB-47B2-B923-25FEB95E06DB}" type="slidenum">
              <a:rPr lang="fr-FR" altLang="en-US" smtClean="0"/>
              <a:pPr>
                <a:defRPr/>
              </a:pPr>
              <a:t>5</a:t>
            </a:fld>
            <a:endParaRPr lang="fr-FR" altLang="en-US"/>
          </a:p>
        </p:txBody>
      </p:sp>
    </p:spTree>
    <p:extLst>
      <p:ext uri="{BB962C8B-B14F-4D97-AF65-F5344CB8AC3E}">
        <p14:creationId xmlns:p14="http://schemas.microsoft.com/office/powerpoint/2010/main" val="25529572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t>Chaque plan de plaidoyer devrait avoir un but, un objectif et un ensemble d'actions.</a:t>
            </a:r>
            <a:r>
              <a:rPr lang="en-US" dirty="0"/>
              <a:t> </a:t>
            </a:r>
          </a:p>
          <a:p>
            <a:r>
              <a:rPr lang="fr" dirty="0"/>
              <a:t>Pour commencer, définissons chacun de ces termes</a:t>
            </a:r>
            <a:r>
              <a:rPr lang="en-US" baseline="0" dirty="0"/>
              <a:t>. </a:t>
            </a:r>
            <a:endParaRPr lang="en-US" dirty="0"/>
          </a:p>
          <a:p>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6</a:t>
            </a:fld>
            <a:endParaRPr lang="en-US" altLang="en-US"/>
          </a:p>
        </p:txBody>
      </p:sp>
    </p:spTree>
    <p:extLst>
      <p:ext uri="{BB962C8B-B14F-4D97-AF65-F5344CB8AC3E}">
        <p14:creationId xmlns:p14="http://schemas.microsoft.com/office/powerpoint/2010/main" val="37384462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Un but est : </a:t>
            </a:r>
          </a:p>
          <a:p>
            <a:pPr marL="628650" lvl="1" indent="-171450">
              <a:buFont typeface="Arial"/>
              <a:buChar char="•"/>
            </a:pPr>
            <a:r>
              <a:rPr lang="fr-FR" dirty="0"/>
              <a:t>Un résultat à long terme qui décrit la mission globale de votre effort</a:t>
            </a:r>
          </a:p>
          <a:p>
            <a:pPr marL="628650" lvl="1" indent="-171450">
              <a:buFont typeface="Arial"/>
              <a:buChar char="•"/>
            </a:pPr>
            <a:r>
              <a:rPr lang="fr-FR" dirty="0"/>
              <a:t>Chaque but est généralement soutenu par plusieurs objectifs potentiels de plaidoyer.</a:t>
            </a:r>
          </a:p>
          <a:p>
            <a:pPr marL="457200" lvl="1" indent="0">
              <a:buFont typeface="Arial"/>
              <a:buNone/>
            </a:pPr>
            <a:endParaRPr lang="fr-FR" dirty="0"/>
          </a:p>
          <a:p>
            <a:pPr marL="0" lvl="0" indent="0">
              <a:buFont typeface="Arial"/>
              <a:buNone/>
            </a:pPr>
            <a:r>
              <a:rPr lang="fr-FR" dirty="0"/>
              <a:t>Voici un exemple [INVITEZ un participant à lire] : </a:t>
            </a:r>
          </a:p>
          <a:p>
            <a:pPr marL="0" lvl="0" indent="0">
              <a:buFont typeface="Arial"/>
              <a:buNone/>
            </a:pPr>
            <a:endParaRPr lang="fr-FR" dirty="0"/>
          </a:p>
          <a:p>
            <a:pPr marL="0" lvl="0" indent="0">
              <a:buFont typeface="Arial"/>
              <a:buNone/>
            </a:pPr>
            <a:r>
              <a:rPr lang="fr-FR" dirty="0"/>
              <a:t>Engagement financier accru du gouvernement pour s’assurer que la jeunesse mozambicaine puisse avoir accès à un large éventail de méthodes de planification familiale à l'échelle nationale. </a:t>
            </a:r>
          </a:p>
        </p:txBody>
      </p:sp>
      <p:sp>
        <p:nvSpPr>
          <p:cNvPr id="4" name="Slide Number Placeholder 3"/>
          <p:cNvSpPr>
            <a:spLocks noGrp="1"/>
          </p:cNvSpPr>
          <p:nvPr>
            <p:ph type="sldNum" sz="quarter" idx="10"/>
          </p:nvPr>
        </p:nvSpPr>
        <p:spPr/>
        <p:txBody>
          <a:bodyPr/>
          <a:lstStyle/>
          <a:p>
            <a:pPr>
              <a:defRPr/>
            </a:pPr>
            <a:fld id="{46461E59-AEBB-47B2-B923-25FEB95E06DB}" type="slidenum">
              <a:rPr lang="fr-FR" altLang="en-US" smtClean="0"/>
              <a:pPr>
                <a:defRPr/>
              </a:pPr>
              <a:t>7</a:t>
            </a:fld>
            <a:endParaRPr lang="fr-FR" altLang="en-US"/>
          </a:p>
        </p:txBody>
      </p:sp>
    </p:spTree>
    <p:extLst>
      <p:ext uri="{BB962C8B-B14F-4D97-AF65-F5344CB8AC3E}">
        <p14:creationId xmlns:p14="http://schemas.microsoft.com/office/powerpoint/2010/main" val="13538386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42950" indent="-285750">
              <a:defRPr sz="2400">
                <a:solidFill>
                  <a:schemeClr val="tx1"/>
                </a:solidFill>
                <a:latin typeface="Arial" panose="020B0604020202020204" pitchFamily="34" charset="0"/>
                <a:ea typeface="ＭＳ Ｐゴシック" panose="020B0600070205080204" pitchFamily="34" charset="-128"/>
              </a:defRPr>
            </a:lvl2pPr>
            <a:lvl3pPr marL="1143000" indent="-228600">
              <a:defRPr sz="2400">
                <a:solidFill>
                  <a:schemeClr val="tx1"/>
                </a:solidFill>
                <a:latin typeface="Arial" panose="020B0604020202020204" pitchFamily="34" charset="0"/>
                <a:ea typeface="ＭＳ Ｐゴシック" panose="020B0600070205080204" pitchFamily="34" charset="-128"/>
              </a:defRPr>
            </a:lvl3pPr>
            <a:lvl4pPr marL="1600200" indent="-228600">
              <a:defRPr sz="2400">
                <a:solidFill>
                  <a:schemeClr val="tx1"/>
                </a:solidFill>
                <a:latin typeface="Arial" panose="020B0604020202020204" pitchFamily="34" charset="0"/>
                <a:ea typeface="ＭＳ Ｐゴシック" panose="020B0600070205080204" pitchFamily="34" charset="-128"/>
              </a:defRPr>
            </a:lvl4pPr>
            <a:lvl5pPr marL="2057400" indent="-228600">
              <a:defRPr sz="2400">
                <a:solidFill>
                  <a:schemeClr val="tx1"/>
                </a:solidFill>
                <a:latin typeface="Arial" panose="020B0604020202020204" pitchFamily="34" charset="0"/>
                <a:ea typeface="ＭＳ Ｐゴシック" panose="020B0600070205080204" pitchFamily="34" charset="-128"/>
              </a:defRPr>
            </a:lvl5pPr>
            <a:lvl6pPr marL="25146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29718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290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886200" indent="-228600"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5E342C6D-CE59-4BBA-B6D6-1353498D1D2E}" type="slidenum">
              <a:rPr lang="fr-FR" altLang="en-US" sz="1200" smtClean="0">
                <a:latin typeface="Times New Roman" panose="02020603050405020304" pitchFamily="18" charset="0"/>
              </a:rPr>
              <a:pPr/>
              <a:t>8</a:t>
            </a:fld>
            <a:endParaRPr lang="fr-FR" altLang="en-US" sz="1200">
              <a:latin typeface="Times New Roman" panose="02020603050405020304" pitchFamily="18" charset="0"/>
            </a:endParaRPr>
          </a:p>
        </p:txBody>
      </p:sp>
      <p:sp>
        <p:nvSpPr>
          <p:cNvPr id="24579" name="Rectangle 3"/>
          <p:cNvSpPr>
            <a:spLocks noGrp="1" noRot="1" noChangeAspect="1" noChangeArrowheads="1" noTextEdit="1"/>
          </p:cNvSpPr>
          <p:nvPr>
            <p:ph type="sldImg"/>
          </p:nvPr>
        </p:nvSpPr>
        <p:spPr>
          <a:xfrm>
            <a:off x="954088" y="619125"/>
            <a:ext cx="4533900" cy="3402013"/>
          </a:xfrm>
          <a:ln w="12700" cap="flat">
            <a:solidFill>
              <a:schemeClr val="tx1"/>
            </a:solidFill>
          </a:ln>
        </p:spPr>
      </p:sp>
      <p:sp>
        <p:nvSpPr>
          <p:cNvPr id="24580" name="Rectangle 4"/>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fr-FR" altLang="en-US" dirty="0">
                <a:latin typeface="Arial" panose="020B0604020202020204" pitchFamily="34" charset="0"/>
                <a:cs typeface="Arial" panose="020B0604020202020204" pitchFamily="34" charset="0"/>
              </a:rPr>
              <a:t>Une distinction importante est qu’un but de plaidoyer est différent d’un but de programme, que beaucoup d'entre nous sont plus habitués à voir</a:t>
            </a:r>
            <a:r>
              <a:rPr lang="fr-FR" altLang="en-US" baseline="0" dirty="0">
                <a:latin typeface="Arial" panose="020B0604020202020204" pitchFamily="34" charset="0"/>
                <a:cs typeface="Arial" panose="020B0604020202020204" pitchFamily="34" charset="0"/>
              </a:rPr>
              <a:t>. </a:t>
            </a:r>
          </a:p>
          <a:p>
            <a:pPr eaLnBrk="1" hangingPunct="1"/>
            <a:endParaRPr lang="fr-FR" altLang="en-US" baseline="0" dirty="0">
              <a:latin typeface="Arial" panose="020B0604020202020204" pitchFamily="34" charset="0"/>
              <a:cs typeface="Arial" panose="020B0604020202020204" pitchFamily="34" charset="0"/>
            </a:endParaRPr>
          </a:p>
          <a:p>
            <a:pPr eaLnBrk="1" hangingPunct="1"/>
            <a:r>
              <a:rPr lang="fr-FR" altLang="en-US" b="0" baseline="0" dirty="0">
                <a:latin typeface="Arial" panose="020B0604020202020204" pitchFamily="34" charset="0"/>
                <a:cs typeface="Arial" panose="020B0604020202020204" pitchFamily="34" charset="0"/>
              </a:rPr>
              <a:t>[Demandez :] </a:t>
            </a:r>
            <a:r>
              <a:rPr lang="fr-FR" altLang="en-US" b="1" baseline="0" dirty="0">
                <a:latin typeface="Arial" panose="020B0604020202020204" pitchFamily="34" charset="0"/>
                <a:cs typeface="Arial" panose="020B0604020202020204" pitchFamily="34" charset="0"/>
              </a:rPr>
              <a:t>COMMENT DÉFINIRIEZ-VOUS UN BUT DE PLAIDOYER ? </a:t>
            </a:r>
            <a:r>
              <a:rPr lang="fr-FR" altLang="en-US" b="1" dirty="0">
                <a:latin typeface="Arial" panose="020B0604020202020204" pitchFamily="34" charset="0"/>
                <a:cs typeface="Arial" panose="020B0604020202020204" pitchFamily="34" charset="0"/>
              </a:rPr>
              <a:t>COMMENT DÉFINIRIEZ-VOUS UN BUT DE PROGRAMME </a:t>
            </a:r>
            <a:r>
              <a:rPr lang="fr-FR" altLang="en-US" b="1" baseline="0" dirty="0">
                <a:latin typeface="Arial" panose="020B0604020202020204" pitchFamily="34" charset="0"/>
                <a:cs typeface="Arial" panose="020B0604020202020204" pitchFamily="34" charset="0"/>
              </a:rPr>
              <a:t>? </a:t>
            </a:r>
            <a:r>
              <a:rPr lang="fr-FR" altLang="en-US" b="0" baseline="0" dirty="0">
                <a:latin typeface="Arial" panose="020B0604020202020204" pitchFamily="34" charset="0"/>
                <a:cs typeface="Arial" panose="020B0604020202020204" pitchFamily="34" charset="0"/>
              </a:rPr>
              <a:t>[Suscitez des réponses]</a:t>
            </a:r>
          </a:p>
          <a:p>
            <a:pPr eaLnBrk="1" hangingPunct="1"/>
            <a:endParaRPr lang="fr-FR" altLang="en-US" dirty="0">
              <a:latin typeface="Arial" panose="020B0604020202020204" pitchFamily="34" charset="0"/>
              <a:cs typeface="Arial" panose="020B0604020202020204" pitchFamily="34" charset="0"/>
            </a:endParaRPr>
          </a:p>
          <a:p>
            <a:pPr eaLnBrk="1" hangingPunct="1"/>
            <a:r>
              <a:rPr lang="fr-FR" altLang="ja-JP" dirty="0">
                <a:latin typeface="Arial" panose="020B0604020202020204" pitchFamily="34" charset="0"/>
                <a:cs typeface="Arial" panose="020B0604020202020204" pitchFamily="34" charset="0"/>
              </a:rPr>
              <a:t>Avec un but de plaidoyer, vous essayez généralement d’apporter un changement de politiques, ou de décisions telles que l’allocation de ressources.</a:t>
            </a:r>
          </a:p>
          <a:p>
            <a:pPr eaLnBrk="1" hangingPunct="1"/>
            <a:endParaRPr lang="fr-FR" altLang="ja-JP" dirty="0">
              <a:latin typeface="Arial" panose="020B0604020202020204" pitchFamily="34" charset="0"/>
              <a:cs typeface="Arial" panose="020B0604020202020204" pitchFamily="34" charset="0"/>
            </a:endParaRPr>
          </a:p>
          <a:p>
            <a:pPr eaLnBrk="1" hangingPunct="1"/>
            <a:r>
              <a:rPr lang="fr-FR" altLang="ja-JP" b="0" dirty="0">
                <a:latin typeface="Arial" panose="020B0604020202020204" pitchFamily="34" charset="0"/>
                <a:cs typeface="Arial" panose="020B0604020202020204" pitchFamily="34" charset="0"/>
              </a:rPr>
              <a:t>[DEMANDEZ 1 À 2 EXEMPLES DE CHAQUE TYPE DE BUT.]</a:t>
            </a:r>
          </a:p>
          <a:p>
            <a:pPr eaLnBrk="1" hangingPunct="1"/>
            <a:endParaRPr lang="fr-FR" altLang="en-US" dirty="0">
              <a:latin typeface="Arial" panose="020B0604020202020204" pitchFamily="34" charset="0"/>
              <a:cs typeface="Arial" panose="020B0604020202020204" pitchFamily="34" charset="0"/>
            </a:endParaRPr>
          </a:p>
          <a:p>
            <a:pPr eaLnBrk="1" hangingPunct="1"/>
            <a:r>
              <a:rPr lang="fr-FR" altLang="en-US" dirty="0">
                <a:latin typeface="Arial" panose="020B0604020202020204" pitchFamily="34" charset="0"/>
                <a:cs typeface="Arial" panose="020B0604020202020204" pitchFamily="34" charset="0"/>
              </a:rPr>
              <a:t>Un exemple serait </a:t>
            </a:r>
            <a:r>
              <a:rPr lang="fr-FR" altLang="en-US" i="0" dirty="0">
                <a:latin typeface="Arial" panose="020B0604020202020204" pitchFamily="34" charset="0"/>
                <a:cs typeface="Arial" panose="020B0604020202020204" pitchFamily="34" charset="0"/>
              </a:rPr>
              <a:t>[Lire l’exemple].</a:t>
            </a:r>
          </a:p>
          <a:p>
            <a:pPr eaLnBrk="1" hangingPunct="1"/>
            <a:endParaRPr lang="fr-FR" altLang="en-US" dirty="0">
              <a:latin typeface="Arial" panose="020B0604020202020204" pitchFamily="34" charset="0"/>
              <a:cs typeface="Arial" panose="020B0604020202020204" pitchFamily="34" charset="0"/>
            </a:endParaRPr>
          </a:p>
          <a:p>
            <a:pPr eaLnBrk="1" hangingPunct="1"/>
            <a:r>
              <a:rPr lang="fr-FR" altLang="en-US" dirty="0">
                <a:latin typeface="Arial" panose="020B0604020202020204" pitchFamily="34" charset="0"/>
                <a:cs typeface="Arial" panose="020B0604020202020204" pitchFamily="34" charset="0"/>
              </a:rPr>
              <a:t>D’autre part, les buts de programme visent à apporter des changements liés au problème lui-même, par exemple dans le comportement des personnes, afin d’avoir un impact sur les indicateurs. Par exemple, </a:t>
            </a:r>
            <a:r>
              <a:rPr lang="fr-FR" altLang="en-US" i="0" dirty="0">
                <a:latin typeface="Arial" panose="020B0604020202020204" pitchFamily="34" charset="0"/>
                <a:cs typeface="Arial" panose="020B0604020202020204" pitchFamily="34" charset="0"/>
              </a:rPr>
              <a:t>[Lire l’exemple]. </a:t>
            </a:r>
          </a:p>
          <a:p>
            <a:pPr eaLnBrk="1" hangingPunct="1"/>
            <a:endParaRPr lang="fr-FR" altLang="en-US" i="1" dirty="0">
              <a:latin typeface="Arial" panose="020B0604020202020204" pitchFamily="34" charset="0"/>
              <a:cs typeface="Arial" panose="020B0604020202020204" pitchFamily="34" charset="0"/>
            </a:endParaRPr>
          </a:p>
          <a:p>
            <a:pPr eaLnBrk="1" hangingPunct="1"/>
            <a:r>
              <a:rPr lang="fr-FR" altLang="en-US" i="0" dirty="0">
                <a:latin typeface="Arial" panose="020B0604020202020204" pitchFamily="34" charset="0"/>
                <a:cs typeface="Arial" panose="020B0604020202020204" pitchFamily="34" charset="0"/>
              </a:rPr>
              <a:t>[Invitez les participants à expliquer la différence entre les deux]</a:t>
            </a:r>
          </a:p>
          <a:p>
            <a:pPr eaLnBrk="1" hangingPunct="1"/>
            <a:endParaRPr lang="fr-FR" altLang="en-US" dirty="0">
              <a:latin typeface="Arial" panose="020B0604020202020204" pitchFamily="34" charset="0"/>
              <a:cs typeface="Arial" panose="020B0604020202020204" pitchFamily="34" charset="0"/>
            </a:endParaRPr>
          </a:p>
          <a:p>
            <a:pPr eaLnBrk="1" hangingPunct="1"/>
            <a:endParaRPr lang="fr-FR" altLang="en-US" dirty="0">
              <a:latin typeface="Arial" panose="020B0604020202020204" pitchFamily="34" charset="0"/>
              <a:cs typeface="Arial" panose="020B0604020202020204" pitchFamily="34" charset="0"/>
            </a:endParaRPr>
          </a:p>
        </p:txBody>
      </p:sp>
    </p:spTree>
    <p:extLst>
      <p:ext uri="{BB962C8B-B14F-4D97-AF65-F5344CB8AC3E}">
        <p14:creationId xmlns:p14="http://schemas.microsoft.com/office/powerpoint/2010/main" val="143909881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1">
              <a:defRPr/>
            </a:pPr>
            <a:r>
              <a:rPr lang="fr" dirty="0"/>
              <a:t>Vos objectifs décrivent ce qui sera fait pour atteindre votre but de plaidoyer</a:t>
            </a:r>
            <a:r>
              <a:rPr lang="en-US" baseline="0" dirty="0"/>
              <a:t>. </a:t>
            </a:r>
            <a:r>
              <a:rPr lang="fr" dirty="0"/>
              <a:t>Un objectif est une brève déclaration d’intention décrivant le résultat recherché</a:t>
            </a:r>
            <a:r>
              <a:rPr lang="en-US" baseline="0" dirty="0"/>
              <a:t>. </a:t>
            </a:r>
            <a:r>
              <a:rPr lang="fr" dirty="0"/>
              <a:t>Chaque objectif contribue à votre but général</a:t>
            </a:r>
            <a:r>
              <a:rPr lang="en-US" baseline="0" dirty="0"/>
              <a:t>. </a:t>
            </a:r>
            <a:r>
              <a:rPr lang="fr" dirty="0"/>
              <a:t>Les objectifs seront souvent atteints dans une période de temps déterminée, alors que votre but le sera à plus long terme</a:t>
            </a:r>
            <a:r>
              <a:rPr lang="en-US" baseline="0" dirty="0"/>
              <a:t>.  </a:t>
            </a:r>
            <a:endParaRPr lang="en-US" dirty="0"/>
          </a:p>
          <a:p>
            <a:endParaRPr lang="en-US" dirty="0"/>
          </a:p>
          <a:p>
            <a:pPr>
              <a:defRPr/>
            </a:pPr>
            <a:r>
              <a:rPr lang="fr" dirty="0"/>
              <a:t>Voici un exemple d'objectif de plaidoyer </a:t>
            </a:r>
            <a:r>
              <a:rPr lang="en-US" dirty="0"/>
              <a:t>: </a:t>
            </a:r>
            <a:r>
              <a:rPr lang="fr" dirty="0"/>
              <a:t>établir une ligne budgétaire pour les services de planification familiale adaptés aux jeunes dans le budget de santé 2019</a:t>
            </a:r>
            <a:r>
              <a:rPr lang="en-US" dirty="0"/>
              <a:t> </a:t>
            </a:r>
            <a:r>
              <a:rPr lang="fr" dirty="0"/>
              <a:t>du district.</a:t>
            </a:r>
            <a:endParaRPr lang="en-US" dirty="0"/>
          </a:p>
        </p:txBody>
      </p:sp>
      <p:sp>
        <p:nvSpPr>
          <p:cNvPr id="4" name="Slide Number Placeholder 3"/>
          <p:cNvSpPr>
            <a:spLocks noGrp="1"/>
          </p:cNvSpPr>
          <p:nvPr>
            <p:ph type="sldNum" sz="quarter" idx="10"/>
          </p:nvPr>
        </p:nvSpPr>
        <p:spPr/>
        <p:txBody>
          <a:bodyPr/>
          <a:lstStyle/>
          <a:p>
            <a:pPr>
              <a:defRPr/>
            </a:pPr>
            <a:fld id="{46461E59-AEBB-47B2-B923-25FEB95E06DB}" type="slidenum">
              <a:rPr lang="en-US" altLang="en-US" smtClean="0"/>
              <a:pPr>
                <a:defRPr/>
              </a:pPr>
              <a:t>9</a:t>
            </a:fld>
            <a:endParaRPr lang="en-US" altLang="en-US"/>
          </a:p>
        </p:txBody>
      </p:sp>
    </p:spTree>
    <p:extLst>
      <p:ext uri="{BB962C8B-B14F-4D97-AF65-F5344CB8AC3E}">
        <p14:creationId xmlns:p14="http://schemas.microsoft.com/office/powerpoint/2010/main" val="247255773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slideMaster" Target="../slideMasters/slideMaster3.xml"/><Relationship Id="rId1" Type="http://schemas.openxmlformats.org/officeDocument/2006/relationships/themeOverride" Target="../theme/themeOverride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2.xml"/><Relationship Id="rId1" Type="http://schemas.openxmlformats.org/officeDocument/2006/relationships/themeOverride" Target="../theme/themeOverride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sp>
        <p:nvSpPr>
          <p:cNvPr id="16" name="Title 15"/>
          <p:cNvSpPr>
            <a:spLocks noGrp="1"/>
          </p:cNvSpPr>
          <p:nvPr>
            <p:ph type="title" hasCustomPrompt="1"/>
          </p:nvPr>
        </p:nvSpPr>
        <p:spPr>
          <a:xfrm>
            <a:off x="838200" y="1447800"/>
            <a:ext cx="7739062" cy="990600"/>
          </a:xfrm>
        </p:spPr>
        <p:txBody>
          <a:bodyPr/>
          <a:lstStyle>
            <a:lvl1pPr>
              <a:defRPr sz="4000" b="1"/>
            </a:lvl1pPr>
          </a:lstStyle>
          <a:p>
            <a:r>
              <a:rPr lang="en-US" dirty="0"/>
              <a:t>Click to edit Title</a:t>
            </a:r>
          </a:p>
        </p:txBody>
      </p:sp>
      <p:sp>
        <p:nvSpPr>
          <p:cNvPr id="18" name="Text Placeholder 17"/>
          <p:cNvSpPr>
            <a:spLocks noGrp="1"/>
          </p:cNvSpPr>
          <p:nvPr>
            <p:ph type="body" sz="quarter" idx="10" hasCustomPrompt="1"/>
          </p:nvPr>
        </p:nvSpPr>
        <p:spPr>
          <a:xfrm>
            <a:off x="838200" y="2514600"/>
            <a:ext cx="7848600" cy="1066800"/>
          </a:xfrm>
        </p:spPr>
        <p:txBody>
          <a:bodyPr/>
          <a:lstStyle>
            <a:lvl1pPr marL="0" indent="0">
              <a:buNone/>
              <a:defRPr sz="2800"/>
            </a:lvl1pPr>
          </a:lstStyle>
          <a:p>
            <a:pPr lvl="0"/>
            <a:r>
              <a:rPr lang="en-US" dirty="0"/>
              <a:t>Click to edit Subtitle</a:t>
            </a:r>
          </a:p>
        </p:txBody>
      </p:sp>
      <p:sp>
        <p:nvSpPr>
          <p:cNvPr id="20" name="Text Placeholder 17"/>
          <p:cNvSpPr>
            <a:spLocks noGrp="1"/>
          </p:cNvSpPr>
          <p:nvPr>
            <p:ph type="body" sz="quarter" idx="11" hasCustomPrompt="1"/>
          </p:nvPr>
        </p:nvSpPr>
        <p:spPr>
          <a:xfrm>
            <a:off x="838200" y="4267200"/>
            <a:ext cx="7848600" cy="762000"/>
          </a:xfrm>
        </p:spPr>
        <p:txBody>
          <a:bodyPr/>
          <a:lstStyle>
            <a:lvl1pPr marL="0" indent="0">
              <a:buNone/>
              <a:defRPr sz="2000"/>
            </a:lvl1pPr>
          </a:lstStyle>
          <a:p>
            <a:pPr lvl="0"/>
            <a:r>
              <a:rPr lang="en-US" dirty="0"/>
              <a:t>Click to edit Slideshow by</a:t>
            </a:r>
          </a:p>
        </p:txBody>
      </p:sp>
      <p:sp>
        <p:nvSpPr>
          <p:cNvPr id="21" name="Text Placeholder 17"/>
          <p:cNvSpPr>
            <a:spLocks noGrp="1"/>
          </p:cNvSpPr>
          <p:nvPr>
            <p:ph type="body" sz="quarter" idx="12" hasCustomPrompt="1"/>
          </p:nvPr>
        </p:nvSpPr>
        <p:spPr>
          <a:xfrm>
            <a:off x="838200" y="5029200"/>
            <a:ext cx="7848600" cy="457200"/>
          </a:xfrm>
        </p:spPr>
        <p:txBody>
          <a:bodyPr/>
          <a:lstStyle>
            <a:lvl1pPr marL="0" indent="0">
              <a:buNone/>
              <a:defRPr sz="2000"/>
            </a:lvl1pPr>
          </a:lstStyle>
          <a:p>
            <a:pPr lvl="0"/>
            <a:r>
              <a:rPr lang="en-US" dirty="0"/>
              <a:t>Click to edit Date</a:t>
            </a: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3978391788"/>
      </p:ext>
    </p:extLst>
  </p:cSld>
  <p:clrMapOvr>
    <a:overrideClrMapping bg1="dk2" tx1="lt1" bg2="dk1"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9790435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5031804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13726207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34756206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6414787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dirty="0"/>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307412964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991610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7192633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Chart Placeholder 2"/>
          <p:cNvSpPr>
            <a:spLocks noGrp="1"/>
          </p:cNvSpPr>
          <p:nvPr>
            <p:ph type="chart" idx="1"/>
          </p:nvPr>
        </p:nvSpPr>
        <p:spPr>
          <a:xfrm>
            <a:off x="1033463" y="1676400"/>
            <a:ext cx="7729537" cy="4648200"/>
          </a:xfrm>
        </p:spPr>
        <p:txBody>
          <a:bodyPr/>
          <a:lstStyle/>
          <a:p>
            <a:pPr lvl="0"/>
            <a:endParaRPr lang="en-US" noProof="0"/>
          </a:p>
        </p:txBody>
      </p:sp>
    </p:spTree>
    <p:extLst>
      <p:ext uri="{BB962C8B-B14F-4D97-AF65-F5344CB8AC3E}">
        <p14:creationId xmlns:p14="http://schemas.microsoft.com/office/powerpoint/2010/main" val="349138548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title" preserve="1">
  <p:cSld name="Title Slide">
    <p:bg>
      <p:bgPr>
        <a:solidFill>
          <a:schemeClr val="bg1"/>
        </a:solidFill>
        <a:effectLst/>
      </p:bgPr>
    </p:bg>
    <p:spTree>
      <p:nvGrpSpPr>
        <p:cNvPr id="1" name=""/>
        <p:cNvGrpSpPr/>
        <p:nvPr/>
      </p:nvGrpSpPr>
      <p:grpSpPr>
        <a:xfrm>
          <a:off x="0" y="0"/>
          <a:ext cx="0" cy="0"/>
          <a:chOff x="0" y="0"/>
          <a:chExt cx="0" cy="0"/>
        </a:xfrm>
      </p:grpSpPr>
      <p:pic>
        <p:nvPicPr>
          <p:cNvPr id="4" name="Picture 84" descr="titlepagebg_solidblue"/>
          <p:cNvPicPr>
            <a:picLocks noChangeAspect="1" noChangeArrowheads="1"/>
          </p:cNvPicPr>
          <p:nvPr userDrawn="1"/>
        </p:nvPicPr>
        <p:blipFill>
          <a:blip r:embed="rId3"/>
          <a:srcRect/>
          <a:stretch>
            <a:fillRect/>
          </a:stretch>
        </p:blipFill>
        <p:spPr bwMode="auto">
          <a:xfrm>
            <a:off x="0" y="0"/>
            <a:ext cx="9148763" cy="6888163"/>
          </a:xfrm>
          <a:prstGeom prst="rect">
            <a:avLst/>
          </a:prstGeom>
          <a:noFill/>
          <a:ln w="9525">
            <a:noFill/>
            <a:miter lim="800000"/>
            <a:headEnd/>
            <a:tailEnd/>
          </a:ln>
        </p:spPr>
      </p:pic>
      <p:sp>
        <p:nvSpPr>
          <p:cNvPr id="77909" name="Rectangle 85"/>
          <p:cNvSpPr>
            <a:spLocks noGrp="1" noChangeArrowheads="1"/>
          </p:cNvSpPr>
          <p:nvPr>
            <p:ph type="ctrTitle" sz="quarter"/>
          </p:nvPr>
        </p:nvSpPr>
        <p:spPr>
          <a:xfrm>
            <a:off x="838200" y="2098675"/>
            <a:ext cx="6248400" cy="1447800"/>
          </a:xfrm>
        </p:spPr>
        <p:txBody>
          <a:bodyPr anchor="b"/>
          <a:lstStyle>
            <a:lvl1pPr>
              <a:defRPr/>
            </a:lvl1pPr>
          </a:lstStyle>
          <a:p>
            <a:pPr lvl="0"/>
            <a:r>
              <a:rPr lang="en-US" noProof="0"/>
              <a:t>Click to edit Master title style</a:t>
            </a:r>
          </a:p>
        </p:txBody>
      </p:sp>
      <p:sp>
        <p:nvSpPr>
          <p:cNvPr id="77910" name="Rectangle 86"/>
          <p:cNvSpPr>
            <a:spLocks noGrp="1" noChangeArrowheads="1"/>
          </p:cNvSpPr>
          <p:nvPr>
            <p:ph type="subTitle" sz="quarter" idx="1"/>
          </p:nvPr>
        </p:nvSpPr>
        <p:spPr>
          <a:xfrm>
            <a:off x="838200" y="3775075"/>
            <a:ext cx="6248400" cy="1101725"/>
          </a:xfrm>
        </p:spPr>
        <p:txBody>
          <a:bodyPr/>
          <a:lstStyle>
            <a:lvl1pPr marL="0" indent="0">
              <a:buFont typeface="Wingdings" pitchFamily="2" charset="2"/>
              <a:buNone/>
              <a:defRPr>
                <a:solidFill>
                  <a:srgbClr val="000000"/>
                </a:solidFill>
              </a:defRPr>
            </a:lvl1pPr>
          </a:lstStyle>
          <a:p>
            <a:pPr lvl="0"/>
            <a:r>
              <a:rPr lang="en-US" noProof="0"/>
              <a:t>Click to edit Master subtitle style</a:t>
            </a:r>
          </a:p>
        </p:txBody>
      </p:sp>
      <p:sp>
        <p:nvSpPr>
          <p:cNvPr id="5" name="Rectangle 87"/>
          <p:cNvSpPr>
            <a:spLocks noGrp="1" noChangeArrowheads="1"/>
          </p:cNvSpPr>
          <p:nvPr>
            <p:ph type="ftr" sz="quarter" idx="10"/>
          </p:nvPr>
        </p:nvSpPr>
        <p:spPr bwMode="auto">
          <a:xfrm>
            <a:off x="2362200" y="6400800"/>
            <a:ext cx="6324600" cy="457200"/>
          </a:xfrm>
          <a:prstGeom prst="rect">
            <a:avLst/>
          </a:prstGeom>
          <a:extLst/>
        </p:spPr>
        <p:txBody>
          <a:bodyPr vert="horz" wrap="square" lIns="91440" tIns="45720" rIns="91440" bIns="45720" numCol="1" anchor="t" anchorCtr="0" compatLnSpc="1">
            <a:prstTxWarp prst="textNoShape">
              <a:avLst/>
            </a:prstTxWarp>
          </a:bodyPr>
          <a:lstStyle>
            <a:lvl1pPr eaLnBrk="0" hangingPunct="0">
              <a:defRPr sz="1200" b="1">
                <a:ea typeface="ＭＳ Ｐゴシック" charset="-128"/>
                <a:cs typeface="+mn-cs"/>
              </a:defRPr>
            </a:lvl1pPr>
          </a:lstStyle>
          <a:p>
            <a:pPr>
              <a:defRPr/>
            </a:pPr>
            <a:r>
              <a:rPr lang="en-US"/>
              <a:t>POPULATION REFERENCE BUREAU | www.prb.org</a:t>
            </a:r>
          </a:p>
        </p:txBody>
      </p:sp>
    </p:spTree>
    <p:extLst>
      <p:ext uri="{BB962C8B-B14F-4D97-AF65-F5344CB8AC3E}">
        <p14:creationId xmlns:p14="http://schemas.microsoft.com/office/powerpoint/2010/main" val="75815679"/>
      </p:ext>
    </p:extLst>
  </p:cSld>
  <p:clrMapOvr>
    <a:overrideClrMapping bg1="dk2" tx1="lt1" bg2="dk1" tx2="lt2" accent1="accent1" accent2="accent2" accent3="accent3" accent4="accent4" accent5="accent5" accent6="accent6" hlink="hlink" folHlink="folHlink"/>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lvl1pPr>
              <a:defRPr sz="3600" b="1">
                <a:latin typeface="+mn-lt"/>
              </a:defRPr>
            </a:lvl1pPr>
          </a:lstStyle>
          <a:p>
            <a:r>
              <a:rPr lang="en-US" dirty="0"/>
              <a:t>Click to edit Master title style</a:t>
            </a:r>
          </a:p>
        </p:txBody>
      </p:sp>
      <p:sp>
        <p:nvSpPr>
          <p:cNvPr id="3" name="Content Placeholder 2"/>
          <p:cNvSpPr>
            <a:spLocks noGrp="1"/>
          </p:cNvSpPr>
          <p:nvPr>
            <p:ph idx="1"/>
          </p:nvPr>
        </p:nvSpPr>
        <p:spPr>
          <a:xfrm>
            <a:off x="847725" y="1676400"/>
            <a:ext cx="7729537" cy="4648200"/>
          </a:xfrm>
        </p:spPr>
        <p:txBody>
          <a:bodyPr/>
          <a:lstStyle>
            <a:lvl1pPr>
              <a:spcBef>
                <a:spcPts val="0"/>
              </a:spcBef>
              <a:spcAft>
                <a:spcPts val="1200"/>
              </a:spcAft>
              <a:defRPr>
                <a:latin typeface="+mn-lt"/>
              </a:defRPr>
            </a:lvl1pPr>
            <a:lvl2pPr marL="742950" indent="-285750">
              <a:spcBef>
                <a:spcPts val="0"/>
              </a:spcBef>
              <a:spcAft>
                <a:spcPts val="1200"/>
              </a:spcAft>
              <a:buSzPct val="120000"/>
              <a:buFont typeface="Courier New" panose="02070309020205020404" pitchFamily="49" charset="0"/>
              <a:buChar char="o"/>
              <a:defRPr>
                <a:latin typeface="+mn-lt"/>
              </a:defRPr>
            </a:lvl2pPr>
            <a:lvl3pPr>
              <a:spcBef>
                <a:spcPts val="0"/>
              </a:spcBef>
              <a:spcAft>
                <a:spcPts val="1200"/>
              </a:spcAft>
              <a:buClr>
                <a:srgbClr val="7BC143"/>
              </a:buClr>
              <a:buSzPct val="120000"/>
              <a:defRPr>
                <a:latin typeface="+mn-lt"/>
              </a:defRPr>
            </a:lvl3pPr>
            <a:lvl4pPr marL="1371600" indent="0">
              <a:buNone/>
              <a:defRPr>
                <a:latin typeface="+mn-lt"/>
              </a:defRPr>
            </a:lvl4pPr>
            <a:lvl5pPr>
              <a:defRPr>
                <a:latin typeface="+mn-lt"/>
              </a:defRPr>
            </a:lvl5pPr>
          </a:lstStyle>
          <a:p>
            <a:pPr lvl="0"/>
            <a:r>
              <a:rPr lang="en-US"/>
              <a:t>Edit Master text styles</a:t>
            </a:r>
          </a:p>
          <a:p>
            <a:pPr lvl="1"/>
            <a:r>
              <a:rPr lang="en-US"/>
              <a:t>Second level</a:t>
            </a:r>
          </a:p>
          <a:p>
            <a:pPr lvl="2"/>
            <a:r>
              <a:rPr lang="en-US"/>
              <a:t>Third level</a:t>
            </a:r>
          </a:p>
        </p:txBody>
      </p:sp>
    </p:spTree>
    <p:extLst>
      <p:ext uri="{BB962C8B-B14F-4D97-AF65-F5344CB8AC3E}">
        <p14:creationId xmlns:p14="http://schemas.microsoft.com/office/powerpoint/2010/main" val="103843050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36989819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dirty="0"/>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Tree>
    <p:extLst>
      <p:ext uri="{BB962C8B-B14F-4D97-AF65-F5344CB8AC3E}">
        <p14:creationId xmlns:p14="http://schemas.microsoft.com/office/powerpoint/2010/main" val="36390145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68307151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05318688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334293946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670513058"/>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1438239881"/>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Tree>
    <p:extLst>
      <p:ext uri="{BB962C8B-B14F-4D97-AF65-F5344CB8AC3E}">
        <p14:creationId xmlns:p14="http://schemas.microsoft.com/office/powerpoint/2010/main" val="219274418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8058957"/>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29425" y="533400"/>
            <a:ext cx="1933575" cy="57912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1023938" y="533400"/>
            <a:ext cx="5653087" cy="57912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2442227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1033463" y="1676400"/>
            <a:ext cx="3787775"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9552819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xAndChart" preserve="1">
  <p:cSld name="Title, Text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hart Placeholder 3"/>
          <p:cNvSpPr>
            <a:spLocks noGrp="1"/>
          </p:cNvSpPr>
          <p:nvPr>
            <p:ph type="chart" sz="half" idx="2"/>
          </p:nvPr>
        </p:nvSpPr>
        <p:spPr>
          <a:xfrm>
            <a:off x="4973638" y="1676400"/>
            <a:ext cx="3789362" cy="4648200"/>
          </a:xfrm>
        </p:spPr>
        <p:txBody>
          <a:bodyPr/>
          <a:lstStyle/>
          <a:p>
            <a:pPr lvl="0"/>
            <a:endParaRPr lang="en-US" noProof="0"/>
          </a:p>
        </p:txBody>
      </p:sp>
    </p:spTree>
    <p:extLst>
      <p:ext uri="{BB962C8B-B14F-4D97-AF65-F5344CB8AC3E}">
        <p14:creationId xmlns:p14="http://schemas.microsoft.com/office/powerpoint/2010/main" val="2543095254"/>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Text Placeholder 2"/>
          <p:cNvSpPr>
            <a:spLocks noGrp="1"/>
          </p:cNvSpPr>
          <p:nvPr>
            <p:ph type="body" sz="half" idx="1"/>
          </p:nvPr>
        </p:nvSpPr>
        <p:spPr>
          <a:xfrm>
            <a:off x="1033463" y="1676400"/>
            <a:ext cx="3787775"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973638" y="1676400"/>
            <a:ext cx="3789362" cy="464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825007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1023938" y="533400"/>
            <a:ext cx="7739062" cy="990600"/>
          </a:xfrm>
        </p:spPr>
        <p:txBody>
          <a:bodyPr/>
          <a:lstStyle/>
          <a:p>
            <a:r>
              <a:rPr lang="en-US"/>
              <a:t>Click to edit Master title style</a:t>
            </a:r>
          </a:p>
        </p:txBody>
      </p:sp>
      <p:sp>
        <p:nvSpPr>
          <p:cNvPr id="3" name="Chart Placeholder 2"/>
          <p:cNvSpPr>
            <a:spLocks noGrp="1"/>
          </p:cNvSpPr>
          <p:nvPr>
            <p:ph type="chart" idx="1"/>
          </p:nvPr>
        </p:nvSpPr>
        <p:spPr>
          <a:xfrm>
            <a:off x="1033463" y="1676400"/>
            <a:ext cx="7729537" cy="4648200"/>
          </a:xfrm>
        </p:spPr>
        <p:txBody>
          <a:bodyPr/>
          <a:lstStyle/>
          <a:p>
            <a:pPr lvl="0"/>
            <a:endParaRPr lang="en-US" noProof="0"/>
          </a:p>
        </p:txBody>
      </p:sp>
    </p:spTree>
    <p:extLst>
      <p:ext uri="{BB962C8B-B14F-4D97-AF65-F5344CB8AC3E}">
        <p14:creationId xmlns:p14="http://schemas.microsoft.com/office/powerpoint/2010/main" val="3448211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8229600" cy="609600"/>
          </a:xfrm>
        </p:spPr>
        <p:txBody>
          <a:bodyPr/>
          <a:lstStyle>
            <a:lvl1pPr>
              <a:defRPr/>
            </a:lvl1pPr>
          </a:lstStyle>
          <a:p>
            <a:r>
              <a:rPr lang="en-US" dirty="0"/>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192941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838200" y="533400"/>
            <a:ext cx="7739062" cy="990600"/>
          </a:xfrm>
        </p:spPr>
        <p:txBody>
          <a:bodyPr/>
          <a:lstStyle/>
          <a:p>
            <a:r>
              <a:rPr lang="en-US"/>
              <a:t>Click to edit Master title style</a:t>
            </a:r>
          </a:p>
        </p:txBody>
      </p:sp>
    </p:spTree>
    <p:extLst>
      <p:ext uri="{BB962C8B-B14F-4D97-AF65-F5344CB8AC3E}">
        <p14:creationId xmlns:p14="http://schemas.microsoft.com/office/powerpoint/2010/main" val="2787748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endParaRPr lang="en-US" dirty="0"/>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219018234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r>
              <a:rPr lang="en-US" noProof="0"/>
              <a:t>Click icon to add picture</a:t>
            </a:r>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Tree>
    <p:extLst>
      <p:ext uri="{BB962C8B-B14F-4D97-AF65-F5344CB8AC3E}">
        <p14:creationId xmlns:p14="http://schemas.microsoft.com/office/powerpoint/2010/main" val="42462022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Pr>
        <a:solidFill>
          <a:schemeClr val="tx1"/>
        </a:solidFill>
        <a:effectLst/>
      </p:bgPr>
    </p:bg>
    <p:spTree>
      <p:nvGrpSpPr>
        <p:cNvPr id="1" name=""/>
        <p:cNvGrpSpPr/>
        <p:nvPr/>
      </p:nvGrpSpPr>
      <p:grpSpPr>
        <a:xfrm>
          <a:off x="0" y="0"/>
          <a:ext cx="0" cy="0"/>
          <a:chOff x="0" y="0"/>
          <a:chExt cx="0" cy="0"/>
        </a:xfrm>
      </p:grpSpPr>
      <p:sp>
        <p:nvSpPr>
          <p:cNvPr id="7" name="Rectangle 85"/>
          <p:cNvSpPr>
            <a:spLocks noGrp="1" noChangeArrowheads="1"/>
          </p:cNvSpPr>
          <p:nvPr>
            <p:ph type="ctrTitle" sz="quarter"/>
          </p:nvPr>
        </p:nvSpPr>
        <p:spPr>
          <a:xfrm>
            <a:off x="838200" y="685800"/>
            <a:ext cx="6248400" cy="1447800"/>
          </a:xfrm>
        </p:spPr>
        <p:txBody>
          <a:bodyPr anchor="b"/>
          <a:lstStyle>
            <a:lvl1pPr>
              <a:defRPr/>
            </a:lvl1pPr>
          </a:lstStyle>
          <a:p>
            <a:r>
              <a:rPr lang="en-US" dirty="0"/>
              <a:t>Click to edit Master title style</a:t>
            </a:r>
          </a:p>
        </p:txBody>
      </p:sp>
      <p:sp>
        <p:nvSpPr>
          <p:cNvPr id="8" name="Rectangle 86"/>
          <p:cNvSpPr>
            <a:spLocks noGrp="1" noChangeArrowheads="1"/>
          </p:cNvSpPr>
          <p:nvPr>
            <p:ph type="subTitle" sz="quarter" idx="1"/>
          </p:nvPr>
        </p:nvSpPr>
        <p:spPr>
          <a:xfrm>
            <a:off x="838200" y="2174875"/>
            <a:ext cx="6248400" cy="1101725"/>
          </a:xfrm>
        </p:spPr>
        <p:txBody>
          <a:bodyPr/>
          <a:lstStyle>
            <a:lvl1pPr marL="0" indent="0">
              <a:buFont typeface="Wingdings" charset="2"/>
              <a:buNone/>
              <a:defRPr sz="2800">
                <a:solidFill>
                  <a:schemeClr val="accent1"/>
                </a:solidFill>
              </a:defRPr>
            </a:lvl1pPr>
          </a:lstStyle>
          <a:p>
            <a:r>
              <a:rPr lang="en-US" dirty="0"/>
              <a:t>Click to edit Master subtitle style</a:t>
            </a:r>
          </a:p>
        </p:txBody>
      </p:sp>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8792"/>
            <a:ext cx="9144000" cy="6858000"/>
          </a:xfrm>
          <a:prstGeom prst="rect">
            <a:avLst/>
          </a:prstGeom>
        </p:spPr>
      </p:pic>
    </p:spTree>
    <p:extLst>
      <p:ext uri="{BB962C8B-B14F-4D97-AF65-F5344CB8AC3E}">
        <p14:creationId xmlns:p14="http://schemas.microsoft.com/office/powerpoint/2010/main" val="2796410863"/>
      </p:ext>
    </p:extLst>
  </p:cSld>
  <p:clrMapOvr>
    <a:overrideClrMapping bg1="dk2" tx1="lt1" bg2="dk1"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lvl2pPr marL="742950" indent="-285750">
              <a:buSzPct val="120000"/>
              <a:buFont typeface="Courier New" panose="02070309020205020404" pitchFamily="49" charset="0"/>
              <a:buChar char="o"/>
              <a:defRPr/>
            </a:lvl2pPr>
            <a:lvl3pPr>
              <a:buSzPct val="120000"/>
              <a:defRPr/>
            </a:lvl3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9980342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wmf"/></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13" Type="http://schemas.openxmlformats.org/officeDocument/2006/relationships/image" Target="../media/image1.wmf"/><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6.xml"/><Relationship Id="rId13" Type="http://schemas.openxmlformats.org/officeDocument/2006/relationships/slideLayout" Target="../slideLayouts/slideLayout31.xml"/><Relationship Id="rId3" Type="http://schemas.openxmlformats.org/officeDocument/2006/relationships/slideLayout" Target="../slideLayouts/slideLayout21.xml"/><Relationship Id="rId7" Type="http://schemas.openxmlformats.org/officeDocument/2006/relationships/slideLayout" Target="../slideLayouts/slideLayout25.xml"/><Relationship Id="rId12" Type="http://schemas.openxmlformats.org/officeDocument/2006/relationships/slideLayout" Target="../slideLayouts/slideLayout30.xml"/><Relationship Id="rId2" Type="http://schemas.openxmlformats.org/officeDocument/2006/relationships/slideLayout" Target="../slideLayouts/slideLayout20.xml"/><Relationship Id="rId16" Type="http://schemas.openxmlformats.org/officeDocument/2006/relationships/image" Target="../media/image3.wmf"/><Relationship Id="rId1" Type="http://schemas.openxmlformats.org/officeDocument/2006/relationships/slideLayout" Target="../slideLayouts/slideLayout19.xml"/><Relationship Id="rId6" Type="http://schemas.openxmlformats.org/officeDocument/2006/relationships/slideLayout" Target="../slideLayouts/slideLayout24.xml"/><Relationship Id="rId11" Type="http://schemas.openxmlformats.org/officeDocument/2006/relationships/slideLayout" Target="../slideLayouts/slideLayout29.xml"/><Relationship Id="rId5" Type="http://schemas.openxmlformats.org/officeDocument/2006/relationships/slideLayout" Target="../slideLayouts/slideLayout23.xml"/><Relationship Id="rId15" Type="http://schemas.openxmlformats.org/officeDocument/2006/relationships/theme" Target="../theme/theme3.xml"/><Relationship Id="rId10" Type="http://schemas.openxmlformats.org/officeDocument/2006/relationships/slideLayout" Target="../slideLayouts/slideLayout28.xml"/><Relationship Id="rId4" Type="http://schemas.openxmlformats.org/officeDocument/2006/relationships/slideLayout" Target="../slideLayouts/slideLayout22.xml"/><Relationship Id="rId9" Type="http://schemas.openxmlformats.org/officeDocument/2006/relationships/slideLayout" Target="../slideLayouts/slideLayout27.xml"/><Relationship Id="rId14"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838200" y="381000"/>
            <a:ext cx="7739062" cy="9906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title style</a:t>
            </a:r>
            <a:endParaRPr lang="en-US" altLang="en-US" dirty="0"/>
          </a:p>
        </p:txBody>
      </p:sp>
      <p:sp>
        <p:nvSpPr>
          <p:cNvPr id="1027" name="Rectangle 66"/>
          <p:cNvSpPr>
            <a:spLocks noGrp="1" noChangeArrowheads="1"/>
          </p:cNvSpPr>
          <p:nvPr>
            <p:ph type="body" idx="1"/>
          </p:nvPr>
        </p:nvSpPr>
        <p:spPr bwMode="auto">
          <a:xfrm>
            <a:off x="914400" y="2057400"/>
            <a:ext cx="7729537" cy="46482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mc="http://schemas.openxmlformats.org/markup-compatibility/2006" xmlns:mv="urn:schemas-microsoft-com:mac:vml" xmlns:a14="http://schemas.microsoft.com/office/drawing/2010/main" xmlns="">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2018 Population Reference Bureau. All rights reserved. www.prb.org</a:t>
            </a:r>
          </a:p>
        </p:txBody>
      </p:sp>
      <p:pic>
        <p:nvPicPr>
          <p:cNvPr id="1030" name="Picture 86" descr="ppt-logo"/>
          <p:cNvPicPr>
            <a:picLocks noChangeAspect="1" noChangeArrowheads="1"/>
          </p:cNvPicPr>
          <p:nvPr userDrawn="1"/>
        </p:nvPicPr>
        <p:blipFill>
          <a:blip r:embed="rId9">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mc="http://schemas.openxmlformats.org/markup-compatibility/2006" xmlns:mv="urn:schemas-microsoft-com:mac:vml" xmlns:a14="http://schemas.microsoft.com/office/drawing/2010/main" xmlns="">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4212" r:id="rId1"/>
    <p:sldLayoutId id="2147484205" r:id="rId2"/>
    <p:sldLayoutId id="2147484206" r:id="rId3"/>
    <p:sldLayoutId id="2147484207" r:id="rId4"/>
    <p:sldLayoutId id="2147484208" r:id="rId5"/>
    <p:sldLayoutId id="2147484210" r:id="rId6"/>
    <p:sldLayoutId id="2147484211" r:id="rId7"/>
  </p:sldLayoutIdLst>
  <p:txStyles>
    <p:titleStyle>
      <a:lvl1pPr algn="l" rtl="0" eaLnBrk="1" fontAlgn="base" hangingPunct="1">
        <a:spcBef>
          <a:spcPct val="0"/>
        </a:spcBef>
        <a:spcAft>
          <a:spcPct val="0"/>
        </a:spcAft>
        <a:defRPr sz="3600">
          <a:solidFill>
            <a:schemeClr val="tx2"/>
          </a:solidFill>
          <a:latin typeface="+mj-lt"/>
          <a:ea typeface="ＭＳ Ｐゴシック" pitchFamily="34" charset="-128"/>
          <a:cs typeface="ＭＳ Ｐゴシック" charset="-128"/>
        </a:defRPr>
      </a:lvl1pPr>
      <a:lvl2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1" fontAlgn="base" hangingPunct="1">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p:titleStyle>
    <p:bodyStyle>
      <a:lvl1pPr marL="342900" indent="-342900" algn="l" rtl="0" eaLnBrk="1" fontAlgn="base" hangingPunct="1">
        <a:spcBef>
          <a:spcPts val="0"/>
        </a:spcBef>
        <a:spcAft>
          <a:spcPts val="2400"/>
        </a:spcAft>
        <a:buClr>
          <a:srgbClr val="E96D1F"/>
        </a:buClr>
        <a:buSzPct val="85000"/>
        <a:buFont typeface="Wingdings" panose="05000000000000000000" pitchFamily="2" charset="2"/>
        <a:buChar char="n"/>
        <a:defRPr sz="3000">
          <a:solidFill>
            <a:schemeClr val="tx1"/>
          </a:solidFill>
          <a:latin typeface="+mn-lt"/>
          <a:ea typeface="ＭＳ Ｐゴシック" pitchFamily="34" charset="-128"/>
          <a:cs typeface="ＭＳ Ｐゴシック" charset="-128"/>
        </a:defRPr>
      </a:lvl1pPr>
      <a:lvl2pPr marL="742950" indent="-285750" algn="l" rtl="0" eaLnBrk="1" fontAlgn="base" hangingPunct="1">
        <a:spcBef>
          <a:spcPts val="0"/>
        </a:spcBef>
        <a:spcAft>
          <a:spcPts val="1200"/>
        </a:spcAft>
        <a:buClr>
          <a:srgbClr val="E96D1F"/>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1" fontAlgn="base" hangingPunct="1">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1" fontAlgn="base" hangingPunct="1">
        <a:spcBef>
          <a:spcPct val="20000"/>
        </a:spcBef>
        <a:spcAft>
          <a:spcPct val="0"/>
        </a:spcAft>
        <a:buClr>
          <a:srgbClr val="7BC143"/>
        </a:buClr>
        <a:buChar char="•"/>
        <a:defRPr>
          <a:solidFill>
            <a:schemeClr val="tx1"/>
          </a:solidFill>
          <a:latin typeface="+mn-lt"/>
          <a:ea typeface="ＭＳ Ｐゴシック" pitchFamily="34" charset="-128"/>
        </a:defRPr>
      </a:lvl4pPr>
      <a:lvl5pPr marL="2057400" indent="-228600" algn="l" rtl="0" eaLnBrk="1" fontAlgn="base" hangingPunct="1">
        <a:spcBef>
          <a:spcPct val="20000"/>
        </a:spcBef>
        <a:spcAft>
          <a:spcPct val="0"/>
        </a:spcAft>
        <a:buClr>
          <a:srgbClr val="7BC143"/>
        </a:buClr>
        <a:buSzPct val="100000"/>
        <a:buChar char="•"/>
        <a:defRPr>
          <a:solidFill>
            <a:schemeClr val="tx1"/>
          </a:solidFill>
          <a:latin typeface="+mn-lt"/>
          <a:ea typeface="ＭＳ Ｐゴシック" pitchFamily="34" charset="-128"/>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838200" y="381000"/>
            <a:ext cx="7739062" cy="7008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1027" name="Rectangle 66"/>
          <p:cNvSpPr>
            <a:spLocks noGrp="1" noChangeArrowheads="1"/>
          </p:cNvSpPr>
          <p:nvPr>
            <p:ph type="body" idx="1"/>
          </p:nvPr>
        </p:nvSpPr>
        <p:spPr bwMode="auto">
          <a:xfrm>
            <a:off x="914400" y="1524000"/>
            <a:ext cx="7729537" cy="4648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charset="0"/>
                <a:ea typeface="ＭＳ Ｐゴシック" charset="-128"/>
              </a:defRPr>
            </a:lvl1pPr>
            <a:lvl2pPr marL="37931725" indent="-37474525">
              <a:defRPr sz="2400">
                <a:solidFill>
                  <a:schemeClr val="tx1"/>
                </a:solidFill>
                <a:latin typeface="Arial" charset="0"/>
                <a:ea typeface="ＭＳ Ｐゴシック" charset="-128"/>
              </a:defRPr>
            </a:lvl2pPr>
            <a:lvl3pPr>
              <a:defRPr sz="2400">
                <a:solidFill>
                  <a:schemeClr val="tx1"/>
                </a:solidFill>
                <a:latin typeface="Arial" charset="0"/>
                <a:ea typeface="ＭＳ Ｐゴシック" charset="-128"/>
              </a:defRPr>
            </a:lvl3pPr>
            <a:lvl4pPr>
              <a:defRPr sz="2400">
                <a:solidFill>
                  <a:schemeClr val="tx1"/>
                </a:solidFill>
                <a:latin typeface="Arial" charset="0"/>
                <a:ea typeface="ＭＳ Ｐゴシック" charset="-128"/>
              </a:defRPr>
            </a:lvl4pPr>
            <a:lvl5pPr>
              <a:defRPr sz="2400">
                <a:solidFill>
                  <a:schemeClr val="tx1"/>
                </a:solidFill>
                <a:latin typeface="Arial" charset="0"/>
                <a:ea typeface="ＭＳ Ｐゴシック" charset="-128"/>
              </a:defRPr>
            </a:lvl5pPr>
            <a:lvl6pPr marL="457200" eaLnBrk="0" fontAlgn="base" hangingPunct="0">
              <a:spcBef>
                <a:spcPct val="0"/>
              </a:spcBef>
              <a:spcAft>
                <a:spcPct val="0"/>
              </a:spcAft>
              <a:defRPr sz="2400">
                <a:solidFill>
                  <a:schemeClr val="tx1"/>
                </a:solidFill>
                <a:latin typeface="Arial" charset="0"/>
                <a:ea typeface="ＭＳ Ｐゴシック" charset="-128"/>
              </a:defRPr>
            </a:lvl6pPr>
            <a:lvl7pPr marL="914400" eaLnBrk="0" fontAlgn="base" hangingPunct="0">
              <a:spcBef>
                <a:spcPct val="0"/>
              </a:spcBef>
              <a:spcAft>
                <a:spcPct val="0"/>
              </a:spcAft>
              <a:defRPr sz="2400">
                <a:solidFill>
                  <a:schemeClr val="tx1"/>
                </a:solidFill>
                <a:latin typeface="Arial" charset="0"/>
                <a:ea typeface="ＭＳ Ｐゴシック" charset="-128"/>
              </a:defRPr>
            </a:lvl7pPr>
            <a:lvl8pPr marL="1371600" eaLnBrk="0" fontAlgn="base" hangingPunct="0">
              <a:spcBef>
                <a:spcPct val="0"/>
              </a:spcBef>
              <a:spcAft>
                <a:spcPct val="0"/>
              </a:spcAft>
              <a:defRPr sz="2400">
                <a:solidFill>
                  <a:schemeClr val="tx1"/>
                </a:solidFill>
                <a:latin typeface="Arial" charset="0"/>
                <a:ea typeface="ＭＳ Ｐゴシック" charset="-128"/>
              </a:defRPr>
            </a:lvl8pPr>
            <a:lvl9pPr marL="1828800" eaLnBrk="0" fontAlgn="base" hangingPunct="0">
              <a:spcBef>
                <a:spcPct val="0"/>
              </a:spcBef>
              <a:spcAft>
                <a:spcPct val="0"/>
              </a:spcAft>
              <a:defRPr sz="2400">
                <a:solidFill>
                  <a:schemeClr val="tx1"/>
                </a:solidFill>
                <a:latin typeface="Arial" charset="0"/>
                <a:ea typeface="ＭＳ Ｐゴシック" charset="-128"/>
              </a:defRPr>
            </a:lvl9pPr>
          </a:lstStyle>
          <a:p>
            <a:pPr algn="r">
              <a:defRPr/>
            </a:pPr>
            <a:r>
              <a:rPr lang="en-US" sz="700" dirty="0"/>
              <a:t>© </a:t>
            </a:r>
            <a:r>
              <a:rPr lang="en-US" sz="700" dirty="0">
                <a:solidFill>
                  <a:srgbClr val="333333"/>
                </a:solidFill>
              </a:rPr>
              <a:t>2018 Population Reference Bureau. All rights reserved. www.prb.org</a:t>
            </a:r>
          </a:p>
        </p:txBody>
      </p:sp>
      <p:pic>
        <p:nvPicPr>
          <p:cNvPr id="1030" name="Picture 86" descr="ppt-logo"/>
          <p:cNvPicPr>
            <a:picLocks noChangeAspect="1" noChangeArrowheads="1"/>
          </p:cNvPicPr>
          <p:nvPr userDrawn="1"/>
        </p:nvPicPr>
        <p:blipFill>
          <a:blip r:embed="rId13">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Tree>
    <p:extLst>
      <p:ext uri="{BB962C8B-B14F-4D97-AF65-F5344CB8AC3E}">
        <p14:creationId xmlns:p14="http://schemas.microsoft.com/office/powerpoint/2010/main" val="3041729181"/>
      </p:ext>
    </p:extLst>
  </p:cSld>
  <p:clrMap bg1="lt1" tx1="dk1" bg2="lt2" tx2="dk2" accent1="accent1" accent2="accent2" accent3="accent3" accent4="accent4" accent5="accent5" accent6="accent6" hlink="hlink" folHlink="folHlink"/>
  <p:sldLayoutIdLst>
    <p:sldLayoutId id="2147484214" r:id="rId1"/>
    <p:sldLayoutId id="2147484215" r:id="rId2"/>
    <p:sldLayoutId id="2147484216" r:id="rId3"/>
    <p:sldLayoutId id="2147484217" r:id="rId4"/>
    <p:sldLayoutId id="2147484218" r:id="rId5"/>
    <p:sldLayoutId id="2147484219" r:id="rId6"/>
    <p:sldLayoutId id="2147484220" r:id="rId7"/>
    <p:sldLayoutId id="2147484221" r:id="rId8"/>
    <p:sldLayoutId id="2147484222" r:id="rId9"/>
    <p:sldLayoutId id="2147484223" r:id="rId10"/>
    <p:sldLayoutId id="2147484224" r:id="rId11"/>
  </p:sldLayoutIdLst>
  <p:txStyles>
    <p:titleStyle>
      <a:lvl1pPr algn="l" rtl="0" eaLnBrk="0" fontAlgn="base" hangingPunct="0">
        <a:spcBef>
          <a:spcPct val="0"/>
        </a:spcBef>
        <a:spcAft>
          <a:spcPct val="0"/>
        </a:spcAft>
        <a:defRPr sz="3600" b="1">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36">
          <p15:clr>
            <a:srgbClr val="F26B43"/>
          </p15:clr>
        </p15:guide>
        <p15:guide id="2" pos="2880">
          <p15:clr>
            <a:srgbClr val="F26B43"/>
          </p15:clr>
        </p15:guide>
        <p15:guide id="3" orient="horz" pos="1008">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1023938" y="533400"/>
            <a:ext cx="7739062" cy="99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t>Click to edit Master title style</a:t>
            </a:r>
          </a:p>
        </p:txBody>
      </p:sp>
      <p:sp>
        <p:nvSpPr>
          <p:cNvPr id="1027" name="Rectangle 66"/>
          <p:cNvSpPr>
            <a:spLocks noGrp="1" noChangeArrowheads="1"/>
          </p:cNvSpPr>
          <p:nvPr>
            <p:ph type="body" idx="1"/>
          </p:nvPr>
        </p:nvSpPr>
        <p:spPr bwMode="auto">
          <a:xfrm>
            <a:off x="1033463" y="1676400"/>
            <a:ext cx="7729537" cy="4648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p:spPr>
        <p:txBody>
          <a:bodyPr wrap="none" anchor="ctr"/>
          <a:lstStyle/>
          <a:p>
            <a:pPr eaLnBrk="0" hangingPunct="0">
              <a:defRPr/>
            </a:pPr>
            <a:endParaRPr lang="en-US">
              <a:ea typeface="ＭＳ Ｐゴシック" pitchFamily="34" charset="-128"/>
              <a:cs typeface="+mn-cs"/>
            </a:endParaRPr>
          </a:p>
        </p:txBody>
      </p:sp>
      <p:sp>
        <p:nvSpPr>
          <p:cNvPr id="1029" name="Text Box 85"/>
          <p:cNvSpPr txBox="1">
            <a:spLocks noChangeArrowheads="1"/>
          </p:cNvSpPr>
          <p:nvPr userDrawn="1"/>
        </p:nvSpPr>
        <p:spPr bwMode="auto">
          <a:xfrm>
            <a:off x="3886200" y="6507163"/>
            <a:ext cx="4953000" cy="198437"/>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700" dirty="0">
                <a:cs typeface="+mn-cs"/>
              </a:rPr>
              <a:t>© </a:t>
            </a:r>
            <a:r>
              <a:rPr lang="en-US" sz="700" dirty="0">
                <a:solidFill>
                  <a:srgbClr val="333333"/>
                </a:solidFill>
                <a:cs typeface="+mn-cs"/>
              </a:rPr>
              <a:t>2015 Population Reference Bureau. All rights reserved. </a:t>
            </a:r>
            <a:r>
              <a:rPr lang="en-US" sz="700" dirty="0" err="1">
                <a:solidFill>
                  <a:srgbClr val="333333"/>
                </a:solidFill>
                <a:cs typeface="+mn-cs"/>
              </a:rPr>
              <a:t>www.prb.org</a:t>
            </a:r>
            <a:endParaRPr lang="en-US" sz="700" dirty="0">
              <a:solidFill>
                <a:srgbClr val="333333"/>
              </a:solidFill>
              <a:cs typeface="+mn-cs"/>
            </a:endParaRPr>
          </a:p>
        </p:txBody>
      </p:sp>
      <p:pic>
        <p:nvPicPr>
          <p:cNvPr id="1030" name="Picture 86" descr="ppt-logo"/>
          <p:cNvPicPr>
            <a:picLocks noChangeAspect="1" noChangeArrowheads="1"/>
          </p:cNvPicPr>
          <p:nvPr userDrawn="1"/>
        </p:nvPicPr>
        <p:blipFill>
          <a:blip r:embed="rId16"/>
          <a:srcRect/>
          <a:stretch>
            <a:fillRect/>
          </a:stretch>
        </p:blipFill>
        <p:spPr bwMode="auto">
          <a:xfrm>
            <a:off x="990600" y="6507163"/>
            <a:ext cx="2311400" cy="152400"/>
          </a:xfrm>
          <a:prstGeom prst="rect">
            <a:avLst/>
          </a:prstGeom>
          <a:noFill/>
          <a:ln w="9525">
            <a:noFill/>
            <a:miter lim="800000"/>
            <a:headEnd/>
            <a:tailEnd/>
          </a:ln>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p:spPr>
        <p:txBody>
          <a:bodyPr wrap="none" anchor="ctr"/>
          <a:lstStyle/>
          <a:p>
            <a:pPr eaLnBrk="0" hangingPunct="0">
              <a:defRPr/>
            </a:pPr>
            <a:endParaRPr lang="en-US">
              <a:ea typeface="ＭＳ Ｐゴシック" pitchFamily="34" charset="-128"/>
              <a:cs typeface="+mn-cs"/>
            </a:endParaRPr>
          </a:p>
        </p:txBody>
      </p:sp>
    </p:spTree>
    <p:extLst>
      <p:ext uri="{BB962C8B-B14F-4D97-AF65-F5344CB8AC3E}">
        <p14:creationId xmlns:p14="http://schemas.microsoft.com/office/powerpoint/2010/main" val="859734540"/>
      </p:ext>
    </p:extLst>
  </p:cSld>
  <p:clrMap bg1="lt1" tx1="dk1" bg2="lt2" tx2="dk2" accent1="accent1" accent2="accent2" accent3="accent3" accent4="accent4" accent5="accent5" accent6="accent6" hlink="hlink" folHlink="folHlink"/>
  <p:sldLayoutIdLst>
    <p:sldLayoutId id="2147484226" r:id="rId1"/>
    <p:sldLayoutId id="2147484227" r:id="rId2"/>
    <p:sldLayoutId id="2147484228" r:id="rId3"/>
    <p:sldLayoutId id="2147484229" r:id="rId4"/>
    <p:sldLayoutId id="2147484230" r:id="rId5"/>
    <p:sldLayoutId id="2147484231" r:id="rId6"/>
    <p:sldLayoutId id="2147484232" r:id="rId7"/>
    <p:sldLayoutId id="2147484233" r:id="rId8"/>
    <p:sldLayoutId id="2147484234" r:id="rId9"/>
    <p:sldLayoutId id="2147484235" r:id="rId10"/>
    <p:sldLayoutId id="2147484236" r:id="rId11"/>
    <p:sldLayoutId id="2147484237" r:id="rId12"/>
    <p:sldLayoutId id="2147484238" r:id="rId13"/>
    <p:sldLayoutId id="2147484239" r:id="rId14"/>
  </p:sldLayoutIdLst>
  <p:txStyles>
    <p:titleStyle>
      <a:lvl1pPr algn="l" rtl="0" eaLnBrk="0" fontAlgn="base" hangingPunct="0">
        <a:spcBef>
          <a:spcPct val="0"/>
        </a:spcBef>
        <a:spcAft>
          <a:spcPct val="0"/>
        </a:spcAft>
        <a:defRPr sz="3600">
          <a:solidFill>
            <a:schemeClr val="tx2"/>
          </a:solidFill>
          <a:latin typeface="+mj-lt"/>
          <a:ea typeface="+mj-ea"/>
          <a:cs typeface="+mj-cs"/>
        </a:defRPr>
      </a:lvl1pPr>
      <a:lvl2pPr algn="l" rtl="0" eaLnBrk="0" fontAlgn="base" hangingPunct="0">
        <a:spcBef>
          <a:spcPct val="0"/>
        </a:spcBef>
        <a:spcAft>
          <a:spcPct val="0"/>
        </a:spcAft>
        <a:defRPr sz="3600">
          <a:solidFill>
            <a:schemeClr val="tx2"/>
          </a:solidFill>
          <a:latin typeface="Arial" charset="0"/>
        </a:defRPr>
      </a:lvl2pPr>
      <a:lvl3pPr algn="l" rtl="0" eaLnBrk="0" fontAlgn="base" hangingPunct="0">
        <a:spcBef>
          <a:spcPct val="0"/>
        </a:spcBef>
        <a:spcAft>
          <a:spcPct val="0"/>
        </a:spcAft>
        <a:defRPr sz="3600">
          <a:solidFill>
            <a:schemeClr val="tx2"/>
          </a:solidFill>
          <a:latin typeface="Arial" charset="0"/>
        </a:defRPr>
      </a:lvl3pPr>
      <a:lvl4pPr algn="l" rtl="0" eaLnBrk="0" fontAlgn="base" hangingPunct="0">
        <a:spcBef>
          <a:spcPct val="0"/>
        </a:spcBef>
        <a:spcAft>
          <a:spcPct val="0"/>
        </a:spcAft>
        <a:defRPr sz="3600">
          <a:solidFill>
            <a:schemeClr val="tx2"/>
          </a:solidFill>
          <a:latin typeface="Arial" charset="0"/>
        </a:defRPr>
      </a:lvl4pPr>
      <a:lvl5pPr algn="l" rtl="0" eaLnBrk="0" fontAlgn="base" hangingPunct="0">
        <a:spcBef>
          <a:spcPct val="0"/>
        </a:spcBef>
        <a:spcAft>
          <a:spcPct val="0"/>
        </a:spcAft>
        <a:defRPr sz="3600">
          <a:solidFill>
            <a:schemeClr val="tx2"/>
          </a:solidFill>
          <a:latin typeface="Arial" charset="0"/>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85000"/>
        <a:buChar char="•"/>
        <a:defRPr sz="2000">
          <a:solidFill>
            <a:schemeClr val="tx1"/>
          </a:solidFill>
          <a:latin typeface="+mn-lt"/>
        </a:defRPr>
      </a:lvl5pPr>
      <a:lvl6pPr marL="2514600" indent="-228600" algn="l" rtl="0" fontAlgn="base">
        <a:spcBef>
          <a:spcPct val="20000"/>
        </a:spcBef>
        <a:spcAft>
          <a:spcPct val="0"/>
        </a:spcAft>
        <a:buClr>
          <a:schemeClr val="tx1"/>
        </a:buClr>
        <a:buSzPct val="85000"/>
        <a:buChar char="•"/>
        <a:defRPr>
          <a:solidFill>
            <a:schemeClr val="tx1"/>
          </a:solidFill>
          <a:latin typeface="+mn-lt"/>
        </a:defRPr>
      </a:lvl6pPr>
      <a:lvl7pPr marL="2971800" indent="-228600" algn="l" rtl="0" fontAlgn="base">
        <a:spcBef>
          <a:spcPct val="20000"/>
        </a:spcBef>
        <a:spcAft>
          <a:spcPct val="0"/>
        </a:spcAft>
        <a:buClr>
          <a:schemeClr val="tx1"/>
        </a:buClr>
        <a:buSzPct val="85000"/>
        <a:buChar char="•"/>
        <a:defRPr>
          <a:solidFill>
            <a:schemeClr val="tx1"/>
          </a:solidFill>
          <a:latin typeface="+mn-lt"/>
        </a:defRPr>
      </a:lvl7pPr>
      <a:lvl8pPr marL="3429000" indent="-228600" algn="l" rtl="0" fontAlgn="base">
        <a:spcBef>
          <a:spcPct val="20000"/>
        </a:spcBef>
        <a:spcAft>
          <a:spcPct val="0"/>
        </a:spcAft>
        <a:buClr>
          <a:schemeClr val="tx1"/>
        </a:buClr>
        <a:buSzPct val="85000"/>
        <a:buChar char="•"/>
        <a:defRPr>
          <a:solidFill>
            <a:schemeClr val="tx1"/>
          </a:solidFill>
          <a:latin typeface="+mn-lt"/>
        </a:defRPr>
      </a:lvl8pPr>
      <a:lvl9pPr marL="3886200" indent="-228600" algn="l" rtl="0" fontAlgn="base">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3.xml"/><Relationship Id="rId4" Type="http://schemas.openxmlformats.org/officeDocument/2006/relationships/image" Target="../media/image8.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2.xml"/><Relationship Id="rId1" Type="http://schemas.openxmlformats.org/officeDocument/2006/relationships/slideLayout" Target="../slideLayouts/slideLayout32.xml"/><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hyperlink" Target="http://ctb.ku.edu/en/table-of-contents/advocacy/advocacy-principles/overview/main" TargetMode="External"/><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hyperlink" Target="https://www.advancefamilyplanning.org/afp-smart-guide-quick-wins-powerpoint-enfr"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02469" y="1524000"/>
            <a:ext cx="7739062" cy="990600"/>
          </a:xfrm>
        </p:spPr>
        <p:txBody>
          <a:bodyPr/>
          <a:lstStyle/>
          <a:p>
            <a:br>
              <a:rPr lang="fr-FR" dirty="0"/>
            </a:br>
            <a:br>
              <a:rPr lang="fr-FR" dirty="0"/>
            </a:br>
            <a:r>
              <a:rPr lang="fr-FR"/>
              <a:t>Plaidoyer éclairé </a:t>
            </a:r>
            <a:r>
              <a:rPr lang="fr-FR" dirty="0"/>
              <a:t>par </a:t>
            </a:r>
            <a:r>
              <a:rPr lang="fr-FR"/>
              <a:t>des données probantes </a:t>
            </a:r>
            <a:r>
              <a:rPr lang="fr-FR" dirty="0"/>
              <a:t>	</a:t>
            </a:r>
            <a:br>
              <a:rPr lang="fr-FR" dirty="0"/>
            </a:br>
            <a:br>
              <a:rPr lang="fr-FR" dirty="0"/>
            </a:br>
            <a:endParaRPr lang="fr-FR" dirty="0"/>
          </a:p>
        </p:txBody>
      </p:sp>
      <p:sp>
        <p:nvSpPr>
          <p:cNvPr id="3" name="ZoneTexte 2"/>
          <p:cNvSpPr txBox="1"/>
          <p:nvPr/>
        </p:nvSpPr>
        <p:spPr>
          <a:xfrm>
            <a:off x="5991528" y="6935331"/>
            <a:ext cx="184666" cy="461665"/>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1803161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Se préparer à passer à l’action 		</a:t>
            </a:r>
          </a:p>
        </p:txBody>
      </p:sp>
      <p:sp>
        <p:nvSpPr>
          <p:cNvPr id="3" name="Content Placeholder 2"/>
          <p:cNvSpPr>
            <a:spLocks noGrp="1"/>
          </p:cNvSpPr>
          <p:nvPr>
            <p:ph idx="1"/>
          </p:nvPr>
        </p:nvSpPr>
        <p:spPr/>
        <p:txBody>
          <a:bodyPr/>
          <a:lstStyle/>
          <a:p>
            <a:r>
              <a:rPr lang="fr-FR" sz="2800" dirty="0"/>
              <a:t>Actions (parfois appelées activités) :</a:t>
            </a:r>
          </a:p>
          <a:p>
            <a:pPr lvl="1"/>
            <a:r>
              <a:rPr lang="fr-FR" dirty="0"/>
              <a:t>Ce que vous faites pour réaliser vos objectifs et atteindre votre but général  </a:t>
            </a:r>
          </a:p>
          <a:p>
            <a:pPr lvl="1"/>
            <a:r>
              <a:rPr lang="fr-FR" dirty="0"/>
              <a:t>Peuvent être de petite ou de grande envergure</a:t>
            </a:r>
          </a:p>
          <a:p>
            <a:pPr lvl="1"/>
            <a:r>
              <a:rPr lang="fr-FR" dirty="0"/>
              <a:t>Permettent d’atteindre votre objectif de plaidoyer</a:t>
            </a:r>
          </a:p>
          <a:p>
            <a:pPr lvl="1"/>
            <a:endParaRPr lang="fr-FR" dirty="0"/>
          </a:p>
          <a:p>
            <a:pPr marL="457200" lvl="1" indent="0">
              <a:buNone/>
            </a:pPr>
            <a:endParaRPr lang="fr-FR" dirty="0"/>
          </a:p>
        </p:txBody>
      </p:sp>
    </p:spTree>
    <p:extLst>
      <p:ext uri="{BB962C8B-B14F-4D97-AF65-F5344CB8AC3E}">
        <p14:creationId xmlns:p14="http://schemas.microsoft.com/office/powerpoint/2010/main" val="2553008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Se préparer à passer à l’action, suite</a:t>
            </a:r>
          </a:p>
        </p:txBody>
      </p:sp>
      <p:sp>
        <p:nvSpPr>
          <p:cNvPr id="3" name="Content Placeholder 2"/>
          <p:cNvSpPr>
            <a:spLocks noGrp="1"/>
          </p:cNvSpPr>
          <p:nvPr>
            <p:ph idx="1"/>
          </p:nvPr>
        </p:nvSpPr>
        <p:spPr/>
        <p:txBody>
          <a:bodyPr/>
          <a:lstStyle/>
          <a:p>
            <a:r>
              <a:rPr lang="fr-FR" sz="2800" dirty="0"/>
              <a:t>Les actions doivent être SMART</a:t>
            </a:r>
          </a:p>
          <a:p>
            <a:pPr lvl="1"/>
            <a:r>
              <a:rPr lang="fr-FR" b="1" dirty="0"/>
              <a:t>S</a:t>
            </a:r>
            <a:r>
              <a:rPr lang="fr-FR" dirty="0"/>
              <a:t>pécifiques</a:t>
            </a:r>
          </a:p>
          <a:p>
            <a:pPr lvl="1"/>
            <a:r>
              <a:rPr lang="fr-FR" b="1" dirty="0"/>
              <a:t>M</a:t>
            </a:r>
            <a:r>
              <a:rPr lang="fr-FR" dirty="0"/>
              <a:t>esurables</a:t>
            </a:r>
          </a:p>
          <a:p>
            <a:pPr lvl="1"/>
            <a:r>
              <a:rPr lang="fr-FR" dirty="0"/>
              <a:t>Orientées vers l’</a:t>
            </a:r>
            <a:r>
              <a:rPr lang="fr-FR" b="1" dirty="0"/>
              <a:t>A</a:t>
            </a:r>
            <a:r>
              <a:rPr lang="fr-FR" dirty="0"/>
              <a:t>ction</a:t>
            </a:r>
          </a:p>
          <a:p>
            <a:pPr lvl="1"/>
            <a:r>
              <a:rPr lang="fr-FR" b="1" dirty="0"/>
              <a:t>R</a:t>
            </a:r>
            <a:r>
              <a:rPr lang="fr-FR" dirty="0"/>
              <a:t>éalistes</a:t>
            </a:r>
          </a:p>
          <a:p>
            <a:pPr lvl="1"/>
            <a:r>
              <a:rPr lang="en-US" b="1" dirty="0" err="1"/>
              <a:t>T</a:t>
            </a:r>
            <a:r>
              <a:rPr lang="en-US" dirty="0" err="1"/>
              <a:t>emporellement</a:t>
            </a:r>
            <a:r>
              <a:rPr lang="en-US" dirty="0"/>
              <a:t> </a:t>
            </a:r>
            <a:r>
              <a:rPr lang="en-US" dirty="0" err="1"/>
              <a:t>définies</a:t>
            </a:r>
            <a:r>
              <a:rPr lang="en-US" dirty="0"/>
              <a:t> </a:t>
            </a:r>
            <a:endParaRPr lang="fr-FR" dirty="0"/>
          </a:p>
        </p:txBody>
      </p:sp>
    </p:spTree>
    <p:extLst>
      <p:ext uri="{BB962C8B-B14F-4D97-AF65-F5344CB8AC3E}">
        <p14:creationId xmlns:p14="http://schemas.microsoft.com/office/powerpoint/2010/main" val="1992877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a:xfrm>
            <a:off x="818662" y="304800"/>
            <a:ext cx="8229600" cy="1905000"/>
          </a:xfrm>
        </p:spPr>
        <p:txBody>
          <a:bodyPr/>
          <a:lstStyle/>
          <a:p>
            <a:r>
              <a:rPr lang="fr-FR" altLang="en-US" dirty="0"/>
              <a:t>Trois approches de plaidoyer pour influencer le changement de politique</a:t>
            </a:r>
          </a:p>
        </p:txBody>
      </p:sp>
      <p:sp>
        <p:nvSpPr>
          <p:cNvPr id="17411" name="Content Placeholder 2"/>
          <p:cNvSpPr>
            <a:spLocks noGrp="1"/>
          </p:cNvSpPr>
          <p:nvPr>
            <p:ph idx="1"/>
          </p:nvPr>
        </p:nvSpPr>
        <p:spPr>
          <a:xfrm>
            <a:off x="818662" y="2362200"/>
            <a:ext cx="7729538" cy="2971800"/>
          </a:xfrm>
        </p:spPr>
        <p:txBody>
          <a:bodyPr/>
          <a:lstStyle/>
          <a:p>
            <a:pPr>
              <a:spcAft>
                <a:spcPts val="3000"/>
              </a:spcAft>
            </a:pPr>
            <a:r>
              <a:rPr lang="fr-FR" altLang="en-US" dirty="0"/>
              <a:t>Apprentissage des politiques</a:t>
            </a:r>
          </a:p>
          <a:p>
            <a:pPr>
              <a:spcAft>
                <a:spcPts val="3000"/>
              </a:spcAft>
            </a:pPr>
            <a:r>
              <a:rPr lang="fr-FR" altLang="en-US" dirty="0"/>
              <a:t>Focalisation de l’attention</a:t>
            </a:r>
          </a:p>
          <a:p>
            <a:pPr>
              <a:spcAft>
                <a:spcPts val="3000"/>
              </a:spcAft>
            </a:pPr>
            <a:r>
              <a:rPr lang="fr-FR" altLang="en-US" dirty="0"/>
              <a:t>Renforcement des communautés de Politiques</a:t>
            </a:r>
          </a:p>
        </p:txBody>
      </p:sp>
    </p:spTree>
    <p:extLst>
      <p:ext uri="{BB962C8B-B14F-4D97-AF65-F5344CB8AC3E}">
        <p14:creationId xmlns:p14="http://schemas.microsoft.com/office/powerpoint/2010/main" val="41853415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838200" y="381000"/>
            <a:ext cx="8305800" cy="609600"/>
          </a:xfrm>
          <a:prstGeom prst="rect">
            <a:avLst/>
          </a:prstGeom>
        </p:spPr>
        <p:txBody>
          <a:bodyPr/>
          <a:lstStyle>
            <a:lvl1pPr algn="l" rtl="0" eaLnBrk="0" fontAlgn="base" hangingPunct="0">
              <a:spcBef>
                <a:spcPct val="0"/>
              </a:spcBef>
              <a:spcAft>
                <a:spcPct val="0"/>
              </a:spcAft>
              <a:defRPr sz="3600" b="1">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r>
              <a:rPr lang="en-US" kern="0" dirty="0"/>
              <a:t>Courants multiples et c</a:t>
            </a:r>
            <a:r>
              <a:rPr lang="fr-FR" kern="0" dirty="0" err="1"/>
              <a:t>hangement</a:t>
            </a:r>
            <a:r>
              <a:rPr lang="en-US" kern="0" dirty="0"/>
              <a:t> de politique</a:t>
            </a:r>
          </a:p>
        </p:txBody>
      </p:sp>
      <p:sp>
        <p:nvSpPr>
          <p:cNvPr id="5" name="TextBox 4"/>
          <p:cNvSpPr txBox="1"/>
          <p:nvPr/>
        </p:nvSpPr>
        <p:spPr>
          <a:xfrm>
            <a:off x="7818941" y="1856177"/>
            <a:ext cx="184731" cy="461665"/>
          </a:xfrm>
          <a:prstGeom prst="rect">
            <a:avLst/>
          </a:prstGeom>
          <a:noFill/>
        </p:spPr>
        <p:txBody>
          <a:bodyPr wrap="none" rtlCol="0">
            <a:spAutoFit/>
          </a:bodyPr>
          <a:lstStyle/>
          <a:p>
            <a:endParaRPr lang="en-US" dirty="0"/>
          </a:p>
        </p:txBody>
      </p:sp>
      <p:pic>
        <p:nvPicPr>
          <p:cNvPr id="7" name="Picture 6">
            <a:extLst>
              <a:ext uri="{FF2B5EF4-FFF2-40B4-BE49-F238E27FC236}">
                <a16:creationId xmlns:a16="http://schemas.microsoft.com/office/drawing/2014/main" id="{A2784DFA-7BB5-4F6E-A432-EDE6684AA52A}"/>
              </a:ext>
            </a:extLst>
          </p:cNvPr>
          <p:cNvPicPr>
            <a:picLocks noChangeAspect="1"/>
          </p:cNvPicPr>
          <p:nvPr/>
        </p:nvPicPr>
        <p:blipFill>
          <a:blip r:embed="rId3"/>
          <a:stretch>
            <a:fillRect/>
          </a:stretch>
        </p:blipFill>
        <p:spPr>
          <a:xfrm>
            <a:off x="1752600" y="1613679"/>
            <a:ext cx="5352752" cy="4828450"/>
          </a:xfrm>
          <a:prstGeom prst="rect">
            <a:avLst/>
          </a:prstGeom>
        </p:spPr>
      </p:pic>
    </p:spTree>
    <p:extLst>
      <p:ext uri="{BB962C8B-B14F-4D97-AF65-F5344CB8AC3E}">
        <p14:creationId xmlns:p14="http://schemas.microsoft.com/office/powerpoint/2010/main" val="1880597853"/>
      </p:ext>
    </p:extLst>
  </p:cSld>
  <p:clrMapOvr>
    <a:masterClrMapping/>
  </p:clrMapOvr>
  <mc:AlternateContent xmlns:mc="http://schemas.openxmlformats.org/markup-compatibility/2006" xmlns:p14="http://schemas.microsoft.com/office/powerpoint/2010/main">
    <mc:Choice Requires="p14">
      <p:transition p14:dur="10"/>
    </mc:Choice>
    <mc:Fallback xmlns:mv="urn:schemas-microsoft-com:mac:vml" xmlns="">
      <mp:transition xmlns:mp="http://schemas.microsoft.com/office/mac/powerpoint/2008/mai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838200" y="381000"/>
            <a:ext cx="8305800" cy="609600"/>
          </a:xfrm>
          <a:prstGeom prst="rect">
            <a:avLst/>
          </a:prstGeom>
        </p:spPr>
        <p:txBody>
          <a:bodyPr/>
          <a:lstStyle>
            <a:lvl1pPr algn="l" rtl="0" eaLnBrk="0" fontAlgn="base" hangingPunct="0">
              <a:spcBef>
                <a:spcPct val="0"/>
              </a:spcBef>
              <a:spcAft>
                <a:spcPct val="0"/>
              </a:spcAft>
              <a:defRPr sz="3600" b="1">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r>
              <a:rPr lang="fr-FR" kern="0" dirty="0"/>
              <a:t>Actions de plaidoyer pour l’apprentissage des politiques</a:t>
            </a:r>
          </a:p>
        </p:txBody>
      </p:sp>
      <p:sp>
        <p:nvSpPr>
          <p:cNvPr id="5" name="TextBox 4"/>
          <p:cNvSpPr txBox="1"/>
          <p:nvPr/>
        </p:nvSpPr>
        <p:spPr>
          <a:xfrm>
            <a:off x="7818941" y="1856177"/>
            <a:ext cx="184731" cy="461665"/>
          </a:xfrm>
          <a:prstGeom prst="rect">
            <a:avLst/>
          </a:prstGeom>
          <a:noFill/>
        </p:spPr>
        <p:txBody>
          <a:bodyPr wrap="none" rtlCol="0">
            <a:spAutoFit/>
          </a:bodyPr>
          <a:lstStyle/>
          <a:p>
            <a:endParaRPr lang="fr-FR"/>
          </a:p>
        </p:txBody>
      </p:sp>
      <p:pic>
        <p:nvPicPr>
          <p:cNvPr id="6" name="Picture 5">
            <a:extLst>
              <a:ext uri="{FF2B5EF4-FFF2-40B4-BE49-F238E27FC236}">
                <a16:creationId xmlns:a16="http://schemas.microsoft.com/office/drawing/2014/main" id="{4B8A1607-C077-437A-9528-07576A0944F7}"/>
              </a:ext>
            </a:extLst>
          </p:cNvPr>
          <p:cNvPicPr>
            <a:picLocks noChangeAspect="1"/>
          </p:cNvPicPr>
          <p:nvPr/>
        </p:nvPicPr>
        <p:blipFill rotWithShape="1">
          <a:blip r:embed="rId3"/>
          <a:srcRect l="40424" b="15459"/>
          <a:stretch/>
        </p:blipFill>
        <p:spPr>
          <a:xfrm>
            <a:off x="4154953" y="1371599"/>
            <a:ext cx="3541248" cy="4532561"/>
          </a:xfrm>
          <a:prstGeom prst="rect">
            <a:avLst/>
          </a:prstGeom>
        </p:spPr>
      </p:pic>
    </p:spTree>
    <p:extLst>
      <p:ext uri="{BB962C8B-B14F-4D97-AF65-F5344CB8AC3E}">
        <p14:creationId xmlns:p14="http://schemas.microsoft.com/office/powerpoint/2010/main" val="2783604979"/>
      </p:ext>
    </p:extLst>
  </p:cSld>
  <p:clrMapOvr>
    <a:masterClrMapping/>
  </p:clrMapOvr>
  <mc:AlternateContent xmlns:mc="http://schemas.openxmlformats.org/markup-compatibility/2006" xmlns:p14="http://schemas.microsoft.com/office/powerpoint/2010/main">
    <mc:Choice Requires="p14">
      <p:transition p14:dur="10"/>
    </mc:Choice>
    <mc:Fallback xmlns:mv="urn:schemas-microsoft-com:mac:vml" xmlns="">
      <mp:transition xmlns:mp="http://schemas.microsoft.com/office/mac/powerpoint/2008/mai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838200" y="304800"/>
            <a:ext cx="8305800" cy="609600"/>
          </a:xfrm>
          <a:prstGeom prst="rect">
            <a:avLst/>
          </a:prstGeom>
        </p:spPr>
        <p:txBody>
          <a:bodyPr/>
          <a:lstStyle>
            <a:lvl1pPr algn="l" rtl="0" eaLnBrk="0" fontAlgn="base" hangingPunct="0">
              <a:spcBef>
                <a:spcPct val="0"/>
              </a:spcBef>
              <a:spcAft>
                <a:spcPct val="0"/>
              </a:spcAft>
              <a:defRPr sz="3600" b="1">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r>
              <a:rPr lang="fr-FR" kern="0" dirty="0"/>
              <a:t>Actions de plaidoyer pour la focalisation de l’attention</a:t>
            </a:r>
          </a:p>
        </p:txBody>
      </p:sp>
      <p:sp>
        <p:nvSpPr>
          <p:cNvPr id="5" name="TextBox 4"/>
          <p:cNvSpPr txBox="1"/>
          <p:nvPr/>
        </p:nvSpPr>
        <p:spPr>
          <a:xfrm>
            <a:off x="7818941" y="1856177"/>
            <a:ext cx="184731" cy="461665"/>
          </a:xfrm>
          <a:prstGeom prst="rect">
            <a:avLst/>
          </a:prstGeom>
          <a:noFill/>
        </p:spPr>
        <p:txBody>
          <a:bodyPr wrap="none" rtlCol="0">
            <a:spAutoFit/>
          </a:bodyPr>
          <a:lstStyle/>
          <a:p>
            <a:endParaRPr lang="fr-FR"/>
          </a:p>
        </p:txBody>
      </p:sp>
      <p:pic>
        <p:nvPicPr>
          <p:cNvPr id="7" name="Picture 6">
            <a:extLst>
              <a:ext uri="{FF2B5EF4-FFF2-40B4-BE49-F238E27FC236}">
                <a16:creationId xmlns:a16="http://schemas.microsoft.com/office/drawing/2014/main" id="{A4F5320A-4A60-4DE5-8B3A-7F450708DE66}"/>
              </a:ext>
            </a:extLst>
          </p:cNvPr>
          <p:cNvPicPr>
            <a:picLocks noChangeAspect="1"/>
          </p:cNvPicPr>
          <p:nvPr/>
        </p:nvPicPr>
        <p:blipFill rotWithShape="1">
          <a:blip r:embed="rId3"/>
          <a:srcRect l="40424" b="15459"/>
          <a:stretch/>
        </p:blipFill>
        <p:spPr>
          <a:xfrm>
            <a:off x="4800600" y="1447800"/>
            <a:ext cx="3303111" cy="4227761"/>
          </a:xfrm>
          <a:prstGeom prst="rect">
            <a:avLst/>
          </a:prstGeom>
        </p:spPr>
      </p:pic>
      <p:pic>
        <p:nvPicPr>
          <p:cNvPr id="8" name="Picture 7">
            <a:extLst>
              <a:ext uri="{FF2B5EF4-FFF2-40B4-BE49-F238E27FC236}">
                <a16:creationId xmlns:a16="http://schemas.microsoft.com/office/drawing/2014/main" id="{04410D17-B737-4A57-994F-7B4E6A220F44}"/>
              </a:ext>
            </a:extLst>
          </p:cNvPr>
          <p:cNvPicPr>
            <a:picLocks noChangeAspect="1"/>
          </p:cNvPicPr>
          <p:nvPr/>
        </p:nvPicPr>
        <p:blipFill rotWithShape="1">
          <a:blip r:embed="rId4"/>
          <a:srcRect l="13921" t="39999" r="21939" b="8890"/>
          <a:stretch/>
        </p:blipFill>
        <p:spPr>
          <a:xfrm>
            <a:off x="3352800" y="3810000"/>
            <a:ext cx="3505200" cy="2519361"/>
          </a:xfrm>
          <a:prstGeom prst="rect">
            <a:avLst/>
          </a:prstGeom>
        </p:spPr>
      </p:pic>
    </p:spTree>
    <p:extLst>
      <p:ext uri="{BB962C8B-B14F-4D97-AF65-F5344CB8AC3E}">
        <p14:creationId xmlns:p14="http://schemas.microsoft.com/office/powerpoint/2010/main" val="3339483265"/>
      </p:ext>
    </p:extLst>
  </p:cSld>
  <p:clrMapOvr>
    <a:masterClrMapping/>
  </p:clrMapOvr>
  <mc:AlternateContent xmlns:mc="http://schemas.openxmlformats.org/markup-compatibility/2006" xmlns:p14="http://schemas.microsoft.com/office/powerpoint/2010/main">
    <mc:Choice Requires="p14">
      <p:transition p14:dur="10"/>
    </mc:Choice>
    <mc:Fallback xmlns:mv="urn:schemas-microsoft-com:mac:vml" xmlns="">
      <mp:transition xmlns:mp="http://schemas.microsoft.com/office/mac/powerpoint/2008/mai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4"/>
          <p:cNvSpPr txBox="1">
            <a:spLocks/>
          </p:cNvSpPr>
          <p:nvPr/>
        </p:nvSpPr>
        <p:spPr>
          <a:xfrm>
            <a:off x="818035" y="304800"/>
            <a:ext cx="8305800" cy="609600"/>
          </a:xfrm>
          <a:prstGeom prst="rect">
            <a:avLst/>
          </a:prstGeom>
        </p:spPr>
        <p:txBody>
          <a:bodyPr/>
          <a:lstStyle>
            <a:lvl1pPr algn="l" rtl="0" eaLnBrk="0" fontAlgn="base" hangingPunct="0">
              <a:spcBef>
                <a:spcPct val="0"/>
              </a:spcBef>
              <a:spcAft>
                <a:spcPct val="0"/>
              </a:spcAft>
              <a:defRPr sz="3600" b="1">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r>
              <a:rPr lang="fr-FR" kern="0" dirty="0"/>
              <a:t>Actions de plaidoyer pour le renforcement des communautés de politiques</a:t>
            </a:r>
          </a:p>
        </p:txBody>
      </p:sp>
      <p:sp>
        <p:nvSpPr>
          <p:cNvPr id="5" name="TextBox 4"/>
          <p:cNvSpPr txBox="1"/>
          <p:nvPr/>
        </p:nvSpPr>
        <p:spPr>
          <a:xfrm>
            <a:off x="7818941" y="1856177"/>
            <a:ext cx="184731" cy="461665"/>
          </a:xfrm>
          <a:prstGeom prst="rect">
            <a:avLst/>
          </a:prstGeom>
          <a:noFill/>
        </p:spPr>
        <p:txBody>
          <a:bodyPr wrap="none" rtlCol="0">
            <a:spAutoFit/>
          </a:bodyPr>
          <a:lstStyle/>
          <a:p>
            <a:endParaRPr lang="fr-FR"/>
          </a:p>
        </p:txBody>
      </p:sp>
      <p:pic>
        <p:nvPicPr>
          <p:cNvPr id="8" name="Picture 7">
            <a:extLst>
              <a:ext uri="{FF2B5EF4-FFF2-40B4-BE49-F238E27FC236}">
                <a16:creationId xmlns:a16="http://schemas.microsoft.com/office/drawing/2014/main" id="{0472C9E7-AD45-419A-AB76-FFAE3ADDFE2B}"/>
              </a:ext>
            </a:extLst>
          </p:cNvPr>
          <p:cNvPicPr>
            <a:picLocks noChangeAspect="1"/>
          </p:cNvPicPr>
          <p:nvPr/>
        </p:nvPicPr>
        <p:blipFill>
          <a:blip r:embed="rId3"/>
          <a:stretch>
            <a:fillRect/>
          </a:stretch>
        </p:blipFill>
        <p:spPr>
          <a:xfrm>
            <a:off x="1868970" y="1677147"/>
            <a:ext cx="5406059" cy="4876053"/>
          </a:xfrm>
          <a:prstGeom prst="rect">
            <a:avLst/>
          </a:prstGeom>
        </p:spPr>
      </p:pic>
    </p:spTree>
    <p:extLst>
      <p:ext uri="{BB962C8B-B14F-4D97-AF65-F5344CB8AC3E}">
        <p14:creationId xmlns:p14="http://schemas.microsoft.com/office/powerpoint/2010/main" val="1764082875"/>
      </p:ext>
    </p:extLst>
  </p:cSld>
  <p:clrMapOvr>
    <a:masterClrMapping/>
  </p:clrMapOvr>
  <mc:AlternateContent xmlns:mc="http://schemas.openxmlformats.org/markup-compatibility/2006" xmlns:p14="http://schemas.microsoft.com/office/powerpoint/2010/main">
    <mc:Choice Requires="p14">
      <p:transition p14:dur="10"/>
    </mc:Choice>
    <mc:Fallback xmlns:mv="urn:schemas-microsoft-com:mac:vml" xmlns="">
      <mp:transition xmlns:mp="http://schemas.microsoft.com/office/mac/powerpoint/2008/mai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34524-F172-4C74-985B-95E58F0058BB}"/>
              </a:ext>
            </a:extLst>
          </p:cNvPr>
          <p:cNvSpPr>
            <a:spLocks noGrp="1"/>
          </p:cNvSpPr>
          <p:nvPr>
            <p:ph type="title"/>
          </p:nvPr>
        </p:nvSpPr>
        <p:spPr>
          <a:xfrm>
            <a:off x="838200" y="304800"/>
            <a:ext cx="7729537" cy="1143000"/>
          </a:xfrm>
        </p:spPr>
        <p:txBody>
          <a:bodyPr/>
          <a:lstStyle/>
          <a:p>
            <a:r>
              <a:rPr lang="fr-FR" dirty="0"/>
              <a:t>Exemple de plan de plaidoyer [simplifié]	</a:t>
            </a:r>
          </a:p>
        </p:txBody>
      </p:sp>
      <p:sp>
        <p:nvSpPr>
          <p:cNvPr id="3" name="Content Placeholder 2">
            <a:extLst>
              <a:ext uri="{FF2B5EF4-FFF2-40B4-BE49-F238E27FC236}">
                <a16:creationId xmlns:a16="http://schemas.microsoft.com/office/drawing/2014/main" id="{D0587FBE-E4D2-4D6F-B6A8-98854D39655B}"/>
              </a:ext>
            </a:extLst>
          </p:cNvPr>
          <p:cNvSpPr>
            <a:spLocks noGrp="1"/>
          </p:cNvSpPr>
          <p:nvPr>
            <p:ph idx="1"/>
          </p:nvPr>
        </p:nvSpPr>
        <p:spPr>
          <a:xfrm>
            <a:off x="914400" y="1447800"/>
            <a:ext cx="7729537" cy="4495800"/>
          </a:xfrm>
        </p:spPr>
        <p:txBody>
          <a:bodyPr/>
          <a:lstStyle/>
          <a:p>
            <a:r>
              <a:rPr lang="fr-FR" sz="2400" b="1" dirty="0"/>
              <a:t>But : </a:t>
            </a:r>
            <a:r>
              <a:rPr lang="fr-FR" sz="2400" dirty="0"/>
              <a:t>engagement plus ferme des décideurs de politiques à accroître l'accès à des services adaptés aux jeunes</a:t>
            </a:r>
          </a:p>
          <a:p>
            <a:r>
              <a:rPr lang="fr-FR" sz="2400" b="1" dirty="0"/>
              <a:t>Objectif : </a:t>
            </a:r>
            <a:r>
              <a:rPr lang="fr-FR" sz="2400" dirty="0"/>
              <a:t>convaincre les responsables de la santé du district de consacrer des fonds de la prochaine année fiscale à la formation d'infirmier(ère)s à la prestation de services adaptés aux jeunes</a:t>
            </a:r>
          </a:p>
          <a:p>
            <a:r>
              <a:rPr lang="fr-FR" sz="2400" b="1" dirty="0"/>
              <a:t>Actions : </a:t>
            </a:r>
          </a:p>
          <a:p>
            <a:pPr lvl="1"/>
            <a:r>
              <a:rPr lang="fr-FR" sz="1400" dirty="0"/>
              <a:t>Rédiger un projet de directive de politiques de politique [apprentissage des politiques] sur le statut actuel de la prestation de services adaptés aux jeunes dans le district</a:t>
            </a:r>
          </a:p>
          <a:p>
            <a:pPr lvl="1"/>
            <a:r>
              <a:rPr lang="fr-FR" sz="1400" dirty="0"/>
              <a:t>Tenir trois réunions [focalisation de l’attention] en août 2018 pour informer les responsables de santé du district sur le besoin en services adaptés aux jeunes et demander une allocation budgétaire pour former les infirmier(ère)s</a:t>
            </a:r>
          </a:p>
          <a:p>
            <a:endParaRPr lang="fr-FR" sz="2400" dirty="0"/>
          </a:p>
          <a:p>
            <a:endParaRPr lang="fr-FR" sz="2400" dirty="0"/>
          </a:p>
        </p:txBody>
      </p:sp>
    </p:spTree>
    <p:extLst>
      <p:ext uri="{BB962C8B-B14F-4D97-AF65-F5344CB8AC3E}">
        <p14:creationId xmlns:p14="http://schemas.microsoft.com/office/powerpoint/2010/main" val="9241554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334524-F172-4C74-985B-95E58F0058BB}"/>
              </a:ext>
            </a:extLst>
          </p:cNvPr>
          <p:cNvSpPr>
            <a:spLocks noGrp="1"/>
          </p:cNvSpPr>
          <p:nvPr>
            <p:ph type="title"/>
          </p:nvPr>
        </p:nvSpPr>
        <p:spPr>
          <a:xfrm>
            <a:off x="589548" y="190500"/>
            <a:ext cx="8554452" cy="990600"/>
          </a:xfrm>
        </p:spPr>
        <p:txBody>
          <a:bodyPr/>
          <a:lstStyle/>
          <a:p>
            <a:r>
              <a:rPr lang="fr-FR" dirty="0"/>
              <a:t>Un autre exemple de plan de plaidoyer [simplifié]</a:t>
            </a:r>
            <a:br>
              <a:rPr lang="fr-FR" dirty="0"/>
            </a:br>
            <a:br>
              <a:rPr lang="fr-FR" dirty="0"/>
            </a:br>
            <a:r>
              <a:rPr lang="fr-FR" dirty="0"/>
              <a:t>	</a:t>
            </a:r>
          </a:p>
        </p:txBody>
      </p:sp>
      <p:sp>
        <p:nvSpPr>
          <p:cNvPr id="3" name="Content Placeholder 2">
            <a:extLst>
              <a:ext uri="{FF2B5EF4-FFF2-40B4-BE49-F238E27FC236}">
                <a16:creationId xmlns:a16="http://schemas.microsoft.com/office/drawing/2014/main" id="{D0587FBE-E4D2-4D6F-B6A8-98854D39655B}"/>
              </a:ext>
            </a:extLst>
          </p:cNvPr>
          <p:cNvSpPr>
            <a:spLocks noGrp="1"/>
          </p:cNvSpPr>
          <p:nvPr>
            <p:ph idx="1"/>
          </p:nvPr>
        </p:nvSpPr>
        <p:spPr>
          <a:xfrm>
            <a:off x="707231" y="1181100"/>
            <a:ext cx="7729537" cy="4648200"/>
          </a:xfrm>
        </p:spPr>
        <p:txBody>
          <a:bodyPr/>
          <a:lstStyle/>
          <a:p>
            <a:r>
              <a:rPr lang="fr-FR" sz="2400" b="1" dirty="0"/>
              <a:t>But : </a:t>
            </a:r>
            <a:r>
              <a:rPr lang="fr-FR" sz="2400" dirty="0"/>
              <a:t>mobiliser les responsables communautaires en vue de réduire la mortalité maternelle dans le comté de </a:t>
            </a:r>
            <a:r>
              <a:rPr lang="fr-FR" sz="2400" dirty="0" err="1"/>
              <a:t>Narok</a:t>
            </a:r>
            <a:r>
              <a:rPr lang="fr-FR" sz="2400" dirty="0"/>
              <a:t>, au Kenya</a:t>
            </a:r>
          </a:p>
          <a:p>
            <a:r>
              <a:rPr lang="fr-FR" sz="2400" b="1" dirty="0"/>
              <a:t>Objectif : </a:t>
            </a:r>
            <a:r>
              <a:rPr lang="fr-FR" sz="2400" dirty="0"/>
              <a:t>accroître les connaissances des responsables communautaires sur la mortalité maternelle</a:t>
            </a:r>
          </a:p>
          <a:p>
            <a:r>
              <a:rPr lang="fr-FR" sz="2400" b="1" dirty="0"/>
              <a:t>Actions : </a:t>
            </a:r>
          </a:p>
          <a:p>
            <a:pPr lvl="1"/>
            <a:r>
              <a:rPr lang="fr-FR" sz="1800" dirty="0"/>
              <a:t>Convoquer une réunion des décideurs communautaires [focalisation de l’attention] en décembre 2018 pour fournir des informations sur les facteurs qui contribuent aux taux de mortalité maternelle</a:t>
            </a:r>
          </a:p>
          <a:p>
            <a:pPr lvl="1"/>
            <a:r>
              <a:rPr lang="fr-FR" sz="1800" dirty="0"/>
              <a:t>Encourager un ou deux responsables communautaires à être des représentants de haut niveau [renforcement des communautés de politiques] luttant pour la réduction de la mortalité maternelle et leur fournir des points de discussion fondés sur des données probantes</a:t>
            </a:r>
            <a:endParaRPr lang="fr-FR" dirty="0"/>
          </a:p>
        </p:txBody>
      </p:sp>
    </p:spTree>
    <p:extLst>
      <p:ext uri="{BB962C8B-B14F-4D97-AF65-F5344CB8AC3E}">
        <p14:creationId xmlns:p14="http://schemas.microsoft.com/office/powerpoint/2010/main" val="9583736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3" end="3"/>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De quoi aurez-vous besoin pour assurer votre succès ? </a:t>
            </a:r>
          </a:p>
        </p:txBody>
      </p:sp>
      <p:sp>
        <p:nvSpPr>
          <p:cNvPr id="3" name="Content Placeholder 2"/>
          <p:cNvSpPr>
            <a:spLocks noGrp="1"/>
          </p:cNvSpPr>
          <p:nvPr>
            <p:ph idx="1"/>
          </p:nvPr>
        </p:nvSpPr>
        <p:spPr/>
        <p:txBody>
          <a:bodyPr/>
          <a:lstStyle/>
          <a:p>
            <a:pPr marL="514350" indent="-514350">
              <a:buFont typeface="+mj-lt"/>
              <a:buAutoNum type="arabicPeriod"/>
            </a:pPr>
            <a:r>
              <a:rPr lang="fr-FR" sz="2600" dirty="0"/>
              <a:t>Planifier pour les ressources financières et humaines nécessaires</a:t>
            </a:r>
          </a:p>
          <a:p>
            <a:pPr marL="514350" indent="-514350">
              <a:buFont typeface="+mj-lt"/>
              <a:buAutoNum type="arabicPeriod"/>
            </a:pPr>
            <a:r>
              <a:rPr lang="fr-FR" sz="2600" dirty="0"/>
              <a:t>Être prêt à changer de plan, si nécessaire</a:t>
            </a:r>
          </a:p>
          <a:p>
            <a:pPr marL="514350" indent="-514350">
              <a:buFont typeface="+mj-lt"/>
              <a:buAutoNum type="arabicPeriod"/>
            </a:pPr>
            <a:r>
              <a:rPr lang="fr-FR" sz="2600" dirty="0"/>
              <a:t>Anticiper ce qui pourrait ne pas fonctionner</a:t>
            </a:r>
          </a:p>
          <a:p>
            <a:pPr marL="514350" indent="-514350">
              <a:buFont typeface="+mj-lt"/>
              <a:buAutoNum type="arabicPeriod"/>
            </a:pPr>
            <a:r>
              <a:rPr lang="fr-FR" sz="2600" dirty="0"/>
              <a:t>Réfléchir à ce qui sera nécessaire et quand</a:t>
            </a:r>
          </a:p>
          <a:p>
            <a:pPr marL="514350" indent="-514350">
              <a:buFont typeface="+mj-lt"/>
              <a:buAutoNum type="arabicPeriod"/>
            </a:pPr>
            <a:r>
              <a:rPr lang="fr-FR" sz="2600" dirty="0"/>
              <a:t>Recueillir et utiliser efficacement les informations et les données</a:t>
            </a:r>
          </a:p>
          <a:p>
            <a:pPr marL="514350" indent="-514350">
              <a:buFont typeface="+mj-lt"/>
              <a:buAutoNum type="arabicPeriod"/>
            </a:pPr>
            <a:r>
              <a:rPr lang="fr-FR" sz="2600" dirty="0"/>
              <a:t>Identifier et travailler aux côtés d'alliés et de défenseurs </a:t>
            </a:r>
          </a:p>
        </p:txBody>
      </p:sp>
    </p:spTree>
    <p:extLst>
      <p:ext uri="{BB962C8B-B14F-4D97-AF65-F5344CB8AC3E}">
        <p14:creationId xmlns:p14="http://schemas.microsoft.com/office/powerpoint/2010/main" val="11661871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Qu’est-ce qu’un plaidoyer ?</a:t>
            </a:r>
          </a:p>
        </p:txBody>
      </p:sp>
      <p:sp>
        <p:nvSpPr>
          <p:cNvPr id="3" name="Content Placeholder 2"/>
          <p:cNvSpPr>
            <a:spLocks noGrp="1"/>
          </p:cNvSpPr>
          <p:nvPr>
            <p:ph idx="1"/>
          </p:nvPr>
        </p:nvSpPr>
        <p:spPr/>
        <p:txBody>
          <a:bodyPr/>
          <a:lstStyle/>
          <a:p>
            <a:r>
              <a:rPr lang="fr-FR" sz="2800" dirty="0"/>
              <a:t>La promotion active d'une cause ou d'un principe</a:t>
            </a:r>
          </a:p>
          <a:p>
            <a:r>
              <a:rPr lang="fr-FR" sz="2800" dirty="0"/>
              <a:t>Implique des actions qui mènent à un but choisi</a:t>
            </a:r>
          </a:p>
          <a:p>
            <a:r>
              <a:rPr lang="fr-FR" sz="2800" dirty="0"/>
              <a:t>Cible les décideurs</a:t>
            </a:r>
          </a:p>
          <a:p>
            <a:r>
              <a:rPr lang="fr-FR" sz="2800" dirty="0"/>
              <a:t>Fait souvent partie d'une initiative plus large</a:t>
            </a:r>
          </a:p>
          <a:p>
            <a:pPr lvl="1"/>
            <a:r>
              <a:rPr lang="fr-FR" dirty="0"/>
              <a:t>Il fonctionne mieux s’il est combiné avec d’autres approches et stratégies</a:t>
            </a:r>
          </a:p>
          <a:p>
            <a:pPr lvl="1"/>
            <a:endParaRPr lang="fr-FR" dirty="0"/>
          </a:p>
          <a:p>
            <a:pPr marL="457200" lvl="1" indent="0">
              <a:buNone/>
            </a:pPr>
            <a:endParaRPr lang="fr-FR" dirty="0"/>
          </a:p>
        </p:txBody>
      </p:sp>
    </p:spTree>
    <p:extLst>
      <p:ext uri="{BB962C8B-B14F-4D97-AF65-F5344CB8AC3E}">
        <p14:creationId xmlns:p14="http://schemas.microsoft.com/office/powerpoint/2010/main" val="95086688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 dirty="0"/>
              <a:t>Une </a:t>
            </a:r>
            <a:r>
              <a:rPr lang="en-US" dirty="0"/>
              <a:t>c</a:t>
            </a:r>
            <a:r>
              <a:rPr lang="fr" dirty="0"/>
              <a:t>lé pour la </a:t>
            </a:r>
            <a:r>
              <a:rPr lang="en-US" dirty="0" err="1"/>
              <a:t>r</a:t>
            </a:r>
            <a:r>
              <a:rPr lang="fr" dirty="0"/>
              <a:t>éussite</a:t>
            </a:r>
            <a:r>
              <a:rPr lang="fr-FR" dirty="0"/>
              <a:t> </a:t>
            </a:r>
            <a:r>
              <a:rPr lang="fr" dirty="0"/>
              <a:t>: </a:t>
            </a:r>
            <a:r>
              <a:rPr lang="en-US" dirty="0"/>
              <a:t>é</a:t>
            </a:r>
            <a:r>
              <a:rPr lang="fr" dirty="0"/>
              <a:t>tablir des </a:t>
            </a:r>
            <a:r>
              <a:rPr lang="en-US" dirty="0"/>
              <a:t>p</a:t>
            </a:r>
            <a:r>
              <a:rPr lang="fr" dirty="0"/>
              <a:t>artenariats et des </a:t>
            </a:r>
            <a:r>
              <a:rPr lang="en-US" dirty="0"/>
              <a:t>c</a:t>
            </a:r>
            <a:r>
              <a:rPr lang="fr" dirty="0"/>
              <a:t>oalitions</a:t>
            </a:r>
            <a:r>
              <a:rPr lang="en-US" dirty="0"/>
              <a:t> </a:t>
            </a:r>
          </a:p>
        </p:txBody>
      </p:sp>
      <p:sp>
        <p:nvSpPr>
          <p:cNvPr id="3" name="Content Placeholder 2"/>
          <p:cNvSpPr>
            <a:spLocks noGrp="1"/>
          </p:cNvSpPr>
          <p:nvPr>
            <p:ph idx="1"/>
          </p:nvPr>
        </p:nvSpPr>
        <p:spPr>
          <a:xfrm>
            <a:off x="990600" y="1981200"/>
            <a:ext cx="7729537" cy="4648200"/>
          </a:xfrm>
        </p:spPr>
        <p:txBody>
          <a:bodyPr/>
          <a:lstStyle/>
          <a:p>
            <a:r>
              <a:rPr lang="fr" sz="2800" dirty="0"/>
              <a:t>Les efforts de plaidoyer ne se font pas </a:t>
            </a:r>
            <a:r>
              <a:rPr lang="fr-FR" sz="2800" dirty="0"/>
              <a:t>de façon isolée</a:t>
            </a:r>
            <a:endParaRPr lang="en-US" sz="2800" dirty="0"/>
          </a:p>
          <a:p>
            <a:r>
              <a:rPr lang="fr-FR" sz="2800" dirty="0"/>
              <a:t>Rej</a:t>
            </a:r>
            <a:r>
              <a:rPr lang="fr" sz="2800" dirty="0"/>
              <a:t>oignez des coalitions et partagez gratuitement des informations avec d'autres </a:t>
            </a:r>
            <a:r>
              <a:rPr lang="fr-FR" sz="2800" dirty="0"/>
              <a:t>porte-paroles</a:t>
            </a:r>
            <a:endParaRPr lang="en-US" sz="2800" dirty="0"/>
          </a:p>
          <a:p>
            <a:r>
              <a:rPr lang="fr" sz="2800" dirty="0"/>
              <a:t>L'adhésion à des coalitions vous aidera à trouver des points communs avec d'autres</a:t>
            </a:r>
            <a:endParaRPr lang="en-US" sz="2800" dirty="0"/>
          </a:p>
        </p:txBody>
      </p:sp>
    </p:spTree>
    <p:extLst>
      <p:ext uri="{BB962C8B-B14F-4D97-AF65-F5344CB8AC3E}">
        <p14:creationId xmlns:p14="http://schemas.microsoft.com/office/powerpoint/2010/main" val="14026949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36FB3B-3EB3-4673-B0CA-E9C71D39CED6}"/>
              </a:ext>
            </a:extLst>
          </p:cNvPr>
          <p:cNvSpPr>
            <a:spLocks noGrp="1"/>
          </p:cNvSpPr>
          <p:nvPr>
            <p:ph type="title"/>
          </p:nvPr>
        </p:nvSpPr>
        <p:spPr/>
        <p:txBody>
          <a:bodyPr/>
          <a:lstStyle/>
          <a:p>
            <a:r>
              <a:rPr lang="fr-FR" dirty="0"/>
              <a:t>Considérations spéciales</a:t>
            </a:r>
          </a:p>
        </p:txBody>
      </p:sp>
      <p:sp>
        <p:nvSpPr>
          <p:cNvPr id="3" name="Content Placeholder 2">
            <a:extLst>
              <a:ext uri="{FF2B5EF4-FFF2-40B4-BE49-F238E27FC236}">
                <a16:creationId xmlns:a16="http://schemas.microsoft.com/office/drawing/2014/main" id="{97F31E92-2075-4089-BA81-9B087CEBA68F}"/>
              </a:ext>
            </a:extLst>
          </p:cNvPr>
          <p:cNvSpPr>
            <a:spLocks noGrp="1"/>
          </p:cNvSpPr>
          <p:nvPr>
            <p:ph idx="1"/>
          </p:nvPr>
        </p:nvSpPr>
        <p:spPr/>
        <p:txBody>
          <a:bodyPr/>
          <a:lstStyle/>
          <a:p>
            <a:r>
              <a:rPr lang="fr-FR" sz="2800" dirty="0"/>
              <a:t>Dans certains pays, le plaidoyer peut ne pas être bien reçu</a:t>
            </a:r>
          </a:p>
          <a:p>
            <a:pPr marL="457200" lvl="1" indent="0">
              <a:buNone/>
            </a:pPr>
            <a:endParaRPr lang="fr-FR" dirty="0"/>
          </a:p>
          <a:p>
            <a:pPr marL="342900" lvl="1" indent="-342900">
              <a:buSzPct val="85000"/>
              <a:buFont typeface="Wingdings" panose="05000000000000000000" pitchFamily="2" charset="2"/>
              <a:buChar char="n"/>
            </a:pPr>
            <a:r>
              <a:rPr lang="fr-FR" sz="2800" dirty="0"/>
              <a:t>Préserver votre sécurité en tant que jeune leader est crucial</a:t>
            </a:r>
          </a:p>
          <a:p>
            <a:pPr marL="0" indent="0">
              <a:buNone/>
            </a:pPr>
            <a:endParaRPr lang="fr-FR" dirty="0"/>
          </a:p>
          <a:p>
            <a:endParaRPr lang="fr-FR" dirty="0"/>
          </a:p>
        </p:txBody>
      </p:sp>
    </p:spTree>
    <p:extLst>
      <p:ext uri="{BB962C8B-B14F-4D97-AF65-F5344CB8AC3E}">
        <p14:creationId xmlns:p14="http://schemas.microsoft.com/office/powerpoint/2010/main" val="28363743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l="13462" t="13462" r="9734"/>
          <a:stretch/>
        </p:blipFill>
        <p:spPr>
          <a:xfrm>
            <a:off x="0" y="0"/>
            <a:ext cx="9144000" cy="6858000"/>
          </a:xfrm>
          <a:prstGeom prst="rect">
            <a:avLst/>
          </a:prstGeom>
        </p:spPr>
      </p:pic>
      <p:sp>
        <p:nvSpPr>
          <p:cNvPr id="7" name="Rectangle 6"/>
          <p:cNvSpPr/>
          <p:nvPr/>
        </p:nvSpPr>
        <p:spPr bwMode="auto">
          <a:xfrm>
            <a:off x="0" y="0"/>
            <a:ext cx="9144000" cy="6858000"/>
          </a:xfrm>
          <a:prstGeom prst="rect">
            <a:avLst/>
          </a:prstGeom>
          <a:solidFill>
            <a:srgbClr val="605F61">
              <a:alpha val="7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p:nvPicPr>
        <p:blipFill>
          <a:blip r:embed="rId4" cstate="print">
            <a:alphaModFix amt="37000"/>
            <a:extLst>
              <a:ext uri="{28A0092B-C50C-407E-A947-70E740481C1C}">
                <a14:useLocalDpi xmlns:a14="http://schemas.microsoft.com/office/drawing/2010/main" val="0"/>
              </a:ext>
            </a:extLst>
          </a:blip>
          <a:stretch>
            <a:fillRect/>
          </a:stretch>
        </p:blipFill>
        <p:spPr>
          <a:xfrm>
            <a:off x="7965357" y="6172200"/>
            <a:ext cx="950043" cy="457200"/>
          </a:xfrm>
          <a:prstGeom prst="rect">
            <a:avLst/>
          </a:prstGeom>
        </p:spPr>
      </p:pic>
      <p:sp>
        <p:nvSpPr>
          <p:cNvPr id="22" name="Rectangle 21"/>
          <p:cNvSpPr/>
          <p:nvPr/>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fr-FR"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21" name="Rectangle 20"/>
          <p:cNvSpPr/>
          <p:nvPr/>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fr-FR"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14" name="Title 1"/>
          <p:cNvSpPr>
            <a:spLocks noGrp="1"/>
          </p:cNvSpPr>
          <p:nvPr>
            <p:ph type="title"/>
          </p:nvPr>
        </p:nvSpPr>
        <p:spPr>
          <a:xfrm>
            <a:off x="1866900" y="480239"/>
            <a:ext cx="3276600" cy="990600"/>
          </a:xfrm>
        </p:spPr>
        <p:txBody>
          <a:bodyPr anchor="b"/>
          <a:lstStyle/>
          <a:p>
            <a:pPr algn="ctr"/>
            <a:r>
              <a:rPr lang="fr-FR">
                <a:solidFill>
                  <a:srgbClr val="FFFFFF"/>
                </a:solidFill>
              </a:rPr>
              <a:t>ACTIVITÉ</a:t>
            </a:r>
            <a:endParaRPr lang="fr-FR" dirty="0">
              <a:solidFill>
                <a:srgbClr val="FFFFFF"/>
              </a:solidFill>
            </a:endParaRPr>
          </a:p>
        </p:txBody>
      </p:sp>
      <p:sp>
        <p:nvSpPr>
          <p:cNvPr id="19" name="Text Placeholder 2"/>
          <p:cNvSpPr txBox="1">
            <a:spLocks/>
          </p:cNvSpPr>
          <p:nvPr/>
        </p:nvSpPr>
        <p:spPr bwMode="auto">
          <a:xfrm>
            <a:off x="1114425" y="1857139"/>
            <a:ext cx="4800600" cy="4010261"/>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marL="342900" indent="-342900" algn="l" rtl="0" eaLnBrk="0" fontAlgn="base" hangingPunct="0">
              <a:spcBef>
                <a:spcPct val="20000"/>
              </a:spcBef>
              <a:spcAft>
                <a:spcPct val="0"/>
              </a:spcAft>
              <a:buClr>
                <a:schemeClr val="folHlink"/>
              </a:buClr>
              <a:buSzPct val="75000"/>
              <a:buFont typeface="Wingdings" pitchFamily="2" charset="2"/>
              <a:buChar char="n"/>
              <a:defRPr sz="3000">
                <a:solidFill>
                  <a:schemeClr val="tx1"/>
                </a:solidFill>
                <a:latin typeface="+mn-lt"/>
                <a:ea typeface="+mn-ea"/>
                <a:cs typeface="+mn-cs"/>
              </a:defRPr>
            </a:lvl1pPr>
            <a:lvl2pPr marL="742950" indent="-285750" algn="l" rtl="0" eaLnBrk="0" fontAlgn="base" hangingPunct="0">
              <a:spcBef>
                <a:spcPct val="20000"/>
              </a:spcBef>
              <a:spcAft>
                <a:spcPct val="0"/>
              </a:spcAft>
              <a:buClr>
                <a:schemeClr val="folHlink"/>
              </a:buClr>
              <a:buSzPct val="70000"/>
              <a:buFont typeface="Wingdings" pitchFamily="2" charset="2"/>
              <a:buChar char="n"/>
              <a:defRPr sz="2600">
                <a:solidFill>
                  <a:schemeClr val="tx1"/>
                </a:solidFill>
                <a:latin typeface="+mn-lt"/>
              </a:defRPr>
            </a:lvl2pPr>
            <a:lvl3pPr marL="1143000" indent="-228600" algn="l" rtl="0" eaLnBrk="0" fontAlgn="base" hangingPunct="0">
              <a:spcBef>
                <a:spcPct val="20000"/>
              </a:spcBef>
              <a:spcAft>
                <a:spcPct val="0"/>
              </a:spcAft>
              <a:buClr>
                <a:schemeClr val="tx2"/>
              </a:buClr>
              <a:buChar char="•"/>
              <a:defRPr sz="2200">
                <a:solidFill>
                  <a:schemeClr val="tx1"/>
                </a:solidFill>
                <a:latin typeface="+mn-lt"/>
              </a:defRPr>
            </a:lvl3pPr>
            <a:lvl4pPr marL="1600200" indent="-228600" algn="l" rtl="0" eaLnBrk="0" fontAlgn="base" hangingPunct="0">
              <a:spcBef>
                <a:spcPct val="20000"/>
              </a:spcBef>
              <a:spcAft>
                <a:spcPct val="0"/>
              </a:spcAft>
              <a:buClr>
                <a:schemeClr val="hlink"/>
              </a:buClr>
              <a:buChar char="•"/>
              <a:defRPr sz="2000">
                <a:solidFill>
                  <a:schemeClr val="tx1"/>
                </a:solidFill>
                <a:latin typeface="+mn-lt"/>
              </a:defRPr>
            </a:lvl4pPr>
            <a:lvl5pPr marL="2057400" indent="-228600" algn="l" rtl="0" eaLnBrk="0" fontAlgn="base" hangingPunct="0">
              <a:spcBef>
                <a:spcPct val="20000"/>
              </a:spcBef>
              <a:spcAft>
                <a:spcPct val="0"/>
              </a:spcAft>
              <a:buClr>
                <a:schemeClr val="tx1"/>
              </a:buClr>
              <a:buSzPct val="85000"/>
              <a:buChar char="•"/>
              <a:defRPr sz="2000">
                <a:solidFill>
                  <a:schemeClr val="tx1"/>
                </a:solidFill>
                <a:latin typeface="+mn-lt"/>
              </a:defRPr>
            </a:lvl5pPr>
            <a:lvl6pPr marL="2514600" indent="-228600" algn="l" rtl="0" fontAlgn="base">
              <a:spcBef>
                <a:spcPct val="20000"/>
              </a:spcBef>
              <a:spcAft>
                <a:spcPct val="0"/>
              </a:spcAft>
              <a:buClr>
                <a:schemeClr val="tx1"/>
              </a:buClr>
              <a:buSzPct val="85000"/>
              <a:buChar char="•"/>
              <a:defRPr>
                <a:solidFill>
                  <a:schemeClr val="tx1"/>
                </a:solidFill>
                <a:latin typeface="+mn-lt"/>
              </a:defRPr>
            </a:lvl6pPr>
            <a:lvl7pPr marL="2971800" indent="-228600" algn="l" rtl="0" fontAlgn="base">
              <a:spcBef>
                <a:spcPct val="20000"/>
              </a:spcBef>
              <a:spcAft>
                <a:spcPct val="0"/>
              </a:spcAft>
              <a:buClr>
                <a:schemeClr val="tx1"/>
              </a:buClr>
              <a:buSzPct val="85000"/>
              <a:buChar char="•"/>
              <a:defRPr>
                <a:solidFill>
                  <a:schemeClr val="tx1"/>
                </a:solidFill>
                <a:latin typeface="+mn-lt"/>
              </a:defRPr>
            </a:lvl7pPr>
            <a:lvl8pPr marL="3429000" indent="-228600" algn="l" rtl="0" fontAlgn="base">
              <a:spcBef>
                <a:spcPct val="20000"/>
              </a:spcBef>
              <a:spcAft>
                <a:spcPct val="0"/>
              </a:spcAft>
              <a:buClr>
                <a:schemeClr val="tx1"/>
              </a:buClr>
              <a:buSzPct val="85000"/>
              <a:buChar char="•"/>
              <a:defRPr>
                <a:solidFill>
                  <a:schemeClr val="tx1"/>
                </a:solidFill>
                <a:latin typeface="+mn-lt"/>
              </a:defRPr>
            </a:lvl8pPr>
            <a:lvl9pPr marL="3886200" indent="-228600" algn="l" rtl="0" fontAlgn="base">
              <a:spcBef>
                <a:spcPct val="20000"/>
              </a:spcBef>
              <a:spcAft>
                <a:spcPct val="0"/>
              </a:spcAft>
              <a:buClr>
                <a:schemeClr val="tx1"/>
              </a:buClr>
              <a:buSzPct val="85000"/>
              <a:buChar char="•"/>
              <a:defRPr>
                <a:solidFill>
                  <a:schemeClr val="tx1"/>
                </a:solidFill>
                <a:latin typeface="+mn-lt"/>
              </a:defRPr>
            </a:lvl9pPr>
          </a:lstStyle>
          <a:p>
            <a:pPr marL="0" marR="0" lvl="0" indent="0" algn="ctr" defTabSz="914400" rtl="0" eaLnBrk="0" fontAlgn="base" latinLnBrk="0" hangingPunct="0">
              <a:lnSpc>
                <a:spcPct val="100000"/>
              </a:lnSpc>
              <a:spcBef>
                <a:spcPct val="20000"/>
              </a:spcBef>
              <a:spcAft>
                <a:spcPct val="0"/>
              </a:spcAft>
              <a:buClr>
                <a:srgbClr val="2375BB"/>
              </a:buClr>
              <a:buSzPct val="75000"/>
              <a:buFont typeface="Wingdings" pitchFamily="2" charset="2"/>
              <a:buNone/>
              <a:tabLst/>
              <a:defRPr/>
            </a:pPr>
            <a:endParaRPr lang="fr-FR" sz="4400" b="1" spc="100" dirty="0">
              <a:solidFill>
                <a:srgbClr val="FFFFFF"/>
              </a:solidFill>
              <a:latin typeface="Arial"/>
            </a:endParaRPr>
          </a:p>
          <a:p>
            <a:pPr marL="0" marR="0" lvl="0" indent="0" algn="ctr" defTabSz="914400" rtl="0" eaLnBrk="0" fontAlgn="base" latinLnBrk="0" hangingPunct="0">
              <a:lnSpc>
                <a:spcPct val="100000"/>
              </a:lnSpc>
              <a:spcBef>
                <a:spcPct val="20000"/>
              </a:spcBef>
              <a:spcAft>
                <a:spcPct val="0"/>
              </a:spcAft>
              <a:buClr>
                <a:srgbClr val="2375BB"/>
              </a:buClr>
              <a:buSzPct val="75000"/>
              <a:buFont typeface="Wingdings" pitchFamily="2" charset="2"/>
              <a:buNone/>
              <a:tabLst/>
              <a:defRPr/>
            </a:pPr>
            <a:r>
              <a:rPr lang="fr-FR" sz="4400" b="1" spc="100" dirty="0">
                <a:solidFill>
                  <a:srgbClr val="FFFFFF"/>
                </a:solidFill>
                <a:latin typeface="Arial"/>
              </a:rPr>
              <a:t>Maintenant, c’est votre tour de mettre en pratique</a:t>
            </a:r>
            <a:endParaRPr kumimoji="0" lang="fr-FR" sz="4400" b="1" i="0" u="none" strike="noStrike" kern="1200" cap="none" spc="0" normalizeH="0" baseline="0" noProof="0" dirty="0">
              <a:ln>
                <a:noFill/>
              </a:ln>
              <a:solidFill>
                <a:srgbClr val="FFFFFF"/>
              </a:solidFill>
              <a:effectLst/>
              <a:uLnTx/>
              <a:uFillTx/>
              <a:latin typeface="Arial"/>
              <a:ea typeface="+mn-ea"/>
              <a:cs typeface="+mn-cs"/>
            </a:endParaRPr>
          </a:p>
          <a:p>
            <a:pPr marL="342900" marR="0" lvl="0" indent="-342900" algn="ctr" defTabSz="914400" rtl="0" eaLnBrk="0" fontAlgn="base" latinLnBrk="0" hangingPunct="0">
              <a:lnSpc>
                <a:spcPct val="100000"/>
              </a:lnSpc>
              <a:spcBef>
                <a:spcPct val="20000"/>
              </a:spcBef>
              <a:spcAft>
                <a:spcPct val="0"/>
              </a:spcAft>
              <a:buClr>
                <a:srgbClr val="2375BB"/>
              </a:buClr>
              <a:buSzPct val="75000"/>
              <a:buFont typeface="Wingdings" pitchFamily="2" charset="2"/>
              <a:buChar char="n"/>
              <a:tabLst/>
              <a:defRPr/>
            </a:pPr>
            <a:endParaRPr kumimoji="0" lang="fr-FR" sz="2200" b="1" i="0" u="none" strike="noStrike" kern="1200" cap="none" spc="0" normalizeH="0" baseline="0" noProof="0" dirty="0">
              <a:ln>
                <a:noFill/>
              </a:ln>
              <a:solidFill>
                <a:srgbClr val="FFFFFF"/>
              </a:solidFill>
              <a:effectLst/>
              <a:uLnTx/>
              <a:uFillTx/>
              <a:latin typeface="Arial"/>
              <a:ea typeface="+mn-ea"/>
              <a:cs typeface="+mn-cs"/>
            </a:endParaRPr>
          </a:p>
          <a:p>
            <a:pPr marL="342900" marR="0" lvl="0" indent="-342900" algn="ctr" defTabSz="914400" rtl="0" eaLnBrk="0" fontAlgn="base" latinLnBrk="0" hangingPunct="0">
              <a:lnSpc>
                <a:spcPct val="100000"/>
              </a:lnSpc>
              <a:spcBef>
                <a:spcPct val="20000"/>
              </a:spcBef>
              <a:spcAft>
                <a:spcPct val="0"/>
              </a:spcAft>
              <a:buClr>
                <a:srgbClr val="2375BB"/>
              </a:buClr>
              <a:buSzPct val="75000"/>
              <a:buFont typeface="Wingdings" pitchFamily="2" charset="2"/>
              <a:buChar char="n"/>
              <a:tabLst/>
              <a:defRPr/>
            </a:pPr>
            <a:endParaRPr kumimoji="0" lang="fr-FR" sz="2200" b="1" i="0" u="none" strike="noStrike" kern="1200" cap="none" spc="0" normalizeH="0" baseline="0" noProof="0" dirty="0">
              <a:ln>
                <a:noFill/>
              </a:ln>
              <a:solidFill>
                <a:srgbClr val="FFFFFF"/>
              </a:solidFill>
              <a:effectLst/>
              <a:uLnTx/>
              <a:uFillTx/>
              <a:latin typeface="Arial"/>
              <a:ea typeface="+mn-ea"/>
              <a:cs typeface="+mn-cs"/>
            </a:endParaRPr>
          </a:p>
          <a:p>
            <a:pPr marL="342900" marR="0" lvl="0" indent="-342900" algn="ctr" defTabSz="914400" rtl="0" eaLnBrk="0" fontAlgn="base" latinLnBrk="0" hangingPunct="0">
              <a:lnSpc>
                <a:spcPct val="100000"/>
              </a:lnSpc>
              <a:spcBef>
                <a:spcPct val="20000"/>
              </a:spcBef>
              <a:spcAft>
                <a:spcPct val="0"/>
              </a:spcAft>
              <a:buClr>
                <a:srgbClr val="2375BB"/>
              </a:buClr>
              <a:buSzPct val="75000"/>
              <a:buFont typeface="Wingdings" pitchFamily="2" charset="2"/>
              <a:buChar char="n"/>
              <a:tabLst/>
              <a:defRPr/>
            </a:pPr>
            <a:endParaRPr kumimoji="0" lang="fr-FR" sz="2200" b="1" i="0" u="none" strike="noStrike" kern="1200" cap="none" spc="0" normalizeH="0" baseline="0" noProof="0" dirty="0">
              <a:ln>
                <a:noFill/>
              </a:ln>
              <a:solidFill>
                <a:srgbClr val="FFFFFF"/>
              </a:solidFill>
              <a:effectLst/>
              <a:uLnTx/>
              <a:uFillTx/>
              <a:latin typeface="Arial"/>
              <a:ea typeface="+mn-ea"/>
              <a:cs typeface="+mn-cs"/>
            </a:endParaRPr>
          </a:p>
          <a:p>
            <a:pPr marL="342900" marR="0" lvl="0" indent="-342900" algn="ctr" defTabSz="914400" rtl="0" eaLnBrk="0" fontAlgn="base" latinLnBrk="0" hangingPunct="0">
              <a:lnSpc>
                <a:spcPct val="100000"/>
              </a:lnSpc>
              <a:spcBef>
                <a:spcPct val="20000"/>
              </a:spcBef>
              <a:spcAft>
                <a:spcPct val="0"/>
              </a:spcAft>
              <a:buClr>
                <a:srgbClr val="2375BB"/>
              </a:buClr>
              <a:buSzPct val="75000"/>
              <a:buFont typeface="Wingdings" pitchFamily="2" charset="2"/>
              <a:buChar char="n"/>
              <a:tabLst/>
              <a:defRPr/>
            </a:pPr>
            <a:endParaRPr kumimoji="0" lang="fr-FR" sz="2200" b="1" i="0" u="none" strike="noStrike" kern="1200" cap="none" spc="0" normalizeH="0" baseline="0" noProof="0" dirty="0">
              <a:ln>
                <a:noFill/>
              </a:ln>
              <a:solidFill>
                <a:srgbClr val="FFFFFF"/>
              </a:solidFill>
              <a:effectLst/>
              <a:uLnTx/>
              <a:uFillTx/>
              <a:latin typeface="Arial"/>
              <a:ea typeface="+mn-ea"/>
              <a:cs typeface="+mn-cs"/>
            </a:endParaRPr>
          </a:p>
          <a:p>
            <a:pPr marL="342900" marR="0" lvl="0" indent="-342900" algn="ctr" defTabSz="914400" rtl="0" eaLnBrk="0" fontAlgn="base" latinLnBrk="0" hangingPunct="0">
              <a:lnSpc>
                <a:spcPct val="100000"/>
              </a:lnSpc>
              <a:spcBef>
                <a:spcPct val="20000"/>
              </a:spcBef>
              <a:spcAft>
                <a:spcPct val="0"/>
              </a:spcAft>
              <a:buClr>
                <a:srgbClr val="2375BB"/>
              </a:buClr>
              <a:buSzPct val="75000"/>
              <a:buFont typeface="Wingdings" pitchFamily="2" charset="2"/>
              <a:buChar char="n"/>
              <a:tabLst/>
              <a:defRPr/>
            </a:pPr>
            <a:endParaRPr kumimoji="0" lang="fr-FR" sz="2200" b="1" i="0" u="none" strike="noStrike" kern="1200" cap="none" spc="0" normalizeH="0" baseline="0" noProof="0" dirty="0">
              <a:ln>
                <a:noFill/>
              </a:ln>
              <a:solidFill>
                <a:srgbClr val="FFFFFF"/>
              </a:solidFill>
              <a:effectLst/>
              <a:uLnTx/>
              <a:uFillTx/>
              <a:latin typeface="Arial"/>
              <a:ea typeface="+mn-ea"/>
              <a:cs typeface="+mn-cs"/>
            </a:endParaRPr>
          </a:p>
          <a:p>
            <a:pPr marL="342900" marR="0" lvl="0" indent="-342900" algn="ctr" defTabSz="914400" rtl="0" eaLnBrk="0" fontAlgn="base" latinLnBrk="0" hangingPunct="0">
              <a:lnSpc>
                <a:spcPct val="100000"/>
              </a:lnSpc>
              <a:spcBef>
                <a:spcPct val="20000"/>
              </a:spcBef>
              <a:spcAft>
                <a:spcPct val="0"/>
              </a:spcAft>
              <a:buClr>
                <a:srgbClr val="2375BB"/>
              </a:buClr>
              <a:buSzPct val="75000"/>
              <a:buFont typeface="Wingdings" pitchFamily="2" charset="2"/>
              <a:buChar char="n"/>
              <a:tabLst/>
              <a:defRPr/>
            </a:pPr>
            <a:endParaRPr kumimoji="0" lang="fr-FR" sz="2200" b="1" i="0" u="none" strike="noStrike" kern="1200" cap="none" spc="0" normalizeH="0" baseline="0" noProof="0" dirty="0">
              <a:ln>
                <a:noFill/>
              </a:ln>
              <a:solidFill>
                <a:srgbClr val="FFFFFF"/>
              </a:solidFill>
              <a:effectLst/>
              <a:uLnTx/>
              <a:uFillTx/>
              <a:latin typeface="Arial"/>
              <a:ea typeface="+mn-ea"/>
              <a:cs typeface="+mn-cs"/>
            </a:endParaRPr>
          </a:p>
          <a:p>
            <a:pPr marL="342900" marR="0" lvl="0" indent="-342900" algn="ctr" defTabSz="914400" rtl="0" eaLnBrk="0" fontAlgn="base" latinLnBrk="0" hangingPunct="0">
              <a:lnSpc>
                <a:spcPct val="100000"/>
              </a:lnSpc>
              <a:spcBef>
                <a:spcPct val="20000"/>
              </a:spcBef>
              <a:spcAft>
                <a:spcPct val="0"/>
              </a:spcAft>
              <a:buClr>
                <a:srgbClr val="2375BB"/>
              </a:buClr>
              <a:buSzPct val="75000"/>
              <a:buFont typeface="Wingdings" pitchFamily="2" charset="2"/>
              <a:buChar char="n"/>
              <a:tabLst/>
              <a:defRPr/>
            </a:pPr>
            <a:endParaRPr kumimoji="0" lang="fr-FR" sz="2200" b="1" i="0" u="none" strike="noStrike" kern="1200" cap="none" spc="0" normalizeH="0" baseline="0" noProof="0" dirty="0">
              <a:ln>
                <a:noFill/>
              </a:ln>
              <a:solidFill>
                <a:srgbClr val="FFFFFF"/>
              </a:solidFill>
              <a:effectLst/>
              <a:uLnTx/>
              <a:uFillTx/>
              <a:latin typeface="Arial"/>
              <a:ea typeface="+mn-ea"/>
              <a:cs typeface="+mn-cs"/>
            </a:endParaRPr>
          </a:p>
          <a:p>
            <a:pPr marL="342900" marR="0" lvl="0" indent="-342900" algn="ctr" defTabSz="914400" rtl="0" eaLnBrk="0" fontAlgn="base" latinLnBrk="0" hangingPunct="0">
              <a:lnSpc>
                <a:spcPct val="100000"/>
              </a:lnSpc>
              <a:spcBef>
                <a:spcPct val="20000"/>
              </a:spcBef>
              <a:spcAft>
                <a:spcPct val="0"/>
              </a:spcAft>
              <a:buClr>
                <a:srgbClr val="2375BB"/>
              </a:buClr>
              <a:buSzPct val="75000"/>
              <a:buFont typeface="Wingdings" pitchFamily="2" charset="2"/>
              <a:buChar char="n"/>
              <a:tabLst/>
              <a:defRPr/>
            </a:pPr>
            <a:endParaRPr kumimoji="0" lang="fr-FR" sz="2200" b="1" i="0" u="none" strike="noStrike" kern="1200" cap="none" spc="0" normalizeH="0" baseline="0" noProof="0" dirty="0">
              <a:ln>
                <a:noFill/>
              </a:ln>
              <a:solidFill>
                <a:srgbClr val="FFFFFF"/>
              </a:solidFill>
              <a:effectLst/>
              <a:uLnTx/>
              <a:uFillTx/>
              <a:latin typeface="Arial"/>
              <a:ea typeface="+mn-ea"/>
              <a:cs typeface="+mn-cs"/>
            </a:endParaRPr>
          </a:p>
          <a:p>
            <a:pPr marL="342900" marR="0" lvl="0" indent="-342900" algn="ctr" defTabSz="914400" rtl="0" eaLnBrk="0" fontAlgn="base" latinLnBrk="0" hangingPunct="0">
              <a:lnSpc>
                <a:spcPct val="100000"/>
              </a:lnSpc>
              <a:spcBef>
                <a:spcPct val="20000"/>
              </a:spcBef>
              <a:spcAft>
                <a:spcPct val="0"/>
              </a:spcAft>
              <a:buClr>
                <a:srgbClr val="2375BB"/>
              </a:buClr>
              <a:buSzPct val="75000"/>
              <a:buFont typeface="Wingdings" pitchFamily="2" charset="2"/>
              <a:buChar char="n"/>
              <a:tabLst/>
              <a:defRPr/>
            </a:pPr>
            <a:endParaRPr kumimoji="0" lang="fr-FR" sz="2200" b="1" i="0" u="none" strike="noStrike" kern="1200" cap="none" spc="0" normalizeH="0" baseline="0" noProof="0" dirty="0">
              <a:ln>
                <a:noFill/>
              </a:ln>
              <a:solidFill>
                <a:srgbClr val="FFFFFF"/>
              </a:solidFill>
              <a:effectLst/>
              <a:uLnTx/>
              <a:uFillTx/>
              <a:latin typeface="Arial"/>
              <a:ea typeface="+mn-ea"/>
              <a:cs typeface="+mn-cs"/>
            </a:endParaRPr>
          </a:p>
        </p:txBody>
      </p:sp>
    </p:spTree>
    <p:extLst>
      <p:ext uri="{BB962C8B-B14F-4D97-AF65-F5344CB8AC3E}">
        <p14:creationId xmlns:p14="http://schemas.microsoft.com/office/powerpoint/2010/main" val="388357064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Sources</a:t>
            </a:r>
          </a:p>
        </p:txBody>
      </p:sp>
      <p:sp>
        <p:nvSpPr>
          <p:cNvPr id="3" name="Content Placeholder 2"/>
          <p:cNvSpPr>
            <a:spLocks noGrp="1"/>
          </p:cNvSpPr>
          <p:nvPr>
            <p:ph idx="1"/>
          </p:nvPr>
        </p:nvSpPr>
        <p:spPr/>
        <p:txBody>
          <a:bodyPr/>
          <a:lstStyle/>
          <a:p>
            <a:pPr>
              <a:buFont typeface="Wingdings" panose="05000000000000000000" pitchFamily="2" charset="2"/>
              <a:buChar char="§"/>
            </a:pPr>
            <a:r>
              <a:rPr lang="fr-FR" sz="2000" dirty="0">
                <a:solidFill>
                  <a:schemeClr val="tx2"/>
                </a:solidFill>
              </a:rPr>
              <a:t>Boîte à outils communautaire: organiser pour un plaidoyer efficace, chapitre 30, consulté à </a:t>
            </a:r>
            <a:r>
              <a:rPr lang="fr-FR" sz="2000" dirty="0">
                <a:solidFill>
                  <a:schemeClr val="tx2"/>
                </a:solidFill>
                <a:hlinkClick r:id="rId3"/>
              </a:rPr>
              <a:t>http://ctb.ku.edu/en/table-of-contents/advocacy/advocacy-principles/overview/main</a:t>
            </a:r>
            <a:endParaRPr lang="fr-FR" sz="2000" dirty="0">
              <a:solidFill>
                <a:schemeClr val="tx2"/>
              </a:solidFill>
            </a:endParaRPr>
          </a:p>
          <a:p>
            <a:pPr marL="0" indent="0">
              <a:buNone/>
            </a:pPr>
            <a:endParaRPr lang="fr-FR" sz="2000" dirty="0"/>
          </a:p>
          <a:p>
            <a:pPr>
              <a:buFont typeface="Wingdings" panose="05000000000000000000" pitchFamily="2" charset="2"/>
              <a:buChar char="§"/>
            </a:pPr>
            <a:r>
              <a:rPr lang="fr-FR" sz="2000" dirty="0">
                <a:solidFill>
                  <a:schemeClr val="tx2"/>
                </a:solidFill>
              </a:rPr>
              <a:t>Faire avancer la planification familiale SMART: un Guide vers Quick </a:t>
            </a:r>
            <a:r>
              <a:rPr lang="fr-FR" sz="2000" dirty="0" err="1">
                <a:solidFill>
                  <a:schemeClr val="tx2"/>
                </a:solidFill>
              </a:rPr>
              <a:t>Wins</a:t>
            </a:r>
            <a:r>
              <a:rPr lang="fr-FR" sz="2000" dirty="0">
                <a:solidFill>
                  <a:schemeClr val="tx2"/>
                </a:solidFill>
              </a:rPr>
              <a:t> PowerPoint, consulté à </a:t>
            </a:r>
            <a:r>
              <a:rPr lang="fr-FR" sz="2000" dirty="0">
                <a:solidFill>
                  <a:schemeClr val="tx2"/>
                </a:solidFill>
                <a:hlinkClick r:id="rId4"/>
              </a:rPr>
              <a:t>www.advancefamilyplanning.org/afp-smart-guide-quick-wins-powerpoint-enfr</a:t>
            </a:r>
            <a:r>
              <a:rPr lang="fr-FR" sz="2000" dirty="0">
                <a:solidFill>
                  <a:schemeClr val="tx2"/>
                </a:solidFill>
              </a:rPr>
              <a:t> </a:t>
            </a:r>
          </a:p>
        </p:txBody>
      </p:sp>
    </p:spTree>
    <p:extLst>
      <p:ext uri="{BB962C8B-B14F-4D97-AF65-F5344CB8AC3E}">
        <p14:creationId xmlns:p14="http://schemas.microsoft.com/office/powerpoint/2010/main" val="393613993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Qu’est-ce que le plaidoyer </a:t>
            </a:r>
            <a:r>
              <a:rPr lang="fr-FR" i="1" dirty="0"/>
              <a:t>n’est pas</a:t>
            </a:r>
            <a:r>
              <a:rPr lang="fr-FR" dirty="0"/>
              <a:t> ? </a:t>
            </a:r>
          </a:p>
        </p:txBody>
      </p:sp>
      <p:sp>
        <p:nvSpPr>
          <p:cNvPr id="3" name="Content Placeholder 2"/>
          <p:cNvSpPr>
            <a:spLocks noGrp="1"/>
          </p:cNvSpPr>
          <p:nvPr>
            <p:ph idx="1"/>
          </p:nvPr>
        </p:nvSpPr>
        <p:spPr>
          <a:xfrm>
            <a:off x="838200" y="1676400"/>
            <a:ext cx="7729537" cy="4648200"/>
          </a:xfrm>
        </p:spPr>
        <p:txBody>
          <a:bodyPr/>
          <a:lstStyle/>
          <a:p>
            <a:r>
              <a:rPr lang="fr-FR" sz="2400" dirty="0"/>
              <a:t>Prestation de service</a:t>
            </a:r>
          </a:p>
          <a:p>
            <a:pPr lvl="1">
              <a:buFont typeface="Courier New"/>
              <a:buChar char="o"/>
            </a:pPr>
            <a:r>
              <a:rPr lang="fr-FR" sz="2000" dirty="0"/>
              <a:t>Exemple : la distribution de l'aide alimentaire aux orphelins est un service, pas un plaidoyer</a:t>
            </a:r>
          </a:p>
          <a:p>
            <a:r>
              <a:rPr lang="fr-FR" sz="2400" dirty="0"/>
              <a:t>Information, éducation et communication</a:t>
            </a:r>
          </a:p>
          <a:p>
            <a:pPr lvl="1"/>
            <a:r>
              <a:rPr lang="fr-FR" sz="2000" dirty="0"/>
              <a:t>Exemple : tenir une réunion avec des pairs pour les informer sur la santé reproductive est une éducation par les pairs, pas un plaidoyer</a:t>
            </a:r>
          </a:p>
          <a:p>
            <a:r>
              <a:rPr lang="fr-FR" sz="2400" dirty="0"/>
              <a:t>Activisme</a:t>
            </a:r>
          </a:p>
          <a:p>
            <a:pPr lvl="1"/>
            <a:r>
              <a:rPr lang="fr-FR" sz="2000" dirty="0"/>
              <a:t>Exemple : se rendre à une manifestation ou à une protestation est de l’activisme, pas du plaidoyer</a:t>
            </a:r>
          </a:p>
        </p:txBody>
      </p:sp>
    </p:spTree>
    <p:extLst>
      <p:ext uri="{BB962C8B-B14F-4D97-AF65-F5344CB8AC3E}">
        <p14:creationId xmlns:p14="http://schemas.microsoft.com/office/powerpoint/2010/main" val="32543525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3FA2E42-AB4C-4D07-9E24-0576FB5F49AD}"/>
              </a:ext>
            </a:extLst>
          </p:cNvPr>
          <p:cNvSpPr>
            <a:spLocks noGrp="1"/>
          </p:cNvSpPr>
          <p:nvPr>
            <p:ph type="title"/>
          </p:nvPr>
        </p:nvSpPr>
        <p:spPr>
          <a:xfrm>
            <a:off x="685800" y="533400"/>
            <a:ext cx="8153400" cy="990600"/>
          </a:xfrm>
        </p:spPr>
        <p:txBody>
          <a:bodyPr/>
          <a:lstStyle/>
          <a:p>
            <a:r>
              <a:rPr lang="fr-FR"/>
              <a:t>Le plaidoyer n'est pas oppositionnel</a:t>
            </a:r>
          </a:p>
        </p:txBody>
      </p:sp>
      <p:sp>
        <p:nvSpPr>
          <p:cNvPr id="3" name="Content Placeholder 2">
            <a:extLst>
              <a:ext uri="{FF2B5EF4-FFF2-40B4-BE49-F238E27FC236}">
                <a16:creationId xmlns:a16="http://schemas.microsoft.com/office/drawing/2014/main" id="{C4715877-3530-482B-9DA7-8FBAF5AD8255}"/>
              </a:ext>
            </a:extLst>
          </p:cNvPr>
          <p:cNvSpPr>
            <a:spLocks noGrp="1"/>
          </p:cNvSpPr>
          <p:nvPr>
            <p:ph idx="1"/>
          </p:nvPr>
        </p:nvSpPr>
        <p:spPr/>
        <p:txBody>
          <a:bodyPr/>
          <a:lstStyle/>
          <a:p>
            <a:pPr marL="457200" lvl="1" indent="0">
              <a:buNone/>
            </a:pPr>
            <a:endParaRPr lang="fr-FR" sz="2000" dirty="0"/>
          </a:p>
          <a:p>
            <a:r>
              <a:rPr lang="fr-FR" sz="2800" dirty="0"/>
              <a:t>Un changement durable ne se produit pas du jour au lendemain</a:t>
            </a:r>
          </a:p>
          <a:p>
            <a:pPr lvl="1"/>
            <a:r>
              <a:rPr lang="fr-FR" sz="2200" dirty="0"/>
              <a:t>Le plaidoyer prend du temps et de la patience</a:t>
            </a:r>
          </a:p>
          <a:p>
            <a:r>
              <a:rPr lang="fr-FR" sz="2800" dirty="0"/>
              <a:t>Les jeunes leaders doivent se faire des alliés, pas des adversaires</a:t>
            </a:r>
            <a:endParaRPr lang="fr-FR" dirty="0"/>
          </a:p>
          <a:p>
            <a:endParaRPr lang="fr-FR" dirty="0"/>
          </a:p>
        </p:txBody>
      </p:sp>
    </p:spTree>
    <p:extLst>
      <p:ext uri="{BB962C8B-B14F-4D97-AF65-F5344CB8AC3E}">
        <p14:creationId xmlns:p14="http://schemas.microsoft.com/office/powerpoint/2010/main" val="30820688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marL="457200" lvl="1" indent="0">
              <a:buNone/>
            </a:pPr>
            <a:endParaRPr lang="en-US" dirty="0"/>
          </a:p>
          <a:p>
            <a:pPr marL="457200" lvl="1" indent="0">
              <a:buNone/>
            </a:pPr>
            <a:endParaRPr lang="en-US" dirty="0"/>
          </a:p>
          <a:p>
            <a:pPr marL="457200" lvl="1" indent="0">
              <a:buNone/>
            </a:pPr>
            <a:endParaRPr lang="en-US" dirty="0"/>
          </a:p>
        </p:txBody>
      </p:sp>
      <p:pic>
        <p:nvPicPr>
          <p:cNvPr id="7" name="Picture 6">
            <a:extLst>
              <a:ext uri="{FF2B5EF4-FFF2-40B4-BE49-F238E27FC236}">
                <a16:creationId xmlns:a16="http://schemas.microsoft.com/office/drawing/2014/main" id="{CDA39050-F53C-4045-9C70-D90C072DD115}"/>
              </a:ext>
            </a:extLst>
          </p:cNvPr>
          <p:cNvPicPr>
            <a:picLocks noChangeAspect="1"/>
          </p:cNvPicPr>
          <p:nvPr/>
        </p:nvPicPr>
        <p:blipFill rotWithShape="1">
          <a:blip r:embed="rId3"/>
          <a:srcRect l="-108" t="9634" r="933" b="13423"/>
          <a:stretch/>
        </p:blipFill>
        <p:spPr>
          <a:xfrm>
            <a:off x="583318" y="1905000"/>
            <a:ext cx="7712957" cy="3976906"/>
          </a:xfrm>
          <a:prstGeom prst="rect">
            <a:avLst/>
          </a:prstGeom>
        </p:spPr>
      </p:pic>
      <p:sp>
        <p:nvSpPr>
          <p:cNvPr id="9" name="TextBox 8">
            <a:extLst>
              <a:ext uri="{FF2B5EF4-FFF2-40B4-BE49-F238E27FC236}">
                <a16:creationId xmlns:a16="http://schemas.microsoft.com/office/drawing/2014/main" id="{19ECEC9F-2FA4-4186-BE2B-3E36DA7F5353}"/>
              </a:ext>
            </a:extLst>
          </p:cNvPr>
          <p:cNvSpPr txBox="1"/>
          <p:nvPr/>
        </p:nvSpPr>
        <p:spPr>
          <a:xfrm>
            <a:off x="566738" y="346746"/>
            <a:ext cx="8424862" cy="1200329"/>
          </a:xfrm>
          <a:prstGeom prst="rect">
            <a:avLst/>
          </a:prstGeom>
          <a:solidFill>
            <a:schemeClr val="accent1"/>
          </a:solidFill>
          <a:ln>
            <a:noFill/>
          </a:ln>
        </p:spPr>
        <p:style>
          <a:lnRef idx="0">
            <a:scrgbClr r="0" g="0" b="0"/>
          </a:lnRef>
          <a:fillRef idx="0">
            <a:scrgbClr r="0" g="0" b="0"/>
          </a:fillRef>
          <a:effectRef idx="0">
            <a:scrgbClr r="0" g="0" b="0"/>
          </a:effectRef>
          <a:fontRef idx="minor">
            <a:schemeClr val="lt1"/>
          </a:fontRef>
        </p:style>
        <p:txBody>
          <a:bodyPr wrap="square" rtlCol="0">
            <a:spAutoFit/>
          </a:bodyPr>
          <a:lstStyle/>
          <a:p>
            <a:r>
              <a:rPr lang="fr" sz="3600" b="1" dirty="0">
                <a:solidFill>
                  <a:schemeClr val="tx2"/>
                </a:solidFill>
              </a:rPr>
              <a:t>L'utilisation </a:t>
            </a:r>
            <a:r>
              <a:rPr lang="en-US" sz="3600" b="1" dirty="0">
                <a:solidFill>
                  <a:schemeClr val="tx2"/>
                </a:solidFill>
              </a:rPr>
              <a:t>e</a:t>
            </a:r>
            <a:r>
              <a:rPr lang="fr" sz="3600" b="1" dirty="0">
                <a:solidFill>
                  <a:schemeClr val="tx2"/>
                </a:solidFill>
              </a:rPr>
              <a:t>fficace de </a:t>
            </a:r>
            <a:r>
              <a:rPr lang="en-US" sz="3600" b="1" dirty="0">
                <a:solidFill>
                  <a:schemeClr val="tx2"/>
                </a:solidFill>
              </a:rPr>
              <a:t>d</a:t>
            </a:r>
            <a:r>
              <a:rPr lang="fr" sz="3600" b="1" dirty="0">
                <a:solidFill>
                  <a:schemeClr val="tx2"/>
                </a:solidFill>
              </a:rPr>
              <a:t>onnées et de </a:t>
            </a:r>
            <a:r>
              <a:rPr lang="en-US" sz="3600" b="1" dirty="0">
                <a:solidFill>
                  <a:schemeClr val="tx2"/>
                </a:solidFill>
              </a:rPr>
              <a:t>p</a:t>
            </a:r>
            <a:r>
              <a:rPr lang="fr" sz="3600" b="1" dirty="0">
                <a:solidFill>
                  <a:schemeClr val="tx2"/>
                </a:solidFill>
              </a:rPr>
              <a:t>reuves renforcera votre </a:t>
            </a:r>
            <a:r>
              <a:rPr lang="en-US" sz="3600" b="1" dirty="0">
                <a:solidFill>
                  <a:schemeClr val="tx2"/>
                </a:solidFill>
              </a:rPr>
              <a:t>p</a:t>
            </a:r>
            <a:r>
              <a:rPr lang="fr" sz="3600" b="1" dirty="0">
                <a:solidFill>
                  <a:schemeClr val="tx2"/>
                </a:solidFill>
              </a:rPr>
              <a:t>laidoyer</a:t>
            </a:r>
            <a:endParaRPr lang="en-US" sz="3600" b="1" dirty="0">
              <a:solidFill>
                <a:schemeClr val="tx2"/>
              </a:solidFill>
            </a:endParaRPr>
          </a:p>
        </p:txBody>
      </p:sp>
    </p:spTree>
    <p:extLst>
      <p:ext uri="{BB962C8B-B14F-4D97-AF65-F5344CB8AC3E}">
        <p14:creationId xmlns:p14="http://schemas.microsoft.com/office/powerpoint/2010/main" val="140236533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457200"/>
            <a:ext cx="7739062" cy="990600"/>
          </a:xfrm>
        </p:spPr>
        <p:txBody>
          <a:bodyPr/>
          <a:lstStyle/>
          <a:p>
            <a:r>
              <a:rPr lang="fr-FR" dirty="0"/>
              <a:t>Élaborer avec soin votre plan de plaidoyer</a:t>
            </a:r>
          </a:p>
        </p:txBody>
      </p:sp>
      <p:sp>
        <p:nvSpPr>
          <p:cNvPr id="3" name="Content Placeholder 2"/>
          <p:cNvSpPr>
            <a:spLocks noGrp="1"/>
          </p:cNvSpPr>
          <p:nvPr>
            <p:ph idx="1"/>
          </p:nvPr>
        </p:nvSpPr>
        <p:spPr/>
        <p:txBody>
          <a:bodyPr/>
          <a:lstStyle/>
          <a:p>
            <a:r>
              <a:rPr lang="fr-FR" sz="2800" dirty="0"/>
              <a:t>Chaque plan de plaidoyer devrait avoir un but, un objectif et un ensemble d’actions</a:t>
            </a:r>
          </a:p>
          <a:p>
            <a:r>
              <a:rPr lang="fr-FR" sz="2800" dirty="0"/>
              <a:t>Pour commencer, définissons ces termes :</a:t>
            </a:r>
          </a:p>
          <a:p>
            <a:pPr lvl="1"/>
            <a:r>
              <a:rPr lang="fr-FR" dirty="0"/>
              <a:t>But</a:t>
            </a:r>
          </a:p>
          <a:p>
            <a:pPr lvl="1"/>
            <a:r>
              <a:rPr lang="fr-FR" dirty="0"/>
              <a:t>Objectif</a:t>
            </a:r>
          </a:p>
          <a:p>
            <a:pPr lvl="1"/>
            <a:r>
              <a:rPr lang="fr-FR" dirty="0"/>
              <a:t>Actions</a:t>
            </a:r>
          </a:p>
        </p:txBody>
      </p:sp>
    </p:spTree>
    <p:extLst>
      <p:ext uri="{BB962C8B-B14F-4D97-AF65-F5344CB8AC3E}">
        <p14:creationId xmlns:p14="http://schemas.microsoft.com/office/powerpoint/2010/main" val="11514310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Définir votre but de plaidoyer 	</a:t>
            </a:r>
          </a:p>
        </p:txBody>
      </p:sp>
      <p:sp>
        <p:nvSpPr>
          <p:cNvPr id="3" name="Content Placeholder 2"/>
          <p:cNvSpPr>
            <a:spLocks noGrp="1"/>
          </p:cNvSpPr>
          <p:nvPr>
            <p:ph idx="1"/>
          </p:nvPr>
        </p:nvSpPr>
        <p:spPr/>
        <p:txBody>
          <a:bodyPr/>
          <a:lstStyle/>
          <a:p>
            <a:r>
              <a:rPr lang="fr-FR" sz="2800" dirty="0"/>
              <a:t>But:</a:t>
            </a:r>
          </a:p>
          <a:p>
            <a:pPr lvl="1"/>
            <a:r>
              <a:rPr lang="fr-FR" dirty="0"/>
              <a:t>Résultat à long terme décrivant la mission globale de votre effort</a:t>
            </a:r>
          </a:p>
          <a:p>
            <a:pPr lvl="1"/>
            <a:r>
              <a:rPr lang="fr-FR" dirty="0"/>
              <a:t>Généralement soutenu par plusieurs objectifs</a:t>
            </a:r>
          </a:p>
          <a:p>
            <a:pPr>
              <a:buFont typeface="Wingdings" panose="05000000000000000000" pitchFamily="2" charset="2"/>
              <a:buChar char="§"/>
            </a:pPr>
            <a:r>
              <a:rPr lang="fr-FR" sz="2800" dirty="0"/>
              <a:t>Exemple : Engagement financier accru du gouvernement pour s’assurer que la jeunesse mozambicaine puisse avoir accès à un large éventail de méthodes de planification familiale à l'échelle nationale</a:t>
            </a:r>
          </a:p>
          <a:p>
            <a:pPr>
              <a:buFont typeface="Wingdings" panose="05000000000000000000" pitchFamily="2" charset="2"/>
              <a:buChar char="§"/>
            </a:pPr>
            <a:endParaRPr lang="fr-FR" sz="2800" dirty="0"/>
          </a:p>
        </p:txBody>
      </p:sp>
    </p:spTree>
    <p:extLst>
      <p:ext uri="{BB962C8B-B14F-4D97-AF65-F5344CB8AC3E}">
        <p14:creationId xmlns:p14="http://schemas.microsoft.com/office/powerpoint/2010/main" val="168987395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02" name="Rectangle 2"/>
          <p:cNvSpPr>
            <a:spLocks noGrp="1" noChangeArrowheads="1"/>
          </p:cNvSpPr>
          <p:nvPr>
            <p:ph type="title"/>
          </p:nvPr>
        </p:nvSpPr>
        <p:spPr>
          <a:xfrm>
            <a:off x="838200" y="381000"/>
            <a:ext cx="8077200" cy="685800"/>
          </a:xfrm>
          <a:extLst>
            <a:ext uri="{91240B29-F687-4F45-9708-019B960494DF}">
              <a14:hiddenLine xmlns:a14="http://schemas.microsoft.com/office/drawing/2010/main" w="12700">
                <a:solidFill>
                  <a:schemeClr val="tx1"/>
                </a:solidFill>
                <a:miter lim="800000"/>
                <a:headEnd/>
                <a:tailEnd/>
              </a14:hiddenLine>
            </a:ext>
          </a:extLst>
        </p:spPr>
        <p:txBody>
          <a:bodyPr lIns="90488" tIns="44450" rIns="90488" bIns="44450"/>
          <a:lstStyle/>
          <a:p>
            <a:pPr>
              <a:defRPr/>
            </a:pPr>
            <a:r>
              <a:rPr lang="fr-FR" dirty="0"/>
              <a:t>But de plaidoyer par rapport à but de programme</a:t>
            </a:r>
            <a:endParaRPr lang="fr-FR" b="1" dirty="0"/>
          </a:p>
        </p:txBody>
      </p:sp>
      <p:graphicFrame>
        <p:nvGraphicFramePr>
          <p:cNvPr id="2" name="Diagram 1"/>
          <p:cNvGraphicFramePr/>
          <p:nvPr>
            <p:extLst>
              <p:ext uri="{D42A27DB-BD31-4B8C-83A1-F6EECF244321}">
                <p14:modId xmlns:p14="http://schemas.microsoft.com/office/powerpoint/2010/main" val="3528505200"/>
              </p:ext>
            </p:extLst>
          </p:nvPr>
        </p:nvGraphicFramePr>
        <p:xfrm>
          <a:off x="838200" y="1828800"/>
          <a:ext cx="7924800" cy="43434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47365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2" grpId="0">
        <p:bldAsOne/>
      </p:bldGraphic>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dirty="0"/>
              <a:t>Déterminer vos objectifs</a:t>
            </a:r>
          </a:p>
        </p:txBody>
      </p:sp>
      <p:sp>
        <p:nvSpPr>
          <p:cNvPr id="3" name="Content Placeholder 2"/>
          <p:cNvSpPr>
            <a:spLocks noGrp="1"/>
          </p:cNvSpPr>
          <p:nvPr>
            <p:ph idx="1"/>
          </p:nvPr>
        </p:nvSpPr>
        <p:spPr/>
        <p:txBody>
          <a:bodyPr/>
          <a:lstStyle/>
          <a:p>
            <a:r>
              <a:rPr lang="fr-FR" sz="2800" dirty="0"/>
              <a:t>Objectif :</a:t>
            </a:r>
          </a:p>
          <a:p>
            <a:pPr lvl="1"/>
            <a:r>
              <a:rPr lang="fr-FR" dirty="0"/>
              <a:t>Brève déclaration d'intention décrivant le résultat recherché et liée à votre but</a:t>
            </a:r>
          </a:p>
          <a:p>
            <a:pPr lvl="1"/>
            <a:r>
              <a:rPr lang="fr-FR" dirty="0"/>
              <a:t>Les objectifs seront souvent atteints dans un délai déterminé, alors que votre but peut l’être à plus long terme.</a:t>
            </a:r>
          </a:p>
          <a:p>
            <a:pPr lvl="1"/>
            <a:r>
              <a:rPr lang="fr-FR" dirty="0"/>
              <a:t>Exemple: Établir une ligne budgétaire pour les services de planification familiale adaptés aux jeunes dans le budget de santé 2019 du district</a:t>
            </a:r>
          </a:p>
        </p:txBody>
      </p:sp>
    </p:spTree>
    <p:extLst>
      <p:ext uri="{BB962C8B-B14F-4D97-AF65-F5344CB8AC3E}">
        <p14:creationId xmlns:p14="http://schemas.microsoft.com/office/powerpoint/2010/main" val="177555023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3b667bbbcd25276da16f1e3948579508d67ae"/>
</p:tagLst>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D05124"/>
        </a:folHlink>
      </a:clrScheme>
      <a:clrMap bg1="lt1" tx1="dk1" bg2="lt2" tx2="dk2" accent1="accent1" accent2="accent2" accent3="accent3" accent4="accent4" accent5="accent5" accent6="accent6" hlink="hlink" folHlink="folHlink"/>
    </a:extraClrScheme>
    <a:extraClrScheme>
      <a:clrScheme name="Bold Stripes 4">
        <a:dk1>
          <a:srgbClr val="000000"/>
        </a:dk1>
        <a:lt1>
          <a:srgbClr val="EAEAEA"/>
        </a:lt1>
        <a:dk2>
          <a:srgbClr val="6B4E49"/>
        </a:dk2>
        <a:lt2>
          <a:srgbClr val="EAEAEA"/>
        </a:lt2>
        <a:accent1>
          <a:srgbClr val="FFFFFF"/>
        </a:accent1>
        <a:accent2>
          <a:srgbClr val="DDDDDD"/>
        </a:accent2>
        <a:accent3>
          <a:srgbClr val="F3F3F3"/>
        </a:accent3>
        <a:accent4>
          <a:srgbClr val="000000"/>
        </a:accent4>
        <a:accent5>
          <a:srgbClr val="FFFFFF"/>
        </a:accent5>
        <a:accent6>
          <a:srgbClr val="C8C8C8"/>
        </a:accent6>
        <a:hlink>
          <a:srgbClr val="76544E"/>
        </a:hlink>
        <a:folHlink>
          <a:srgbClr val="2E73C6"/>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2" id="{C7D18BEB-AF33-4AA1-AEDE-B81368BEE062}" vid="{6CA32A49-40F8-4E88-8197-29E556E91DCD}"/>
    </a:ext>
  </a:extLst>
</a:theme>
</file>

<file path=ppt/theme/theme2.xml><?xml version="1.0" encoding="utf-8"?>
<a:theme xmlns:a="http://schemas.openxmlformats.org/drawingml/2006/main" name="1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2_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themeOverride>
</file>

<file path=ppt/theme/themeOverride2.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ppt/theme/themeOverride3.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PACE_ppt cover template_9.2016</Template>
  <TotalTime>14662</TotalTime>
  <Words>3381</Words>
  <Application>Microsoft Office PowerPoint</Application>
  <PresentationFormat>On-screen Show (4:3)</PresentationFormat>
  <Paragraphs>256</Paragraphs>
  <Slides>23</Slides>
  <Notes>23</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23</vt:i4>
      </vt:variant>
    </vt:vector>
  </HeadingPairs>
  <TitlesOfParts>
    <vt:vector size="30" baseType="lpstr">
      <vt:lpstr>Arial</vt:lpstr>
      <vt:lpstr>Courier New</vt:lpstr>
      <vt:lpstr>Times New Roman</vt:lpstr>
      <vt:lpstr>Wingdings</vt:lpstr>
      <vt:lpstr>Bold Stripes</vt:lpstr>
      <vt:lpstr>1_Bold Stripes</vt:lpstr>
      <vt:lpstr>2_Bold Stripes</vt:lpstr>
      <vt:lpstr>  Plaidoyer éclairé par des données probantes    </vt:lpstr>
      <vt:lpstr>Qu’est-ce qu’un plaidoyer ?</vt:lpstr>
      <vt:lpstr>Qu’est-ce que le plaidoyer n’est pas ? </vt:lpstr>
      <vt:lpstr>Le plaidoyer n'est pas oppositionnel</vt:lpstr>
      <vt:lpstr>PowerPoint Presentation</vt:lpstr>
      <vt:lpstr>Élaborer avec soin votre plan de plaidoyer</vt:lpstr>
      <vt:lpstr>Définir votre but de plaidoyer  </vt:lpstr>
      <vt:lpstr>But de plaidoyer par rapport à but de programme</vt:lpstr>
      <vt:lpstr>Déterminer vos objectifs</vt:lpstr>
      <vt:lpstr>Se préparer à passer à l’action   </vt:lpstr>
      <vt:lpstr>Se préparer à passer à l’action, suite</vt:lpstr>
      <vt:lpstr>Trois approches de plaidoyer pour influencer le changement de politique</vt:lpstr>
      <vt:lpstr>PowerPoint Presentation</vt:lpstr>
      <vt:lpstr>PowerPoint Presentation</vt:lpstr>
      <vt:lpstr>PowerPoint Presentation</vt:lpstr>
      <vt:lpstr>PowerPoint Presentation</vt:lpstr>
      <vt:lpstr>Exemple de plan de plaidoyer [simplifié] </vt:lpstr>
      <vt:lpstr>Un autre exemple de plan de plaidoyer [simplifié]   </vt:lpstr>
      <vt:lpstr>De quoi aurez-vous besoin pour assurer votre succès ? </vt:lpstr>
      <vt:lpstr>Une clé pour la réussite : établir des partenariats et des coalitions </vt:lpstr>
      <vt:lpstr>Considérations spéciales</vt:lpstr>
      <vt:lpstr>ACTIVITÉ</vt:lpstr>
      <vt:lpstr>Sources</vt:lpstr>
    </vt:vector>
  </TitlesOfParts>
  <Manager/>
  <Company>Paul Geary User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Advocacy for Impact</dc:title>
  <dc:subject/>
  <dc:creator>Shelley Megquier</dc:creator>
  <cp:keywords/>
  <dc:description/>
  <cp:lastModifiedBy>Alfred Hylton-Dei</cp:lastModifiedBy>
  <cp:revision>732</cp:revision>
  <cp:lastPrinted>2017-04-26T23:52:15Z</cp:lastPrinted>
  <dcterms:created xsi:type="dcterms:W3CDTF">2019-10-23T17:27:45Z</dcterms:created>
  <dcterms:modified xsi:type="dcterms:W3CDTF">2020-01-13T16:54:28Z</dcterms:modified>
  <cp:category/>
</cp:coreProperties>
</file>