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3" r:id="rId1"/>
  </p:sldMasterIdLst>
  <p:notesMasterIdLst>
    <p:notesMasterId r:id="rId43"/>
  </p:notesMasterIdLst>
  <p:handoutMasterIdLst>
    <p:handoutMasterId r:id="rId44"/>
  </p:handoutMasterIdLst>
  <p:sldIdLst>
    <p:sldId id="372" r:id="rId2"/>
    <p:sldId id="353" r:id="rId3"/>
    <p:sldId id="349" r:id="rId4"/>
    <p:sldId id="264" r:id="rId5"/>
    <p:sldId id="351" r:id="rId6"/>
    <p:sldId id="350" r:id="rId7"/>
    <p:sldId id="354" r:id="rId8"/>
    <p:sldId id="310" r:id="rId9"/>
    <p:sldId id="355" r:id="rId10"/>
    <p:sldId id="359" r:id="rId11"/>
    <p:sldId id="335" r:id="rId12"/>
    <p:sldId id="262" r:id="rId13"/>
    <p:sldId id="339" r:id="rId14"/>
    <p:sldId id="276" r:id="rId15"/>
    <p:sldId id="367" r:id="rId16"/>
    <p:sldId id="368" r:id="rId17"/>
    <p:sldId id="288" r:id="rId18"/>
    <p:sldId id="294" r:id="rId19"/>
    <p:sldId id="369" r:id="rId20"/>
    <p:sldId id="341" r:id="rId21"/>
    <p:sldId id="364" r:id="rId22"/>
    <p:sldId id="370" r:id="rId23"/>
    <p:sldId id="307" r:id="rId24"/>
    <p:sldId id="334" r:id="rId25"/>
    <p:sldId id="337" r:id="rId26"/>
    <p:sldId id="336" r:id="rId27"/>
    <p:sldId id="344" r:id="rId28"/>
    <p:sldId id="345" r:id="rId29"/>
    <p:sldId id="357" r:id="rId30"/>
    <p:sldId id="358" r:id="rId31"/>
    <p:sldId id="366" r:id="rId32"/>
    <p:sldId id="306" r:id="rId33"/>
    <p:sldId id="332" r:id="rId34"/>
    <p:sldId id="360" r:id="rId35"/>
    <p:sldId id="323" r:id="rId36"/>
    <p:sldId id="300" r:id="rId37"/>
    <p:sldId id="361" r:id="rId38"/>
    <p:sldId id="304" r:id="rId39"/>
    <p:sldId id="362" r:id="rId40"/>
    <p:sldId id="365" r:id="rId41"/>
    <p:sldId id="371" r:id="rId42"/>
  </p:sldIdLst>
  <p:sldSz cx="9144000" cy="6858000" type="screen4x3"/>
  <p:notesSz cx="6881813"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a:cs typeface="ＭＳ Ｐゴシック"/>
      </a:defRPr>
    </a:lvl1pPr>
    <a:lvl2pPr marL="457200" algn="l" rtl="0" fontAlgn="base">
      <a:spcBef>
        <a:spcPct val="0"/>
      </a:spcBef>
      <a:spcAft>
        <a:spcPct val="0"/>
      </a:spcAft>
      <a:defRPr sz="2400" kern="1200">
        <a:solidFill>
          <a:schemeClr val="tx1"/>
        </a:solidFill>
        <a:latin typeface="Arial" charset="0"/>
        <a:ea typeface="ＭＳ Ｐゴシック"/>
        <a:cs typeface="ＭＳ Ｐゴシック"/>
      </a:defRPr>
    </a:lvl2pPr>
    <a:lvl3pPr marL="914400" algn="l" rtl="0" fontAlgn="base">
      <a:spcBef>
        <a:spcPct val="0"/>
      </a:spcBef>
      <a:spcAft>
        <a:spcPct val="0"/>
      </a:spcAft>
      <a:defRPr sz="2400" kern="1200">
        <a:solidFill>
          <a:schemeClr val="tx1"/>
        </a:solidFill>
        <a:latin typeface="Arial" charset="0"/>
        <a:ea typeface="ＭＳ Ｐゴシック"/>
        <a:cs typeface="ＭＳ Ｐゴシック"/>
      </a:defRPr>
    </a:lvl3pPr>
    <a:lvl4pPr marL="1371600" algn="l" rtl="0" fontAlgn="base">
      <a:spcBef>
        <a:spcPct val="0"/>
      </a:spcBef>
      <a:spcAft>
        <a:spcPct val="0"/>
      </a:spcAft>
      <a:defRPr sz="2400" kern="1200">
        <a:solidFill>
          <a:schemeClr val="tx1"/>
        </a:solidFill>
        <a:latin typeface="Arial" charset="0"/>
        <a:ea typeface="ＭＳ Ｐゴシック"/>
        <a:cs typeface="ＭＳ Ｐゴシック"/>
      </a:defRPr>
    </a:lvl4pPr>
    <a:lvl5pPr marL="1828800" algn="l" rtl="0" fontAlgn="base">
      <a:spcBef>
        <a:spcPct val="0"/>
      </a:spcBef>
      <a:spcAft>
        <a:spcPct val="0"/>
      </a:spcAft>
      <a:defRPr sz="2400" kern="1200">
        <a:solidFill>
          <a:schemeClr val="tx1"/>
        </a:solidFill>
        <a:latin typeface="Arial" charset="0"/>
        <a:ea typeface="ＭＳ Ｐゴシック"/>
        <a:cs typeface="ＭＳ Ｐゴシック"/>
      </a:defRPr>
    </a:lvl5pPr>
    <a:lvl6pPr marL="2286000" algn="l" defTabSz="914400" rtl="0" eaLnBrk="1" latinLnBrk="0" hangingPunct="1">
      <a:defRPr sz="2400" kern="1200">
        <a:solidFill>
          <a:schemeClr val="tx1"/>
        </a:solidFill>
        <a:latin typeface="Arial" charset="0"/>
        <a:ea typeface="ＭＳ Ｐゴシック"/>
        <a:cs typeface="ＭＳ Ｐゴシック"/>
      </a:defRPr>
    </a:lvl6pPr>
    <a:lvl7pPr marL="2743200" algn="l" defTabSz="914400" rtl="0" eaLnBrk="1" latinLnBrk="0" hangingPunct="1">
      <a:defRPr sz="2400" kern="1200">
        <a:solidFill>
          <a:schemeClr val="tx1"/>
        </a:solidFill>
        <a:latin typeface="Arial" charset="0"/>
        <a:ea typeface="ＭＳ Ｐゴシック"/>
        <a:cs typeface="ＭＳ Ｐゴシック"/>
      </a:defRPr>
    </a:lvl7pPr>
    <a:lvl8pPr marL="3200400" algn="l" defTabSz="914400" rtl="0" eaLnBrk="1" latinLnBrk="0" hangingPunct="1">
      <a:defRPr sz="2400" kern="1200">
        <a:solidFill>
          <a:schemeClr val="tx1"/>
        </a:solidFill>
        <a:latin typeface="Arial" charset="0"/>
        <a:ea typeface="ＭＳ Ｐゴシック"/>
        <a:cs typeface="ＭＳ Ｐゴシック"/>
      </a:defRPr>
    </a:lvl8pPr>
    <a:lvl9pPr marL="3657600" algn="l" defTabSz="914400" rtl="0" eaLnBrk="1" latinLnBrk="0" hangingPunct="1">
      <a:defRPr sz="2400" kern="1200">
        <a:solidFill>
          <a:schemeClr val="tx1"/>
        </a:solidFill>
        <a:latin typeface="Arial" charset="0"/>
        <a:ea typeface="ＭＳ Ｐゴシック"/>
        <a:cs typeface="ＭＳ Ｐゴシック"/>
      </a:defRPr>
    </a:lvl9pPr>
  </p:defaultTextStyle>
  <p:extLst>
    <p:ext uri="{521415D9-36F7-43E2-AB2F-B90AF26B5E84}">
      <p14:sectionLst xmlns:p14="http://schemas.microsoft.com/office/powerpoint/2010/main">
        <p14:section name="Default Section" id="{C5FD3778-BDC0-4BFE-99A1-165AC483FBED}">
          <p14:sldIdLst>
            <p14:sldId id="372"/>
            <p14:sldId id="353"/>
            <p14:sldId id="349"/>
            <p14:sldId id="264"/>
            <p14:sldId id="351"/>
            <p14:sldId id="350"/>
            <p14:sldId id="354"/>
            <p14:sldId id="310"/>
          </p14:sldIdLst>
        </p14:section>
        <p14:section name="Social Media Basics" id="{748C0222-6396-4342-9424-B77A5B3229CF}">
          <p14:sldIdLst>
            <p14:sldId id="355"/>
            <p14:sldId id="359"/>
          </p14:sldIdLst>
        </p14:section>
        <p14:section name="Facebook" id="{C6BA2E7C-07DE-457D-80CF-E6E394BAD8A8}">
          <p14:sldIdLst>
            <p14:sldId id="335"/>
            <p14:sldId id="262"/>
            <p14:sldId id="339"/>
            <p14:sldId id="276"/>
            <p14:sldId id="367"/>
            <p14:sldId id="368"/>
          </p14:sldIdLst>
        </p14:section>
        <p14:section name="Twitter" id="{BDB2E63B-2A84-4A23-9E06-D5889688FAD6}">
          <p14:sldIdLst>
            <p14:sldId id="288"/>
            <p14:sldId id="294"/>
            <p14:sldId id="369"/>
            <p14:sldId id="341"/>
            <p14:sldId id="364"/>
            <p14:sldId id="370"/>
            <p14:sldId id="307"/>
          </p14:sldIdLst>
        </p14:section>
        <p14:section name="LinkedIn" id="{1307628C-10B4-4BEC-B53E-6EA963BCE408}">
          <p14:sldIdLst>
            <p14:sldId id="334"/>
            <p14:sldId id="337"/>
            <p14:sldId id="336"/>
            <p14:sldId id="344"/>
            <p14:sldId id="345"/>
          </p14:sldIdLst>
        </p14:section>
        <p14:section name="Engagement &amp; Influence" id="{092A8744-F5D5-4625-9D8F-1929D5AC1C43}">
          <p14:sldIdLst>
            <p14:sldId id="357"/>
            <p14:sldId id="358"/>
            <p14:sldId id="366"/>
            <p14:sldId id="306"/>
            <p14:sldId id="332"/>
            <p14:sldId id="360"/>
            <p14:sldId id="323"/>
            <p14:sldId id="300"/>
            <p14:sldId id="361"/>
            <p14:sldId id="304"/>
            <p14:sldId id="362"/>
            <p14:sldId id="365"/>
            <p14:sldId id="371"/>
          </p14:sldIdLst>
        </p14:section>
      </p14:sectionLst>
    </p:ext>
    <p:ext uri="{EFAFB233-063F-42B5-8137-9DF3F51BA10A}">
      <p15:sldGuideLst xmlns:p15="http://schemas.microsoft.com/office/powerpoint/2012/main">
        <p15:guide id="1" orient="horz" pos="1536">
          <p15:clr>
            <a:srgbClr val="A4A3A4"/>
          </p15:clr>
        </p15:guide>
        <p15:guide id="2" pos="576">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Dawodu" initials="TD" lastIdx="20" clrIdx="0">
    <p:extLst/>
  </p:cmAuthor>
  <p:cmAuthor id="2" name="Peter" initials="P" lastIdx="39" clrIdx="1">
    <p:extLst/>
  </p:cmAuthor>
  <p:cmAuthor id="3" name="Loryn W. Carter" initials="LWC" lastIdx="10" clrIdx="2">
    <p:extLst/>
  </p:cmAuthor>
  <p:cmAuthor id="4" name="Matthew Rigsby" initials="MR" lastIdx="14" clrIdx="3">
    <p:extLst/>
  </p:cmAuthor>
  <p:cmAuthor id="5" name="Marissa Yeakey" initials="MY" lastIdx="26" clrIdx="4">
    <p:extLst/>
  </p:cmAuthor>
  <p:cmAuthor id="6" name="Lisa Edmunds" initials="LE" lastIdx="12"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5BB"/>
    <a:srgbClr val="E96D1F"/>
    <a:srgbClr val="D59F0F"/>
    <a:srgbClr val="339966"/>
    <a:srgbClr val="A49A00"/>
    <a:srgbClr val="00467F"/>
    <a:srgbClr val="19FE63"/>
    <a:srgbClr val="00FF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85" autoAdjust="0"/>
    <p:restoredTop sz="75452" autoAdjust="0"/>
  </p:normalViewPr>
  <p:slideViewPr>
    <p:cSldViewPr>
      <p:cViewPr varScale="1">
        <p:scale>
          <a:sx n="135" d="100"/>
          <a:sy n="135" d="100"/>
        </p:scale>
        <p:origin x="312" y="160"/>
      </p:cViewPr>
      <p:guideLst>
        <p:guide orient="horz" pos="1536"/>
        <p:guide pos="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74" y="-1254"/>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1" y="0"/>
            <a:ext cx="2982913"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a:p>
        </p:txBody>
      </p:sp>
      <p:sp>
        <p:nvSpPr>
          <p:cNvPr id="1027" name="Rectangle 3"/>
          <p:cNvSpPr>
            <a:spLocks noGrp="1" noChangeArrowheads="1"/>
          </p:cNvSpPr>
          <p:nvPr>
            <p:ph type="dt" sz="quarter" idx="1"/>
          </p:nvPr>
        </p:nvSpPr>
        <p:spPr bwMode="auto">
          <a:xfrm>
            <a:off x="3900489" y="0"/>
            <a:ext cx="2981325"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a:p>
        </p:txBody>
      </p:sp>
      <p:sp>
        <p:nvSpPr>
          <p:cNvPr id="1028" name="Rectangle 4"/>
          <p:cNvSpPr>
            <a:spLocks noGrp="1" noChangeArrowheads="1"/>
          </p:cNvSpPr>
          <p:nvPr>
            <p:ph type="ftr" sz="quarter" idx="2"/>
          </p:nvPr>
        </p:nvSpPr>
        <p:spPr bwMode="auto">
          <a:xfrm>
            <a:off x="1" y="8831265"/>
            <a:ext cx="2982913"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a:p>
        </p:txBody>
      </p:sp>
      <p:sp>
        <p:nvSpPr>
          <p:cNvPr id="1029" name="Rectangle 5"/>
          <p:cNvSpPr>
            <a:spLocks noGrp="1" noChangeArrowheads="1"/>
          </p:cNvSpPr>
          <p:nvPr>
            <p:ph type="sldNum" sz="quarter" idx="3"/>
          </p:nvPr>
        </p:nvSpPr>
        <p:spPr bwMode="auto">
          <a:xfrm>
            <a:off x="3900489" y="8831265"/>
            <a:ext cx="2981325"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C233B8D6-EA53-44B2-9A37-7039F16E7A8A}" type="slidenum">
              <a:rPr lang="en-US"/>
              <a:pPr>
                <a:defRPr/>
              </a:pPr>
              <a:t>‹#›</a:t>
            </a:fld>
            <a:endParaRPr lang="en-US"/>
          </a:p>
        </p:txBody>
      </p:sp>
    </p:spTree>
    <p:extLst>
      <p:ext uri="{BB962C8B-B14F-4D97-AF65-F5344CB8AC3E}">
        <p14:creationId xmlns:p14="http://schemas.microsoft.com/office/powerpoint/2010/main" val="1461843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82913"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a:p>
        </p:txBody>
      </p:sp>
      <p:sp>
        <p:nvSpPr>
          <p:cNvPr id="79875" name="Rectangle 3"/>
          <p:cNvSpPr>
            <a:spLocks noGrp="1" noChangeArrowheads="1"/>
          </p:cNvSpPr>
          <p:nvPr>
            <p:ph type="dt" idx="1"/>
          </p:nvPr>
        </p:nvSpPr>
        <p:spPr bwMode="auto">
          <a:xfrm>
            <a:off x="3900489" y="0"/>
            <a:ext cx="2981325"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17600" y="696913"/>
            <a:ext cx="4648200" cy="3486150"/>
          </a:xfrm>
          <a:prstGeom prst="rect">
            <a:avLst/>
          </a:prstGeom>
          <a:noFill/>
          <a:ln w="9525">
            <a:solidFill>
              <a:srgbClr val="000000"/>
            </a:solidFill>
            <a:miter lim="800000"/>
            <a:headEnd/>
            <a:tailEnd/>
          </a:ln>
        </p:spPr>
      </p:sp>
      <p:sp>
        <p:nvSpPr>
          <p:cNvPr id="79877" name="Rectangle 5"/>
          <p:cNvSpPr>
            <a:spLocks noGrp="1" noChangeArrowheads="1"/>
          </p:cNvSpPr>
          <p:nvPr>
            <p:ph type="body" sz="quarter" idx="3"/>
          </p:nvPr>
        </p:nvSpPr>
        <p:spPr bwMode="auto">
          <a:xfrm>
            <a:off x="917576" y="4416427"/>
            <a:ext cx="5046663" cy="4183063"/>
          </a:xfrm>
          <a:prstGeom prst="rect">
            <a:avLst/>
          </a:prstGeom>
          <a:noFill/>
          <a:ln>
            <a:noFill/>
          </a:ln>
          <a:extLst/>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1" y="8831265"/>
            <a:ext cx="2982913"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a:p>
        </p:txBody>
      </p:sp>
      <p:sp>
        <p:nvSpPr>
          <p:cNvPr id="79879" name="Rectangle 7"/>
          <p:cNvSpPr>
            <a:spLocks noGrp="1" noChangeArrowheads="1"/>
          </p:cNvSpPr>
          <p:nvPr>
            <p:ph type="sldNum" sz="quarter" idx="5"/>
          </p:nvPr>
        </p:nvSpPr>
        <p:spPr bwMode="auto">
          <a:xfrm>
            <a:off x="3900489" y="8831265"/>
            <a:ext cx="2981325"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5BAFA8D9-4E0D-451F-A12A-78F904CD74F4}" type="slidenum">
              <a:rPr lang="en-US"/>
              <a:pPr>
                <a:defRPr/>
              </a:pPr>
              <a:t>‹#›</a:t>
            </a:fld>
            <a:endParaRPr lang="en-US"/>
          </a:p>
        </p:txBody>
      </p:sp>
    </p:spTree>
    <p:extLst>
      <p:ext uri="{BB962C8B-B14F-4D97-AF65-F5344CB8AC3E}">
        <p14:creationId xmlns:p14="http://schemas.microsoft.com/office/powerpoint/2010/main" val="40999748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b="0" i="0" u="none" baseline="0">
                <a:ea typeface="ＭＳ Ｐゴシック"/>
              </a:rPr>
              <a:t>Au cours de cette présentation, nous parlerons d'une plateforme de communication différente - les médias sociaux - et des compétences dont vous avez besoin pour tirer parti des médias sociaux de manière efficace afin de diffuser vos travaux de recherche et d'impliquer des publics politiques et influents. </a:t>
            </a: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1122" indent="-288893">
              <a:defRPr sz="2400">
                <a:solidFill>
                  <a:schemeClr val="tx1"/>
                </a:solidFill>
                <a:latin typeface="Arial" panose="020B0604020202020204" pitchFamily="34" charset="0"/>
                <a:ea typeface="ＭＳ Ｐゴシック" panose="020B0600070205080204" pitchFamily="34" charset="-128"/>
              </a:defRPr>
            </a:lvl2pPr>
            <a:lvl3pPr marL="1155573" indent="-231115">
              <a:defRPr sz="2400">
                <a:solidFill>
                  <a:schemeClr val="tx1"/>
                </a:solidFill>
                <a:latin typeface="Arial" panose="020B0604020202020204" pitchFamily="34" charset="0"/>
                <a:ea typeface="ＭＳ Ｐゴシック" panose="020B0600070205080204" pitchFamily="34" charset="-128"/>
              </a:defRPr>
            </a:lvl3pPr>
            <a:lvl4pPr marL="1617802" indent="-231115">
              <a:defRPr sz="2400">
                <a:solidFill>
                  <a:schemeClr val="tx1"/>
                </a:solidFill>
                <a:latin typeface="Arial" panose="020B0604020202020204" pitchFamily="34" charset="0"/>
                <a:ea typeface="ＭＳ Ｐゴシック" panose="020B0600070205080204" pitchFamily="34" charset="-128"/>
              </a:defRPr>
            </a:lvl4pPr>
            <a:lvl5pPr marL="2080031" indent="-231115">
              <a:defRPr sz="2400">
                <a:solidFill>
                  <a:schemeClr val="tx1"/>
                </a:solidFill>
                <a:latin typeface="Arial" panose="020B0604020202020204" pitchFamily="34" charset="0"/>
                <a:ea typeface="ＭＳ Ｐゴシック" panose="020B0600070205080204" pitchFamily="34" charset="-128"/>
              </a:defRPr>
            </a:lvl5pPr>
            <a:lvl6pPr marL="2542261"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04490"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66719"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28948"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l" rtl="0"/>
            <a:fld id="{F7348B18-4CB9-4909-8205-4EA506D8FF05}" type="slidenum">
              <a:rPr sz="1200"/>
              <a:pPr/>
              <a:t>1</a:t>
            </a:fld>
            <a:endParaRPr lang="fr" altLang="en-US" sz="1200"/>
          </a:p>
        </p:txBody>
      </p:sp>
    </p:spTree>
    <p:extLst>
      <p:ext uri="{BB962C8B-B14F-4D97-AF65-F5344CB8AC3E}">
        <p14:creationId xmlns:p14="http://schemas.microsoft.com/office/powerpoint/2010/main" val="439860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Si vous souhaitez vous lancer et créer une présence professionnelle sur les réseaux sociaux, voici quelques conseils pour utiliser plusieurs plateformes. </a:t>
            </a:r>
          </a:p>
          <a:p>
            <a:endParaRPr lang="fr" baseline="0" dirty="0"/>
          </a:p>
          <a:p>
            <a:pPr marL="228600" indent="-228600" algn="l" rtl="0">
              <a:buAutoNum type="arabicPeriod"/>
            </a:pPr>
            <a:r>
              <a:rPr lang="fr" b="0" i="0" u="none" baseline="0" dirty="0"/>
              <a:t>Restez cohérent d'une plateforme à l'autre. Prenez une photo professionnelle et utilisez-la pour tous vos profils - utiliser une photo de vous-même est important afin que les autres utilisateurs voient qu'il s'agit d'un profil réel.   Veillez à garder le même nom. Ajoutez un contenu cohérent - cela ne signifie pas que vous devez dupliquer le contenu sur toutes les plateformes, mais vous devez plutôt partager des types similaires de contenu, d'opinions, etc. </a:t>
            </a:r>
          </a:p>
          <a:p>
            <a:pPr marL="228600" indent="-228600" algn="l" rtl="0">
              <a:buAutoNum type="arabicPeriod"/>
            </a:pPr>
            <a:r>
              <a:rPr lang="fr" b="0" i="0" u="none" baseline="0" dirty="0"/>
              <a:t>Définissez votre « voix » dans les médias sociaux et ce que vous voulez que votre personnage social soit. Y a-t-il un domaine thématique particulier ? Un créneau particulier d'un domaine particulier sur lequel vous vous concentrerez ? Un certain point de vue que vous proposerez ?</a:t>
            </a:r>
          </a:p>
          <a:p>
            <a:pPr marL="228600" indent="-228600" algn="l" rtl="0">
              <a:buAutoNum type="arabicPeriod"/>
            </a:pPr>
            <a:r>
              <a:rPr lang="fr" b="0" i="0" u="none" baseline="0" dirty="0"/>
              <a:t>Tentez d'écrire une description courte et accrocheuse de votre profil dans le titre, votre biographie ou votre présentation, et utilisez-la pour transmettre le point de vue que vous partagerez.  Une fois encore, utilisez la même sur toutes les plateformes. Créez quelque chose qui se démarquera et ne sera pas oublié. </a:t>
            </a:r>
            <a:endParaRPr lang="fr" dirty="0"/>
          </a:p>
          <a:p>
            <a:pPr marL="228600" indent="-228600" algn="l" rtl="0">
              <a:buAutoNum type="arabicPeriod"/>
            </a:pPr>
            <a:r>
              <a:rPr lang="fr" b="0" i="0" u="none" baseline="0" dirty="0"/>
              <a:t>Planifiez le rythme de vos publications - tous les jours ou au moins régulièrement - pour permettre aux gens de se rappeler que vous êtes dans le domaine social.  Mais - en même temps - ne publiez pas n'importe quoi juste pour publier beaucoup.  Concentrez-vous sur le contenu de qualité qui correspond au sujet et concentrez-vous sur les médias sociaux. </a:t>
            </a:r>
            <a:endParaRPr lang="fr" dirty="0"/>
          </a:p>
          <a:p>
            <a:pPr marL="228600" indent="-228600" algn="l" rtl="0">
              <a:buAutoNum type="arabicPeriod"/>
            </a:pP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10</a:t>
            </a:fld>
            <a:endParaRPr lang="fr"/>
          </a:p>
        </p:txBody>
      </p:sp>
    </p:spTree>
    <p:extLst>
      <p:ext uri="{BB962C8B-B14F-4D97-AF65-F5344CB8AC3E}">
        <p14:creationId xmlns:p14="http://schemas.microsoft.com/office/powerpoint/2010/main" val="3628613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p:spPr>
        <p:txBody>
          <a:bodyPr/>
          <a:lstStyle/>
          <a:p>
            <a:pPr algn="l" rtl="0"/>
            <a:r>
              <a:rPr lang="fr" sz="1200" b="0" i="0" u="none" kern="1200" baseline="0" dirty="0">
                <a:solidFill>
                  <a:schemeClr val="tx1"/>
                </a:solidFill>
                <a:effectLst/>
                <a:latin typeface="Arial" charset="0"/>
                <a:ea typeface="ＭＳ Ｐゴシック" charset="-128"/>
                <a:cs typeface="ＭＳ Ｐゴシック"/>
              </a:rPr>
              <a:t>Combien d'entre vous ont un compte personnel sur Facebook ?</a:t>
            </a:r>
          </a:p>
          <a:p>
            <a:endParaRPr lang="fr" sz="1200" kern="1200" baseline="0" dirty="0">
              <a:solidFill>
                <a:schemeClr val="tx1"/>
              </a:solidFill>
              <a:effectLst/>
              <a:latin typeface="Arial" charset="0"/>
              <a:ea typeface="ＭＳ Ｐゴシック" charset="-128"/>
              <a:cs typeface="ＭＳ Ｐゴシック"/>
            </a:endParaRPr>
          </a:p>
          <a:p>
            <a:pPr algn="l" rtl="0"/>
            <a:r>
              <a:rPr lang="fr" sz="1200" b="0" i="0" u="none" kern="1200" baseline="0" dirty="0">
                <a:solidFill>
                  <a:schemeClr val="tx1"/>
                </a:solidFill>
                <a:effectLst/>
                <a:latin typeface="Arial" charset="0"/>
                <a:ea typeface="ＭＳ Ｐゴシック" charset="-128"/>
                <a:cs typeface="ＭＳ Ｐゴシック"/>
              </a:rPr>
              <a:t>Facebook est un site de réseautage social qui vous permet de vous connecter facilement et de partager en ligne avec votre famille et vos amis. Le PRB utilise Facebook pour partager nos « histoires » et se connecter avec des personnes qui s'intéressent à notre travail, ou font des recherches et des activités de plaidoyer similaires.</a:t>
            </a:r>
            <a:endParaRPr lang="fr" sz="1200" kern="1200" dirty="0">
              <a:solidFill>
                <a:schemeClr val="tx1"/>
              </a:solidFill>
              <a:effectLst/>
              <a:latin typeface="Arial" charset="0"/>
              <a:ea typeface="ＭＳ Ｐゴシック" charset="-128"/>
              <a:cs typeface="ＭＳ Ｐゴシック"/>
            </a:endParaRPr>
          </a:p>
          <a:p>
            <a:endParaRPr lang="fr" sz="1200" kern="1200" dirty="0">
              <a:solidFill>
                <a:schemeClr val="tx1"/>
              </a:solidFill>
              <a:effectLst/>
              <a:latin typeface="Arial" charset="0"/>
              <a:ea typeface="ＭＳ Ｐゴシック" charset="-128"/>
            </a:endParaRPr>
          </a:p>
          <a:p>
            <a:pPr algn="l" rtl="0"/>
            <a:r>
              <a:rPr lang="fr" sz="1200" b="0" i="0" u="none" kern="1200" baseline="0" dirty="0">
                <a:solidFill>
                  <a:schemeClr val="tx1"/>
                </a:solidFill>
                <a:effectLst/>
                <a:latin typeface="Arial" charset="0"/>
                <a:ea typeface="ＭＳ Ｐゴシック" charset="-128"/>
                <a:cs typeface="ＭＳ Ｐゴシック"/>
              </a:rPr>
              <a:t>La page Facebook du PRB est un espace en ligne, où les gens peuvent poser des questions ou discuter du contenu affiché. Le PRB implique et développe son public en publiant tous les jours. Les personnes qui aiment notre page - et leurs amis - recevront des mises à jour dans leurs fils d'actualités.</a:t>
            </a:r>
            <a:endParaRPr lang="fr" dirty="0">
              <a:ea typeface="ＭＳ Ｐゴシック"/>
            </a:endParaRPr>
          </a:p>
        </p:txBody>
      </p:sp>
    </p:spTree>
    <p:extLst>
      <p:ext uri="{BB962C8B-B14F-4D97-AF65-F5344CB8AC3E}">
        <p14:creationId xmlns:p14="http://schemas.microsoft.com/office/powerpoint/2010/main" val="1887865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ln/>
        </p:spPr>
      </p:sp>
      <p:sp>
        <p:nvSpPr>
          <p:cNvPr id="27650" name="Notes Placeholder 2"/>
          <p:cNvSpPr>
            <a:spLocks noGrp="1"/>
          </p:cNvSpPr>
          <p:nvPr>
            <p:ph type="body" idx="1"/>
          </p:nvPr>
        </p:nvSpPr>
        <p:spPr>
          <a:noFill/>
        </p:spPr>
        <p:txBody>
          <a:bodyPr/>
          <a:lstStyle/>
          <a:p>
            <a:pPr algn="l" rtl="0"/>
            <a:r>
              <a:rPr lang="fr" b="0" i="0" u="none" baseline="0" dirty="0">
                <a:ea typeface="ＭＳ Ｐゴシック"/>
              </a:rPr>
              <a:t>Les trois principales caractéristiques de Facebook sont les pages individuelles de votre profil, les pages de l'organisation et les groupes. Ceux d'entre vous qui sont actifs sur Facebook ont probablement des pages Facebook privées, mais les personnalités célèbres peuvent avoir des pages que vous pouvez suivre. </a:t>
            </a:r>
          </a:p>
          <a:p>
            <a:endParaRPr lang="fr" baseline="0" dirty="0">
              <a:ea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 b="0" i="0" u="none" baseline="0" dirty="0">
                <a:ea typeface="ＭＳ Ｐゴシック"/>
              </a:rPr>
              <a:t>Comme vous pouvez le voir, Melinda Gates est active sur Facebook. Sa page est soignée et ordonnée, et elle contribue au discours mondial. Ses photos sont professionnelles et les mots qu'elle utilise sont soigneusement choisis. Sa page la présente comme une chef de file de la planification familiale dans le monde. Si vous aimez sa page en cliquant sur ce bouton en haut, ses messages commenceront à apparaître dans votre fil d'informations, et vous pourrez aimer, commenter et partager. </a:t>
            </a:r>
            <a:endParaRPr lang="fr" dirty="0">
              <a:ea typeface="ＭＳ Ｐゴシック"/>
            </a:endParaRPr>
          </a:p>
        </p:txBody>
      </p:sp>
      <p:sp>
        <p:nvSpPr>
          <p:cNvPr id="4" name="Slide Number Placeholder 3"/>
          <p:cNvSpPr>
            <a:spLocks noGrp="1"/>
          </p:cNvSpPr>
          <p:nvPr>
            <p:ph type="sldNum" sz="quarter" idx="5"/>
          </p:nvPr>
        </p:nvSpPr>
        <p:spPr/>
        <p:txBody>
          <a:bodyPr/>
          <a:lstStyle/>
          <a:p>
            <a:pPr algn="l" rtl="0">
              <a:defRPr/>
            </a:pPr>
            <a:fld id="{470CF222-F3DF-448E-AF40-19B65FCB768C}" type="slidenum">
              <a:rPr/>
              <a:pPr>
                <a:defRPr/>
              </a:pPr>
              <a:t>12</a:t>
            </a:fld>
            <a:endParaRPr lang="fr"/>
          </a:p>
        </p:txBody>
      </p:sp>
    </p:spTree>
    <p:extLst>
      <p:ext uri="{BB962C8B-B14F-4D97-AF65-F5344CB8AC3E}">
        <p14:creationId xmlns:p14="http://schemas.microsoft.com/office/powerpoint/2010/main" val="1951832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 b="0" i="0" u="none" baseline="0">
                <a:ea typeface="ＭＳ Ｐゴシック"/>
              </a:rPr>
              <a:t>De nombreuses organisations sont actives sur Facebook – y compris le PRB ! Vous pouvez voir ici un visuel de la page du PRB. Vous pouvez nous suivre et voir le message le plus récent, qui s'affichera dans votre fil d'actualités et vous permettra de participer à nos messages sur Facebook. </a:t>
            </a:r>
            <a:endParaRPr lang="fr" dirty="0">
              <a:ea typeface="ＭＳ Ｐゴシック"/>
            </a:endParaRPr>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13</a:t>
            </a:fld>
            <a:endParaRPr lang="fr"/>
          </a:p>
        </p:txBody>
      </p:sp>
    </p:spTree>
    <p:extLst>
      <p:ext uri="{BB962C8B-B14F-4D97-AF65-F5344CB8AC3E}">
        <p14:creationId xmlns:p14="http://schemas.microsoft.com/office/powerpoint/2010/main" val="1287796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quelques conseils pour commencer à vous impliquer sur Facebook en publiant sur votre page ou dans un groupe.</a:t>
            </a:r>
          </a:p>
          <a:p>
            <a:endParaRPr lang="fr"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Soyez bref : Plus c'est court, mieux c'est. Les messages de 100 à 200 caractères sont généralement les plus efficaces et faciles à lire à mesure que vos followers naviguent à travers leurs fils d'actualités sur Facebook. Apprenez à modifier vos messages afin qu'ils soient significatifs en peu de mots. Dans le même temps, cependant, Facebook est une plateforme qui permet des publications plus longues (contrairement à Twitter, comme vous le verrez dans un instant), alors n'hésitez pas à profiter de cette flexibilité lorsque cela est nécessaire.</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dirty="0"/>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Tenez compte de votre public : Si vous publiez uniquement pour vos propres followers, vous pouvez prendre une tonalité différente de celle que vous utiliserez pour un groupe d'étrangers qui partagent un intérêt commun. Pensez à ce que le public connaît de votre problème et à la façon dont vous pouvez commencer à les impliquer de manière positive.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sz="1200" u="none" strike="noStrike" kern="120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Posez des questions :  </a:t>
            </a:r>
            <a:r>
              <a:rPr lang="fr" b="0" i="0" u="none" baseline="0" dirty="0"/>
              <a:t>Les questions sont un excellent moyen d'obtenir des commentaires. Essayez de poser des questions claires et directes. Si possible, posez des questions à la fin de votre message.</a:t>
            </a: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b="0" i="0" u="none" strike="noStrike" kern="1200" baseline="0" dirty="0">
                <a:solidFill>
                  <a:schemeClr val="tx1"/>
                </a:solidFill>
                <a:effectLst/>
                <a:latin typeface="Arial" charset="0"/>
                <a:ea typeface="ＭＳ Ｐゴシック" charset="-128"/>
                <a:cs typeface="ＭＳ Ｐゴシック"/>
              </a:rPr>
              <a:t>Soyez visuel : </a:t>
            </a:r>
            <a:r>
              <a:rPr lang="fr" b="0" i="0" u="none" baseline="0" dirty="0"/>
              <a:t>Les images sont les plus adaptées sur Facebook. L'ajout d'une belle image attirera les lecteurs.</a:t>
            </a: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b="0" i="0" u="none" strike="noStrike" kern="1200" baseline="0" dirty="0">
                <a:solidFill>
                  <a:schemeClr val="tx1"/>
                </a:solidFill>
                <a:effectLst/>
                <a:latin typeface="Arial" charset="0"/>
                <a:ea typeface="ＭＳ Ｐゴシック" charset="-128"/>
                <a:cs typeface="ＭＳ Ｐゴシック"/>
              </a:rPr>
              <a:t>Vos messages doivent être variés, en restant </a:t>
            </a:r>
            <a:r>
              <a:rPr lang="fr" sz="1200" b="0" i="0" u="none" strike="noStrike" kern="1200" baseline="0" dirty="0" smtClean="0">
                <a:solidFill>
                  <a:schemeClr val="tx1"/>
                </a:solidFill>
                <a:effectLst/>
                <a:latin typeface="Arial" charset="0"/>
                <a:ea typeface="ＭＳ Ｐゴシック" charset="-128"/>
                <a:cs typeface="ＭＳ Ｐゴシック"/>
              </a:rPr>
              <a:t>cohérents </a:t>
            </a:r>
            <a:r>
              <a:rPr lang="fr" sz="1200" b="0" i="0" u="none" strike="noStrike" kern="1200" baseline="0" dirty="0">
                <a:solidFill>
                  <a:schemeClr val="tx1"/>
                </a:solidFill>
                <a:effectLst/>
                <a:latin typeface="Arial" charset="0"/>
                <a:ea typeface="ＭＳ Ｐゴシック" charset="-128"/>
                <a:cs typeface="ＭＳ Ｐゴシック"/>
              </a:rPr>
              <a:t>avec votre thème général.</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sz="1200" u="none" strike="noStrike" kern="1200" baseline="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Soyez opportun et pertinent  </a:t>
            </a:r>
            <a:r>
              <a:rPr lang="fr" b="0" i="0" u="none" baseline="0" dirty="0"/>
              <a:t>Vos messages doivent être rédigés pour une action immédiate - écrivez vos articles afin qu'ils puissent être lus et partagés </a:t>
            </a:r>
            <a:r>
              <a:rPr lang="fr" b="0" i="0" u="none" baseline="0" dirty="0" smtClean="0"/>
              <a:t>immédiatement.</a:t>
            </a:r>
            <a:endParaRPr lang="fr" b="0" i="0" u="none"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endParaRPr lang="fr" sz="1200" u="none" strike="noStrike" kern="120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endParaRPr lang="fr" sz="1200" u="none" strike="noStrike" kern="120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endParaRPr lang="fr" sz="1200" u="none" strike="noStrike" kern="1200" dirty="0">
              <a:solidFill>
                <a:schemeClr val="tx1"/>
              </a:solidFill>
              <a:effectLst/>
              <a:latin typeface="Arial" charset="0"/>
              <a:ea typeface="ＭＳ Ｐゴシック" charset="-128"/>
              <a:cs typeface="ＭＳ Ｐゴシック"/>
            </a:endParaRPr>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14</a:t>
            </a:fld>
            <a:endParaRPr lang="fr"/>
          </a:p>
        </p:txBody>
      </p:sp>
    </p:spTree>
    <p:extLst>
      <p:ext uri="{BB962C8B-B14F-4D97-AF65-F5344CB8AC3E}">
        <p14:creationId xmlns:p14="http://schemas.microsoft.com/office/powerpoint/2010/main" val="2416332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d'un message du PRB Vous pouvez voir que nous avons touché plus de 5000 personnes. Neuf personnes ont aimé la page, et elle a été partagée deux fois. </a:t>
            </a:r>
          </a:p>
          <a:p>
            <a:endParaRPr lang="fr" baseline="0" dirty="0"/>
          </a:p>
          <a:p>
            <a:pPr algn="l" rtl="0"/>
            <a:r>
              <a:rPr lang="fr" b="0" i="0" u="none" baseline="0" dirty="0"/>
              <a:t>Cette image montre la vue analytique, qui n'est disponible que pour les pages officielles et organisationnelles (pas pour les profils personnels).  Sur le côté droit, un résumé du nombre de personnes que vous avez atteint est présenté.  </a:t>
            </a:r>
          </a:p>
          <a:p>
            <a:endParaRPr lang="fr" baseline="0" dirty="0"/>
          </a:p>
          <a:p>
            <a:pPr algn="l" rtl="0"/>
            <a:r>
              <a:rPr lang="fr" b="0" i="0" u="none" baseline="0" dirty="0"/>
              <a:t>L'analyse de votre profil peut être trouvée pour toutes les pages commerciales en cliquant sur l'onglet « aperçu » en haut de votre profil. </a:t>
            </a:r>
          </a:p>
          <a:p>
            <a:endParaRPr lang="fr" baseline="0" dirty="0"/>
          </a:p>
          <a:p>
            <a:pPr algn="l" rtl="0"/>
            <a:r>
              <a:rPr lang="fr" b="0" i="0" u="none" baseline="0" dirty="0"/>
              <a:t>Vous pouvez également voir que cette publication affiche l'option « Boost Post » </a:t>
            </a:r>
            <a:r>
              <a:rPr lang="fr" b="0" i="0" u="none" baseline="0" dirty="0" smtClean="0"/>
              <a:t>(Booster </a:t>
            </a:r>
            <a:r>
              <a:rPr lang="fr" b="0" i="0" u="none" baseline="0" dirty="0"/>
              <a:t>une </a:t>
            </a:r>
            <a:r>
              <a:rPr lang="fr" b="0" i="0" u="none" baseline="0" dirty="0" smtClean="0"/>
              <a:t>publication). </a:t>
            </a:r>
            <a:r>
              <a:rPr lang="fr" b="0" i="0" u="none" baseline="0" dirty="0"/>
              <a:t>Il s'agit d'une autre fonctionnalité auxquelles les organisations ont accès dans Facebook.  Afin de booster une publication, il suffit de cliquer sur l'option « Boost post » et, à partir de là, vous pouvez choisir le montant que vous souhaitez investir et selon quel calendrier.</a:t>
            </a:r>
          </a:p>
          <a:p>
            <a:endParaRPr lang="fr" baseline="0" dirty="0"/>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15</a:t>
            </a:fld>
            <a:endParaRPr lang="fr"/>
          </a:p>
        </p:txBody>
      </p:sp>
    </p:spTree>
    <p:extLst>
      <p:ext uri="{BB962C8B-B14F-4D97-AF65-F5344CB8AC3E}">
        <p14:creationId xmlns:p14="http://schemas.microsoft.com/office/powerpoint/2010/main" val="2984776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 un exemple d'un message Facebook de l'USAID Global Health. Vous pouvez constater qu'il comprend un Hashtag interrogeable (une phrase qui commence avec le symbole dièse) - #GlobalGoals. Cela signifie qu'une personne qui souhaite s'informer sur les Objectifs de développement durable peut faire une recherche sur « Objectifs mondiaux », et ce message sera inclus dans les résultats. Il comprend un lien pour en savoir davantage sur ce thème - dans ce cas, un rapport récent. Vous pouvez voir que ce message a été apprécié, partagé et commenté à de nombreuses reprises. Il était également opportun – il s'agit d'un message qui date du lancement du rapport PF2020.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16</a:t>
            </a:fld>
            <a:endParaRPr lang="fr"/>
          </a:p>
        </p:txBody>
      </p:sp>
    </p:spTree>
    <p:extLst>
      <p:ext uri="{BB962C8B-B14F-4D97-AF65-F5344CB8AC3E}">
        <p14:creationId xmlns:p14="http://schemas.microsoft.com/office/powerpoint/2010/main" val="2455358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p:spPr>
        <p:txBody>
          <a:bodyPr/>
          <a:lstStyle/>
          <a:p>
            <a:pPr algn="l" rtl="0"/>
            <a:r>
              <a:rPr lang="fr" b="0" i="0" u="none" baseline="0" dirty="0">
                <a:ea typeface="ＭＳ Ｐゴシック"/>
              </a:rPr>
              <a:t>Nous allons parler de Twitter maintenant. Twitter est un service gratuit de microblogging pour les réseaux sociaux qui permet aux membres inscrits de diffuser de messages courts appelés « Tweets ». Les membres de Twitter peuvent diffuser des tweets et suivre les tweets des autres utilisateurs grâce à plusieurs plateformes et dispositifs.  </a:t>
            </a:r>
          </a:p>
          <a:p>
            <a:endParaRPr lang="fr" baseline="0" dirty="0">
              <a:ea typeface="ＭＳ Ｐゴシック"/>
            </a:endParaRPr>
          </a:p>
          <a:p>
            <a:pPr algn="l" rtl="0"/>
            <a:r>
              <a:rPr lang="fr" b="0" i="0" u="none" baseline="0" dirty="0">
                <a:ea typeface="ＭＳ Ｐゴシック"/>
              </a:rPr>
              <a:t>Twitter encourage plus de discussions et nécessite des messages plus courts que Facebook.  À l'instar de Facebook, vous pouvez utiliser des phrases de hashtag pour que vos tweets soient facilement trouvés par des personnes qui recherchent différents sujets. </a:t>
            </a:r>
          </a:p>
          <a:p>
            <a:endParaRPr lang="fr" baseline="0" dirty="0">
              <a:ea typeface="ＭＳ Ｐゴシック"/>
            </a:endParaRPr>
          </a:p>
          <a:p>
            <a:endParaRPr lang="fr" dirty="0">
              <a:ea typeface="ＭＳ Ｐゴシック"/>
            </a:endParaRPr>
          </a:p>
        </p:txBody>
      </p:sp>
    </p:spTree>
    <p:extLst>
      <p:ext uri="{BB962C8B-B14F-4D97-AF65-F5344CB8AC3E}">
        <p14:creationId xmlns:p14="http://schemas.microsoft.com/office/powerpoint/2010/main" val="716587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du profil d'un utilisateur de Twitter. Il s'agit de Babatunde Osotimehin, directeur exécutif de l'UNFPA qui a plus de 23K followers. C'est un responsable politique très influent qui tweete / retweete / commente </a:t>
            </a:r>
            <a:r>
              <a:rPr lang="fr" b="0" i="0" u="none" baseline="0" dirty="0" smtClean="0"/>
              <a:t>des </a:t>
            </a:r>
            <a:r>
              <a:rPr lang="fr" b="0" i="0" u="none" baseline="0" dirty="0"/>
              <a:t>informations pertinentes.</a:t>
            </a:r>
          </a:p>
          <a:p>
            <a:endParaRPr lang="fr" baseline="0" dirty="0"/>
          </a:p>
          <a:p>
            <a:pPr algn="l" rtl="0"/>
            <a:r>
              <a:rPr lang="fr" b="0" i="0" u="none" baseline="0" dirty="0"/>
              <a:t>Son profil est bien construit parce qu'il est clair, professionnel et bien organisé, avec une biographie concise et un lien vers son organisation. </a:t>
            </a:r>
          </a:p>
          <a:p>
            <a:endParaRPr lang="fr" baseline="0" dirty="0"/>
          </a:p>
          <a:p>
            <a:pPr algn="l" rtl="0"/>
            <a:r>
              <a:rPr lang="fr" b="0" i="0" u="none" baseline="0" dirty="0"/>
              <a:t>Il ajoute des discussions précieuses sur les problèmes, utilise des hashtags pour améliorer les choses.</a:t>
            </a:r>
          </a:p>
          <a:p>
            <a:endParaRPr lang="fr"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Vous pouvez voir sur sa page qu'il a tweeté plus de 5 000 fois, qu'il suit 852 personnes, qu'il a 23 000 abonnés et qu'il a aimé 777 tweets. Chacun de ces chiffres correspond à un lien, donc, si vous souhaitez connaître les autres personnes qui le suivent, le fait de cliquer sur le chiffre 852 vous dirigera vers une longue liste de profils Twitter. </a:t>
            </a:r>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18</a:t>
            </a:fld>
            <a:endParaRPr lang="fr"/>
          </a:p>
        </p:txBody>
      </p:sp>
    </p:spTree>
    <p:extLst>
      <p:ext uri="{BB962C8B-B14F-4D97-AF65-F5344CB8AC3E}">
        <p14:creationId xmlns:p14="http://schemas.microsoft.com/office/powerpoint/2010/main" val="2275113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a:t>Voici un autre exemple d'une page de profil. Ani Shakarishvili travaille  également à l'ONU, mais n'est pas aussi renommée que Babatunde Osotimehin. Néanmoins, elle est très active sur Twitter, et vous pouvez voir qu'elle a un suivi de près de 4 000 personnes. Lorsqu'elle tweete un message, on peut être sûr qu'il sera lu.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19</a:t>
            </a:fld>
            <a:endParaRPr lang="fr"/>
          </a:p>
        </p:txBody>
      </p:sp>
    </p:spTree>
    <p:extLst>
      <p:ext uri="{BB962C8B-B14F-4D97-AF65-F5344CB8AC3E}">
        <p14:creationId xmlns:p14="http://schemas.microsoft.com/office/powerpoint/2010/main" val="512733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fr" b="0" i="0" u="none" baseline="0">
                <a:ea typeface="ＭＳ Ｐゴシック"/>
              </a:rPr>
              <a:t>Premièrement, lorsque nous parlons de « Médias sociaux » – à quoi pensez-vous ?</a:t>
            </a:r>
            <a:r>
              <a:rPr lang="fr" b="1" i="0" u="none" baseline="0">
                <a:ea typeface="ＭＳ Ｐゴシック"/>
              </a:rPr>
              <a:t> Recherchez des réponses. </a:t>
            </a:r>
          </a:p>
          <a:p>
            <a:pPr algn="l" rtl="0" eaLnBrk="1" hangingPunct="1"/>
            <a:endParaRPr lang="fr" baseline="0" dirty="0">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fr" sz="1200" b="1" i="0" u="none" kern="1200" baseline="0">
                <a:solidFill>
                  <a:schemeClr val="tx1"/>
                </a:solidFill>
                <a:effectLst/>
                <a:latin typeface="Arial" charset="0"/>
                <a:ea typeface="ＭＳ Ｐゴシック" charset="-128"/>
                <a:cs typeface="ＭＳ Ｐゴシック"/>
              </a:rPr>
              <a:t>Posez des questions qui portent sur des plateformes (Facebook, Twitter, LinkedIn) et des activités (partage de mises à jour, photos, commentaires, likes, diffusion d'informations)</a:t>
            </a:r>
          </a:p>
          <a:p>
            <a:pPr algn="l" rtl="0">
              <a:lnSpc>
                <a:spcPct val="90000"/>
              </a:lnSpc>
              <a:spcBef>
                <a:spcPts val="600"/>
              </a:spcBef>
              <a:spcAft>
                <a:spcPts val="1200"/>
              </a:spcAft>
            </a:pPr>
            <a:endParaRPr lang="fr"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626657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sz="1200" b="0" i="0" u="none" baseline="0" dirty="0"/>
              <a:t>Les éléments à prendre en compte pour un tweet intéressant sont les mêmes que pour Facebook ! </a:t>
            </a:r>
          </a:p>
          <a:p>
            <a:endParaRPr lang="fr" sz="1200" baseline="0" dirty="0"/>
          </a:p>
          <a:p>
            <a:pPr algn="l" rtl="0"/>
            <a:r>
              <a:rPr lang="fr" sz="1200" b="0" i="0" u="none" baseline="0" dirty="0"/>
              <a:t>La caractéristique de Twitter est que les messages sont limités à 140 caractères. Apprenez à modifier vos messages afin qu'ils soient significatifs en peu de mots. Plusieurs ressources en ligne (dont les liens sont indiqués à la fin de cette présentation) vous aideront à identifier les acronymes les plus utilisés et à respecter la limite de 140 caractères.</a:t>
            </a:r>
          </a:p>
          <a:p>
            <a:endParaRPr lang="fr" sz="1200" dirty="0"/>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Pensez à votre public - que connait-il de votre thème ? Pourquoi est-ce important de le partager avec lui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sz="1200" u="none" strike="noStrike" kern="120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Posez des questions :  </a:t>
            </a:r>
            <a:r>
              <a:rPr lang="fr" sz="1200" b="0" i="0" u="none" baseline="0" dirty="0"/>
              <a:t>Les questions sont un excellent moyen d'impliquer votre public. Posez des questions dont la réponse est facile, sachant qu'elles seront limitées à 140 caractères. Si possible, posez des questions à la fin de votre message.</a:t>
            </a: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b="0" i="0" u="none" strike="noStrike" kern="1200" baseline="0" dirty="0">
                <a:solidFill>
                  <a:schemeClr val="tx1"/>
                </a:solidFill>
                <a:effectLst/>
                <a:latin typeface="Arial" charset="0"/>
                <a:ea typeface="ＭＳ Ｐゴシック" charset="-128"/>
                <a:cs typeface="ＭＳ Ｐゴシック"/>
              </a:rPr>
              <a:t>Soyez visuel : </a:t>
            </a:r>
            <a:r>
              <a:rPr lang="fr" sz="1200" b="0" i="0" u="none" baseline="0" dirty="0"/>
              <a:t>Les images sont les plus adaptées sur Twitter.  Le fait d'ajouter une image parlante vous </a:t>
            </a:r>
            <a:r>
              <a:rPr lang="fr" sz="1200" b="0" i="0" u="none" baseline="0" dirty="0" smtClean="0"/>
              <a:t>démarquera </a:t>
            </a:r>
            <a:r>
              <a:rPr lang="fr" sz="1200" b="0" i="0" u="none" baseline="0" dirty="0"/>
              <a:t>sur un fil d'actualités Twitter et attirera les lecteurs.</a:t>
            </a:r>
          </a:p>
          <a:p>
            <a:pPr marL="0" marR="0" indent="0" algn="l" defTabSz="914400" rtl="0" eaLnBrk="0" fontAlgn="base" latinLnBrk="0" hangingPunct="0">
              <a:lnSpc>
                <a:spcPct val="100000"/>
              </a:lnSpc>
              <a:spcBef>
                <a:spcPct val="30000"/>
              </a:spcBef>
              <a:spcAft>
                <a:spcPct val="0"/>
              </a:spcAft>
              <a:buClrTx/>
              <a:buSzTx/>
              <a:buFontTx/>
              <a:buNone/>
              <a:tabLst/>
              <a:defRPr/>
            </a:pPr>
            <a:r>
              <a:rPr lang="fr" sz="1200" u="none" strike="noStrike" kern="1200" dirty="0">
                <a:solidFill>
                  <a:schemeClr val="tx1"/>
                </a:solidFill>
                <a:effectLst/>
                <a:latin typeface="Arial" charset="0"/>
                <a:ea typeface="ＭＳ Ｐゴシック" charset="-128"/>
                <a:cs typeface="ＭＳ Ｐゴシック"/>
              </a:rPr>
              <a:t/>
            </a:r>
            <a:br>
              <a:rPr lang="fr" sz="1200" u="none" strike="noStrike" kern="1200" dirty="0">
                <a:solidFill>
                  <a:schemeClr val="tx1"/>
                </a:solidFill>
                <a:effectLst/>
                <a:latin typeface="Arial" charset="0"/>
                <a:ea typeface="ＭＳ Ｐゴシック" charset="-128"/>
                <a:cs typeface="ＭＳ Ｐゴシック"/>
              </a:rPr>
            </a:br>
            <a:r>
              <a:rPr lang="fr" sz="1200" b="0" i="0" u="none" strike="noStrike" kern="1200" baseline="0" dirty="0">
                <a:solidFill>
                  <a:schemeClr val="tx1"/>
                </a:solidFill>
                <a:effectLst/>
                <a:latin typeface="Arial" charset="0"/>
                <a:ea typeface="ＭＳ Ｐゴシック" charset="-128"/>
                <a:cs typeface="ＭＳ Ｐゴシック"/>
              </a:rPr>
              <a:t>Soyez varié dans vos messages : bien que vous deviez rester cohérent concernant votre thème général, publez différents types de contenus, comme par exemple des liens vers des articles et des messages de blog. Partagez le contenu des autres personnes ainsi que le vôtre.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sz="1200" u="none" strike="noStrike" kern="1200" baseline="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strike="noStrike" kern="1200" baseline="0" dirty="0">
                <a:solidFill>
                  <a:schemeClr val="tx1"/>
                </a:solidFill>
                <a:effectLst/>
                <a:latin typeface="Arial" charset="0"/>
                <a:ea typeface="ＭＳ Ｐゴシック" charset="-128"/>
                <a:cs typeface="ＭＳ Ｐゴシック"/>
              </a:rPr>
              <a:t>Soyez opportun et pertinent :  </a:t>
            </a:r>
            <a:r>
              <a:rPr lang="fr" sz="1200" b="0" i="0" u="none" baseline="0" dirty="0"/>
              <a:t>Vos messages doivent être rédigés pour une action immédiate - écrivez vos articles afin qu'ils puissent être lus et partagés immédiatement.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sz="1200" dirty="0"/>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baseline="0" dirty="0"/>
              <a:t>Dans le même temps, n'hésitez pas à réutiliser et à republier votre contenu. Vous pouvez tout aussi bien publier deux ou trois tweets différents sur un même thème. Ou bien postez un certain tweet à nouveau un jour ou deux plus tard. Pour de nombreux utilisateurs de Twitter, leurs fils d'actualités sont riches et mis à jour régulièrement. Rien ne garantit que vos followers liront tous vos tweets, vous devez donc vous lancer et tweeter plus d'une fois. Il s'agit de la différence entre Facebook et Twitter. Le contenu n'est pas répété dans Facebook. </a:t>
            </a:r>
            <a:endParaRPr lang="fr" sz="1200"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20</a:t>
            </a:fld>
            <a:endParaRPr lang="fr"/>
          </a:p>
        </p:txBody>
      </p:sp>
    </p:spTree>
    <p:extLst>
      <p:ext uri="{BB962C8B-B14F-4D97-AF65-F5344CB8AC3E}">
        <p14:creationId xmlns:p14="http://schemas.microsoft.com/office/powerpoint/2010/main" val="767385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Nous avons parlé des hashtags plus tôt. Les hashtags sont une pierre angulaire de Facebook et de Twitter, mais sont particulièrement importants sur Twitter : ils permettent à vos messages d'être indexés ou consultables afin d'être vus par les autres utilisateurs. </a:t>
            </a:r>
          </a:p>
          <a:p>
            <a:endParaRPr lang="fr" baseline="0" dirty="0"/>
          </a:p>
          <a:p>
            <a:pPr algn="l" rtl="0"/>
            <a:r>
              <a:rPr lang="fr" b="0" i="0" u="none" baseline="0" dirty="0"/>
              <a:t>Un hashtag est une expression, une abréviation ou un mot précédé du signe dièse qui sera alors recherché par d'autres utilisateurs. Il représente un moyen intelligent de suivre les conversations, d'impliquer des communautés spécifiques et d'identifier les nouveaux utilisateurs à suivre.  Souvent, les sites de réseaux sociaux afficheront les tendances quotidiennes des hashtags pour mettre en évidence les conversations les plus populaires de la journée. En cliquant sur un hashtag, vous pourrez rechercher tous les messages publics incluant ce hashtag.</a:t>
            </a:r>
          </a:p>
          <a:p>
            <a:endParaRPr lang="fr" baseline="0" dirty="0"/>
          </a:p>
          <a:p>
            <a:pPr algn="l" rtl="0"/>
            <a:r>
              <a:rPr lang="fr" b="0" i="0" u="none" baseline="0" dirty="0"/>
              <a:t>La recherche de hashtags est un moyen utile d'identifier d'autres leaders influents pertinents pour vos sujets d'intérêt. </a:t>
            </a:r>
          </a:p>
          <a:p>
            <a:endParaRPr lang="fr" baseline="0" dirty="0"/>
          </a:p>
          <a:p>
            <a:pPr algn="l" rtl="0"/>
            <a:r>
              <a:rPr lang="fr" b="0" i="0" u="none" baseline="0" dirty="0"/>
              <a:t>Quelques règles relatives aux hashtags :</a:t>
            </a:r>
          </a:p>
          <a:p>
            <a:pPr algn="l" rtl="0"/>
            <a:r>
              <a:rPr lang="fr" b="0" i="0" u="none" baseline="0" dirty="0"/>
              <a:t>--Envoyez des hashtags pertinents et simples Moins il y a de caractères, mieux c'est.</a:t>
            </a:r>
          </a:p>
          <a:p>
            <a:pPr algn="l" rtl="0"/>
            <a:r>
              <a:rPr lang="fr" b="0" i="0" u="none" baseline="0" dirty="0"/>
              <a:t>-- Les hashtags n'auront pas de lien vers votre message si vous ajoutez un espace ou un signe de ponctuation. Concentrez-vous sur un mot ou une expression simple.</a:t>
            </a:r>
          </a:p>
          <a:p>
            <a:pPr algn="l" rtl="0"/>
            <a:r>
              <a:rPr lang="fr" b="0" i="0" u="none" baseline="0" dirty="0"/>
              <a:t>--Vérifiez les hashtags utilisés par les personnes et les organisations de votre réseau, ou les dirigeants influents. En utilisant le même hashtag pour un contenu similaire, vous pouvez participer à leur conversation.</a:t>
            </a:r>
          </a:p>
          <a:p>
            <a:pPr algn="l" rtl="0"/>
            <a:r>
              <a:rPr lang="fr" b="0" i="0" u="none" baseline="0" dirty="0"/>
              <a:t>-- Avant d'utiliser un hashtag, faites une recherche rapide pour vous assurer que les autres l'utilisent de la même manière.  Un acronyme dans votre domaine peut signifier autre chose dans un autre domaine, et peut ou non être un hashtag sur les réseaux sociaux. </a:t>
            </a:r>
          </a:p>
          <a:p>
            <a:pPr algn="l" rtl="0"/>
            <a:r>
              <a:rPr lang="fr" b="0" i="0" u="none" baseline="0" dirty="0"/>
              <a:t>--Gardez à l'esprit que vos hashtags ne seront visibles que par d'autres utilisateurs si les paramètres de confidentialité de votre compte sont publics. </a:t>
            </a:r>
          </a:p>
          <a:p>
            <a:endParaRPr lang="fr" baseline="0" dirty="0"/>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21</a:t>
            </a:fld>
            <a:endParaRPr lang="fr"/>
          </a:p>
        </p:txBody>
      </p:sp>
    </p:spTree>
    <p:extLst>
      <p:ext uri="{BB962C8B-B14F-4D97-AF65-F5344CB8AC3E}">
        <p14:creationId xmlns:p14="http://schemas.microsoft.com/office/powerpoint/2010/main" val="904613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de tweet. Il est court et direct. Le tweet concernait la Conférence des Nations unies sur le changement climatique, appelée la COP22. Le PRB a participé à une campagne de médias sociaux pour sensibiliser le public sur le rôle de la planification familiale et du genre dans le changement climatique. </a:t>
            </a:r>
          </a:p>
          <a:p>
            <a:endParaRPr lang="fr" baseline="0" dirty="0"/>
          </a:p>
          <a:p>
            <a:pPr algn="l" rtl="0"/>
            <a:r>
              <a:rPr lang="fr" b="0" i="0" u="none" baseline="0" dirty="0"/>
              <a:t>Vous pouvez voir que nous avons utilisé quatre hashtag – Droits humains, Changement climatique, COP22 et Pensez à la Planification familiale. Ce tweet appelle le lecteur à passer à l'action (« Exigez une action adaptée au genre pour le changement climatique ») et bien qu'il soit vague, il permet de s'exprimer et de demander à que les gens s'engagenet sur cette question en dehors des réseaux sociaux. Ce tweet comprend une photo qui l'aide à se démarquer et être plus attirant sur Twitter.  Cette photo est en réalité un visuel que nous avons créé pour cette campagne des médias sociaux, dans le but de rendre nos tweets plus engageants et attrayants. </a:t>
            </a:r>
          </a:p>
          <a:p>
            <a:endParaRPr lang="fr" baseline="0" dirty="0"/>
          </a:p>
          <a:p>
            <a:pPr algn="l" rtl="0"/>
            <a:r>
              <a:rPr lang="fr" b="0" i="0" u="none" baseline="0" dirty="0"/>
              <a:t>Sous l'image, vous pouvez voir les statistiques de base indiquant que le message a été retweeté 7 fois, et a été apprécié 5 fois. Les petites photos de profil à droite de ces statistiques représentent les personnes qui ont aimé et répondu au tweet. </a:t>
            </a:r>
          </a:p>
          <a:p>
            <a:endParaRPr lang="fr" baseline="0" dirty="0"/>
          </a:p>
          <a:p>
            <a:pPr algn="l" rtl="0"/>
            <a:r>
              <a:rPr lang="fr" b="0" i="0" u="none" baseline="0" dirty="0"/>
              <a:t>Ci-dessous, vous pouvez voir les boutons permettant de répondre à ce tweet, de retweeter ou d'aimer le tweet.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22</a:t>
            </a:fld>
            <a:endParaRPr lang="fr"/>
          </a:p>
        </p:txBody>
      </p:sp>
    </p:spTree>
    <p:extLst>
      <p:ext uri="{BB962C8B-B14F-4D97-AF65-F5344CB8AC3E}">
        <p14:creationId xmlns:p14="http://schemas.microsoft.com/office/powerpoint/2010/main" val="2550049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autre exemple d'un tweet intéressant de Chelsea Clinton - qui partageait des informations du PRB. Vous pouvez voir la portée étendue de ce tweet - 110 personnes l'ont retweeté, et 69 personnes l'ont aimé (cet exemple est un peu dépassé ; à cette époque, les « j'aime » étaient appelés « Favoris »). </a:t>
            </a:r>
          </a:p>
          <a:p>
            <a:endParaRPr lang="fr" dirty="0"/>
          </a:p>
          <a:p>
            <a:pPr algn="l" rtl="0"/>
            <a:r>
              <a:rPr lang="fr" b="0" i="0" u="none" baseline="0" dirty="0"/>
              <a:t>Notez son appel fort pour passer à l'action « Vérifiez cette liste » - essentiel pour l'engagement - et elle ajoute quelque chose de plus personnel avec « Vérifiez où se situe votre pays ». Cela donne aux lecteurs une bonne raison de cliquer.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23</a:t>
            </a:fld>
            <a:endParaRPr lang="fr"/>
          </a:p>
        </p:txBody>
      </p:sp>
    </p:spTree>
    <p:extLst>
      <p:ext uri="{BB962C8B-B14F-4D97-AF65-F5344CB8AC3E}">
        <p14:creationId xmlns:p14="http://schemas.microsoft.com/office/powerpoint/2010/main" val="3680481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p:spPr>
        <p:txBody>
          <a:bodyPr/>
          <a:lstStyle/>
          <a:p>
            <a:pPr algn="l" rtl="0"/>
            <a:r>
              <a:rPr lang="fr" b="0" i="0" u="none" baseline="0" dirty="0">
                <a:ea typeface="ＭＳ Ｐゴシック"/>
              </a:rPr>
              <a:t>LinkedIn est un site de médias sociaux pour les réseaux professionnels, y compris les employeurs qui publient des offres d'emploi et les demandeurs d'emploi qui publient leurs CV.  Ce réseau permet d'entrer en contact avec une organisation ou une personne particulière sur un plan professionnel de manière plus connectée sur le plan individuel que de simplement suivre quelqu'un sur Twitter. </a:t>
            </a:r>
          </a:p>
          <a:p>
            <a:endParaRPr lang="fr" dirty="0">
              <a:ea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Les utilisateurs de LinkedIn génèrent des connexions en s'engageant avec les autres et en leur demandant qu'ils « se connectent avec vous ». LinkedIn est </a:t>
            </a:r>
            <a:r>
              <a:rPr lang="fr" b="0" i="0" u="none" baseline="0" dirty="0" smtClean="0"/>
              <a:t>différente </a:t>
            </a:r>
            <a:r>
              <a:rPr lang="fr" b="0" i="0" u="none" baseline="0" dirty="0"/>
              <a:t>des autres plateformes de médias sociaux parce que ce réseau est professionnel et vous oblige à dire à la plateforme exactement comment / où vous connaissez la personne avec laquelle vous souhaitez vous connecter au niveau professionnel avant de pouvoir vous connecter avec elle. Une fois qu'une personne devient une connexion, vous aurez la possibilité de voir ses coordonnées professionnelles telles que les promotions, les nouveaux postes dans d'autres entreprises, ainsi que les changements de lieu géographique. LinkedIn est également un excellent outil de réseautage C'est une excellente façon non seulement de rechercher et de postuler à des emplois, mais également un moyen de communiquer avec un individu ou une organisation avec lequel vous souhaitez travailler ou commencer une conversation de manière respectueuse.</a:t>
            </a:r>
          </a:p>
          <a:p>
            <a:endParaRPr lang="fr" dirty="0">
              <a:ea typeface="ＭＳ Ｐゴシック"/>
            </a:endParaRPr>
          </a:p>
        </p:txBody>
      </p:sp>
    </p:spTree>
    <p:extLst>
      <p:ext uri="{BB962C8B-B14F-4D97-AF65-F5344CB8AC3E}">
        <p14:creationId xmlns:p14="http://schemas.microsoft.com/office/powerpoint/2010/main" val="3821650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a:t>Voici un exemple d'une page personnelle sur LinkedIn. Debby Herbenick est une professionnelle de santé publique. Elle pourrait améliorer son profil en ajoutant une photo. Elle a plus de 500 connexions, ce qui indique qu'elle est une fervente utilisatrice et que de nombreuses personnes dans son domaine souhaitent se connecter avec elle au niveau professionnel.  L'une de ces raisons serait qu'elle est considérée comme une experte dans son domaine et que d'autres membres du monde de la santé publique s'intéressenet à ses activités, qu'il s'agisse de la croissance de l'emploi, des réalisations, des conférences ou de la publication de nouveaux articles.</a:t>
            </a:r>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25</a:t>
            </a:fld>
            <a:endParaRPr lang="fr"/>
          </a:p>
        </p:txBody>
      </p:sp>
    </p:spTree>
    <p:extLst>
      <p:ext uri="{BB962C8B-B14F-4D97-AF65-F5344CB8AC3E}">
        <p14:creationId xmlns:p14="http://schemas.microsoft.com/office/powerpoint/2010/main" val="342183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La Fondation Gates est un bon exemple de la page d'une organisation sur LinkedIn. Vous pouvez constater que la Fondation a plus de 220 000 followers. Il y a une description de l'organisation et des mises à jour récentes, telles que les descriptions de poste </a:t>
            </a:r>
            <a:r>
              <a:rPr lang="fr" b="0" i="0" u="none" baseline="0" dirty="0" smtClean="0"/>
              <a:t>des </a:t>
            </a:r>
            <a:r>
              <a:rPr lang="fr" b="0" i="0" u="none" baseline="0" dirty="0"/>
              <a:t>postes disponibles.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26</a:t>
            </a:fld>
            <a:endParaRPr lang="fr"/>
          </a:p>
        </p:txBody>
      </p:sp>
    </p:spTree>
    <p:extLst>
      <p:ext uri="{BB962C8B-B14F-4D97-AF65-F5344CB8AC3E}">
        <p14:creationId xmlns:p14="http://schemas.microsoft.com/office/powerpoint/2010/main" val="3755027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d'un groupe professionnel auquel participer. Les groupes professionnels connectent entre eux les membres travaillant dans un certain domaine et encouragent les discussions entre les membres sur des sujets et des développements dans leur domaine. Les membres publient souvent des articles qu'ils ont écrits, des offres d'emploi dans leurs organisations et des thèmes de discussion.</a:t>
            </a:r>
          </a:p>
          <a:p>
            <a:endParaRPr lang="fr" baseline="0" dirty="0"/>
          </a:p>
          <a:p>
            <a:pPr algn="l" rtl="0"/>
            <a:r>
              <a:rPr lang="fr" b="0" i="0" u="none" baseline="0" dirty="0"/>
              <a:t>Rejoindre un groupe peut être très utile parce que cela peut vous permettre de vous connecter avec d'autres professionnels que vous ne pourriez peut-être jamais rencontrer.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27</a:t>
            </a:fld>
            <a:endParaRPr lang="fr"/>
          </a:p>
        </p:txBody>
      </p:sp>
    </p:spTree>
    <p:extLst>
      <p:ext uri="{BB962C8B-B14F-4D97-AF65-F5344CB8AC3E}">
        <p14:creationId xmlns:p14="http://schemas.microsoft.com/office/powerpoint/2010/main" val="10267525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De nombreuses discussions ont </a:t>
            </a:r>
            <a:r>
              <a:rPr lang="fr" b="0" i="0" u="none" baseline="0" dirty="0" smtClean="0"/>
              <a:t>lieu </a:t>
            </a:r>
            <a:r>
              <a:rPr lang="fr" b="0" i="0" u="none" baseline="0" dirty="0"/>
              <a:t>au sein des groupes sur LinkedIn. Vous pouvez créer un suivi et vous connecter avec d'autres personnes en contribuant à ces discussions et en publiant des articles intéressants et pertinents.</a:t>
            </a:r>
          </a:p>
          <a:p>
            <a:endParaRPr lang="fr" baseline="0" dirty="0"/>
          </a:p>
          <a:p>
            <a:pPr algn="l" rtl="0"/>
            <a:r>
              <a:rPr lang="fr" b="0" i="0" u="none" baseline="0" dirty="0"/>
              <a:t>En participant à une discussion, vous pouvez montrer votre expertise dans le domaine et attirer des followers. Ceci est important car la contribution que vous devez apporter à ce domaine peut être mise en évidence.</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28</a:t>
            </a:fld>
            <a:endParaRPr lang="fr"/>
          </a:p>
        </p:txBody>
      </p:sp>
    </p:spTree>
    <p:extLst>
      <p:ext uri="{BB962C8B-B14F-4D97-AF65-F5344CB8AC3E}">
        <p14:creationId xmlns:p14="http://schemas.microsoft.com/office/powerpoint/2010/main" val="3338215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 b="0" i="0" u="none" baseline="0">
                <a:latin typeface="Arial" panose="020B0604020202020204" pitchFamily="34" charset="0"/>
              </a:rPr>
              <a:t>Donc, comment utilisons-nous les médias sociaux ? Nous vous enseignerons certains principes fondamentaux et bonnes pratiques concernant nos trois plateformes d'intérêt : Facebook, Twitter et LinkedIn.</a:t>
            </a:r>
            <a:endParaRPr lang="fr"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2993276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rtl="0"/>
            <a:r>
              <a:rPr lang="fr" sz="1200" b="0" i="0" u="none" kern="1200" baseline="0" dirty="0">
                <a:solidFill>
                  <a:schemeClr val="tx1"/>
                </a:solidFill>
                <a:effectLst/>
                <a:latin typeface="Arial" charset="0"/>
                <a:ea typeface="ＭＳ Ｐゴシック" charset="-128"/>
                <a:cs typeface="ＭＳ Ｐゴシック"/>
              </a:rPr>
              <a:t>Lorsque nous pensons aux médias sociaux, nous y pensons souvent en termes personnels - le réseautage avec nos amis et notre famille pour partager des nouvelles quotidiennes, des photos, des vidéos, etc. </a:t>
            </a:r>
          </a:p>
          <a:p>
            <a:pPr lvl="0" algn="l" rtl="0"/>
            <a:endParaRPr lang="fr" sz="1200" kern="1200" dirty="0">
              <a:solidFill>
                <a:schemeClr val="tx1"/>
              </a:solidFill>
              <a:effectLst/>
              <a:latin typeface="Arial" charset="0"/>
              <a:ea typeface="ＭＳ Ｐゴシック" charset="-128"/>
              <a:cs typeface="ＭＳ Ｐゴシック"/>
            </a:endParaRPr>
          </a:p>
          <a:p>
            <a:pPr lvl="0" algn="l" rtl="0"/>
            <a:r>
              <a:rPr lang="fr" sz="1200" b="0" i="0" u="none" kern="1200" baseline="0" dirty="0">
                <a:solidFill>
                  <a:schemeClr val="tx1"/>
                </a:solidFill>
                <a:effectLst/>
                <a:latin typeface="Arial" charset="0"/>
                <a:ea typeface="ＭＳ Ｐゴシック" charset="-128"/>
                <a:cs typeface="ＭＳ Ｐゴシック"/>
              </a:rPr>
              <a:t>Pourtant, de plus en plus, les médias sociaux sont en </a:t>
            </a:r>
            <a:r>
              <a:rPr lang="fr" sz="1200" b="0" i="0" u="none" kern="1200" baseline="0" dirty="0" smtClean="0">
                <a:solidFill>
                  <a:schemeClr val="tx1"/>
                </a:solidFill>
                <a:effectLst/>
                <a:latin typeface="Arial" charset="0"/>
                <a:ea typeface="ＭＳ Ｐゴシック" charset="-128"/>
                <a:cs typeface="ＭＳ Ｐゴシック"/>
              </a:rPr>
              <a:t>passe de </a:t>
            </a:r>
            <a:r>
              <a:rPr lang="fr" sz="1200" b="0" i="0" u="none" kern="1200" baseline="0" dirty="0">
                <a:solidFill>
                  <a:schemeClr val="tx1"/>
                </a:solidFill>
                <a:effectLst/>
                <a:latin typeface="Arial" charset="0"/>
                <a:ea typeface="ＭＳ Ｐゴシック" charset="-128"/>
                <a:cs typeface="ＭＳ Ｐゴシック"/>
              </a:rPr>
              <a:t>devenir un moyen important pour diffuser la recherche, créer des réseaux de sensibilisation et mobiliser les publics politiques et les autres publics influents.</a:t>
            </a:r>
          </a:p>
          <a:p>
            <a:pPr lvl="0" algn="l" rtl="0"/>
            <a:endParaRPr lang="fr" sz="1200" kern="1200" dirty="0">
              <a:solidFill>
                <a:schemeClr val="tx1"/>
              </a:solidFill>
              <a:effectLst/>
              <a:latin typeface="Arial" charset="0"/>
              <a:ea typeface="ＭＳ Ｐゴシック" charset="-128"/>
              <a:cs typeface="ＭＳ Ｐゴシック"/>
            </a:endParaRPr>
          </a:p>
          <a:p>
            <a:pPr lvl="0" algn="l" rtl="0"/>
            <a:r>
              <a:rPr lang="fr" sz="1200" b="0" i="0" u="none" kern="1200" baseline="0" dirty="0">
                <a:solidFill>
                  <a:schemeClr val="tx1"/>
                </a:solidFill>
                <a:effectLst/>
                <a:latin typeface="Arial" charset="0"/>
                <a:ea typeface="ＭＳ Ｐゴシック" charset="-128"/>
                <a:cs typeface="ＭＳ Ｐゴシック"/>
              </a:rPr>
              <a:t>Nous constatons de manière croissante que les ministères ou les responsables politiquesi ndividuels possèdent des profils dans les médias sociaux. Certains sont actifs, tandis que d'autres n'y participent que rarement. Les donateurs, les ONG, les institutions de recherche et les organisations de la société civile sont actifs. Dans le même temps, nous constatons que des personnes qui pourraient ne pas être considérées comme une personne influente peuvent commencer à créer une présence dans les médias sociaux et s'affirmer en tant qu'autorité ou leader d'opinion dans la sphère des médias sociaux. </a:t>
            </a:r>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a:t>
            </a:fld>
            <a:endParaRPr lang="fr"/>
          </a:p>
        </p:txBody>
      </p:sp>
    </p:spTree>
    <p:extLst>
      <p:ext uri="{BB962C8B-B14F-4D97-AF65-F5344CB8AC3E}">
        <p14:creationId xmlns:p14="http://schemas.microsoft.com/office/powerpoint/2010/main" val="25599560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N'oubiez pas votre identité sur les réseaux sociaux. Correspond-elle à « l'image de marque » que vous tentez de créer pour votre profil en tant que chercheur ou expert dans le domaine ?</a:t>
            </a:r>
          </a:p>
          <a:p>
            <a:pPr algn="l" rtl="0"/>
            <a:r>
              <a:rPr lang="fr" b="0" i="0" u="none" baseline="0" dirty="0"/>
              <a:t>La Règle de Maman : Votre mère serait-elle d'accord avec ce que vous publiez ? Vous devez toujours être </a:t>
            </a:r>
            <a:r>
              <a:rPr lang="fr" b="0" i="0" u="none" baseline="0" dirty="0" smtClean="0"/>
              <a:t>sobre et </a:t>
            </a:r>
            <a:r>
              <a:rPr lang="fr" b="0" i="0" u="none" baseline="0" dirty="0"/>
              <a:t>poli. </a:t>
            </a:r>
          </a:p>
          <a:p>
            <a:pPr algn="l" rtl="0"/>
            <a:r>
              <a:rPr lang="fr" b="0" i="0" u="none" baseline="0" dirty="0"/>
              <a:t>Tentez de rester POSITIF dans votre messages – trouvez une raison d'être optimiste</a:t>
            </a:r>
          </a:p>
          <a:p>
            <a:pPr algn="l" rtl="0"/>
            <a:r>
              <a:rPr lang="fr" b="0" i="0" u="none" baseline="0" dirty="0"/>
              <a:t>Demandez-vous si vos messages ont une valeur ajoutée ? Ou ne faites vous que de répéter un contenu riche que les autres publient ? Réfléchissez à la manière d'ajouter une nouvelle dimension au contenu et à la discussion sur votre cause. </a:t>
            </a:r>
          </a:p>
          <a:p>
            <a:pPr algn="l" rtl="0"/>
            <a:r>
              <a:rPr lang="fr" b="0" i="0" u="none" baseline="0" dirty="0"/>
              <a:t>À l'identique de votre identité et de la Règle de Maman, pensez à votre carrière. Votre employeur sera-t-il d'accord avec votre message ? Est-ce que message correspond à la direction et aux objectifs de votre carrière, ou mettez vous en péril les orientations futures de votre travail en publiant un contenu controversé ou partial ?</a:t>
            </a:r>
          </a:p>
          <a:p>
            <a:pPr algn="l" rtl="0"/>
            <a:r>
              <a:rPr lang="fr" b="0" i="0" u="none" baseline="0" dirty="0"/>
              <a:t>Vous devez toujours réflechir deux fois avant de publier ! Ne soyez pas impulsif - vérifiez bien que ce message est celui que vous souhaitez publier et que tout est correctement écrit pour la plateforme. </a:t>
            </a:r>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30</a:t>
            </a:fld>
            <a:endParaRPr lang="fr"/>
          </a:p>
        </p:txBody>
      </p:sp>
    </p:spTree>
    <p:extLst>
      <p:ext uri="{BB962C8B-B14F-4D97-AF65-F5344CB8AC3E}">
        <p14:creationId xmlns:p14="http://schemas.microsoft.com/office/powerpoint/2010/main" val="20266188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En plus des meilleures pratiques vues sur la diapositive précédente, cette série de questions peut vous aider à naviguer avec efficacité à travers l'étiquette des réseaux sociaux. Vous pouvez considérer que les réseaux sociaux sont une communauté ; en tant que membre et contributeur précieux de cette communauté, vous cherchez à être constructif et positif. </a:t>
            </a:r>
          </a:p>
          <a:p>
            <a:endParaRPr lang="fr" baseline="0" dirty="0"/>
          </a:p>
          <a:p>
            <a:pPr algn="l" rtl="0"/>
            <a:r>
              <a:rPr lang="fr" b="0" i="0" u="none" baseline="0" dirty="0"/>
              <a:t>Réfléchissez au fait de savoir si votre message doit cibler un public spécifique ou plus général ?  Allez-vous offenser quelqu'un avec ce message ? Si oui, pourquoi et comment ? Il peut y arriver qu'à certains moment, vous </a:t>
            </a:r>
            <a:r>
              <a:rPr lang="fr" b="0" i="0" u="none" baseline="0" dirty="0" smtClean="0"/>
              <a:t>deviez </a:t>
            </a:r>
            <a:r>
              <a:rPr lang="fr" b="0" i="0" u="none" baseline="0" dirty="0"/>
              <a:t>prendre prendre des risques pour communiquer votre message, mais vous devez y réfléchir de manière critique. </a:t>
            </a:r>
          </a:p>
          <a:p>
            <a:endParaRPr lang="fr" baseline="0" dirty="0"/>
          </a:p>
          <a:p>
            <a:pPr algn="l" rtl="0"/>
            <a:r>
              <a:rPr lang="fr" b="0" i="0" u="none" baseline="0" dirty="0"/>
              <a:t>Pensez au nombre de messages que vous avez postés aujourd'hui - plus de trois ou quatre messages par jour peut être trop. Assurez-vous d'avoir vérifié l'orthographe, que vos abréviations sont précises et claires (et ne rendent pas la publication trop cryptique) et vérifiez bien que vous n'êtes pas trop vague afin d'être bien compris. </a:t>
            </a:r>
          </a:p>
          <a:p>
            <a:endParaRPr lang="fr" baseline="0" dirty="0"/>
          </a:p>
          <a:p>
            <a:pPr algn="l" rtl="0"/>
            <a:r>
              <a:rPr lang="fr" b="0" i="0" u="none" baseline="0" dirty="0"/>
              <a:t>Et encore une fois - Réfléchissez deux fois avant d'envoyer votre message. Assurez-vous que vous n'aurez pas de problème avec les personnes qui consultent vos messages - relations personnelles, futurs employeurs, etc. Et qu'il s'agit d'un message bien pensé, et non pas une communication émotive et réactive susceptible de n'avoir aucune valeur ajoutée. </a:t>
            </a:r>
          </a:p>
          <a:p>
            <a:endParaRPr lang="fr" baseline="0" dirty="0"/>
          </a:p>
          <a:p>
            <a:pPr algn="l" rtl="0"/>
            <a:r>
              <a:rPr lang="fr" b="0" i="0" u="none" baseline="0" dirty="0"/>
              <a:t>Ces règles sont valables pour vos propres publications, ainsi que dans votre réponses, vos nouvelles publication ou pour communiquer directement avec quelqu'un sur les réseaux sociaux. Les médias sociaux peuvent être un outil puissant pour établir des relations avec des utilisateurs que vous ne connaissez pas - mais vous devez faire preuve du même respect et de la même attention que celles que vous utilisez dans vos échanges interpersonnels afin de maximiser cet engagement. </a:t>
            </a:r>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31</a:t>
            </a:fld>
            <a:endParaRPr lang="fr"/>
          </a:p>
        </p:txBody>
      </p:sp>
    </p:spTree>
    <p:extLst>
      <p:ext uri="{BB962C8B-B14F-4D97-AF65-F5344CB8AC3E}">
        <p14:creationId xmlns:p14="http://schemas.microsoft.com/office/powerpoint/2010/main" val="3235020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quelques conseils supplémentaires pour s'engager et créer votre plateforme afin d'afficher votre personnalité et votre domaine d'expertise. </a:t>
            </a:r>
          </a:p>
          <a:p>
            <a:endParaRPr lang="fr" dirty="0"/>
          </a:p>
          <a:p>
            <a:pPr algn="l" rtl="0"/>
            <a:r>
              <a:rPr lang="fr" b="0" i="0" u="none" baseline="0" dirty="0"/>
              <a:t>Répondre : Bien qu'il soit indiqué de « ne pas faire attendre le client », cela peut fonctionner à un niveau personnel. Lorsqu'une personne commente ou répond à un message que vous avez posté en ligne, répondez immédiatement. Le premier engagement que vous allez générer ne sera probablement pas avec des personnes influentes de haut niveau, mais avec d'autres personnes partageant vos idées dans votre domaine. Répondez-leur et commencez à participer à la conversation. Soyez prêt à vous engager avec quiconque vous contacte, à condition de le faire de manière constructive. Rien ne vous oblige à répondre ou à vous engager avec des personnes méprisantes ou diffamatoires. Et dans le domaine de la PF / SR, la population, etc., ce risque est réel. Lorsque des utilisateurs se connectent avec vous de manière insultante ou offensante, signalez-les ainsi que leur contenu. </a:t>
            </a:r>
          </a:p>
          <a:p>
            <a:endParaRPr lang="fr" b="0" baseline="0" dirty="0"/>
          </a:p>
          <a:p>
            <a:pPr algn="l" rtl="0"/>
            <a:r>
              <a:rPr lang="fr" b="0" i="0" u="none" baseline="0" dirty="0"/>
              <a:t>Montrez votre personnalité : Vous devez toujours faire rayonner votre personnalité à travers vos publications et votre contenu. Il ne s'agit pas d'être excessif avec votre personnalité, mais de toujours rester conversationnel. </a:t>
            </a:r>
          </a:p>
          <a:p>
            <a:endParaRPr lang="fr" b="0" baseline="0" dirty="0"/>
          </a:p>
          <a:p>
            <a:pPr algn="l" rtl="0"/>
            <a:r>
              <a:rPr lang="fr" b="0" i="0" u="none" baseline="0" dirty="0"/>
              <a:t>Interagir : Tout en répondant, vous devez toujours interagir. Si vous voyez un contenu qui attire votre attention, cliquez sur « J'aime » ! Encore mieux – posez une question pour voir si vous pouvez commencer un dialogue.</a:t>
            </a:r>
          </a:p>
          <a:p>
            <a:endParaRPr lang="fr" b="0" baseline="0" dirty="0"/>
          </a:p>
          <a:p>
            <a:pPr algn="l" rtl="0"/>
            <a:r>
              <a:rPr lang="fr" b="0" i="0" u="none" baseline="0" dirty="0"/>
              <a:t>Se démarquer : Le fait de se démarque est important sur les réseaux sociaux, assurez-vous d'afficher des contenus opportuns, pertinents et attrayants. Des réponses et des interactions réfléchies et opportunes vous aideront également à vous démarquer. Un commentaire ou une réponse à un tweet ressortira bien plus qu'un simple « J'aime ».</a:t>
            </a:r>
          </a:p>
          <a:p>
            <a:endParaRPr lang="fr" b="0" baseline="0" dirty="0"/>
          </a:p>
          <a:p>
            <a:pPr algn="l" rtl="0"/>
            <a:r>
              <a:rPr lang="fr" b="0" i="0" u="none" baseline="0" dirty="0"/>
              <a:t>Contenu convaincant : Votre contenu doit toujours laisser les personnes influentes sur leur faim. Assurez-vous qu'il soit engageant et diversifié </a:t>
            </a:r>
          </a:p>
          <a:p>
            <a:endParaRPr lang="fr" b="0" baseline="0" dirty="0"/>
          </a:p>
          <a:p>
            <a:pPr algn="l" rtl="0"/>
            <a:r>
              <a:rPr lang="fr" b="0" i="0" u="none" baseline="0" dirty="0"/>
              <a:t>Rester cohérent : Quoi que vous fassiez, persévérez ! Ne vous arrêtez pas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32</a:t>
            </a:fld>
            <a:endParaRPr lang="fr"/>
          </a:p>
        </p:txBody>
      </p:sp>
    </p:spTree>
    <p:extLst>
      <p:ext uri="{BB962C8B-B14F-4D97-AF65-F5344CB8AC3E}">
        <p14:creationId xmlns:p14="http://schemas.microsoft.com/office/powerpoint/2010/main" val="41274489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L'un des objectifs de ces meilleures pratiques et de l'utilisation des réseaux sociaux en général, est que vous pouvez utiliser les plateformes pour vous affirmer dans votre cause ou votre  domaine d'expertise et démontrer que vous êtes influent. </a:t>
            </a:r>
            <a:endParaRPr lang="fr" dirty="0"/>
          </a:p>
          <a:p>
            <a:endParaRPr lang="fr" b="1" baseline="0" dirty="0"/>
          </a:p>
          <a:p>
            <a:pPr algn="l" rtl="0"/>
            <a:r>
              <a:rPr lang="fr" b="1" i="0" u="none" baseline="0" dirty="0"/>
              <a:t>Lisez la diapositive. </a:t>
            </a:r>
          </a:p>
          <a:p>
            <a:endParaRPr lang="fr" baseline="0" dirty="0"/>
          </a:p>
          <a:p>
            <a:pPr algn="l" rtl="0"/>
            <a:r>
              <a:rPr lang="fr" b="0" i="0" u="none" baseline="0" dirty="0"/>
              <a:t>Le pouvoir des </a:t>
            </a:r>
            <a:r>
              <a:rPr lang="fr" b="0" i="0" u="none" baseline="0" dirty="0" smtClean="0"/>
              <a:t>médias  sociaux </a:t>
            </a:r>
            <a:r>
              <a:rPr lang="fr" b="0" i="0" u="none" baseline="0" dirty="0"/>
              <a:t>est qu'il donne une voix à chacun et chacune : il vous revient de savoir comment </a:t>
            </a:r>
            <a:r>
              <a:rPr lang="fr" b="0" i="0" u="none" baseline="0" dirty="0" smtClean="0"/>
              <a:t>les utiliser.  </a:t>
            </a:r>
            <a:r>
              <a:rPr lang="fr" b="0" i="0" u="none" baseline="0" dirty="0"/>
              <a:t>Les personnes qui ont exploité leur voix sur les réseaux sociaux et se sont imposées comme des experts d'actualité sur les réseaux sociaux ne sont pas nécessairement les mêmes personnes que nous considéronts comme particulièrement influentes ou expertes dans d'autres dimensions du domaine. Bien que les directeurs des grandes ONG, les bailleurs de fonds de haut niveau, les membres des médias et les chercheurs particulièrement estimés aient tendance à avoir un suivi considérable, vous pouvez également générer un suivi sans ces qualifications. </a:t>
            </a:r>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33</a:t>
            </a:fld>
            <a:endParaRPr lang="fr"/>
          </a:p>
        </p:txBody>
      </p:sp>
    </p:spTree>
    <p:extLst>
      <p:ext uri="{BB962C8B-B14F-4D97-AF65-F5344CB8AC3E}">
        <p14:creationId xmlns:p14="http://schemas.microsoft.com/office/powerpoint/2010/main" val="31913006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Chelsea Polis est l'exemple d'une personne qui n'est pas célèbre, mais qui a créé elle-même son espace dans les médias sociaux. Chelsea utilise sa plateforme pour discuter des questions liées à la contraception et à la santé des femmes Cette plateforme représente un espace qui lui permet d'être considérée comme une experte dans son domaine et d'inciter les autres à vouloir la suivre parce qu'elle donne confiance et qu'en la suivant, ses followers auront des informations fiables. </a:t>
            </a:r>
          </a:p>
          <a:p>
            <a:endParaRPr lang="fr" baseline="0" dirty="0"/>
          </a:p>
          <a:p>
            <a:pPr algn="l" rtl="0"/>
            <a:r>
              <a:rPr lang="fr" b="0" i="0" u="none" baseline="0" dirty="0"/>
              <a:t>En s'engageant activement avec d'autres personnes dans son domaine sur les médias sociaux - y compris les critiques - et en contactant les journalistes qui couvrent les problèmes de santé, elle a créé sa propre plate-forme. Elle peut en tirer des bénéfices, sachant qu'elle est considérée comme une experte et que les journalistes la contactent pour commenter des histoires.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34</a:t>
            </a:fld>
            <a:endParaRPr lang="fr"/>
          </a:p>
        </p:txBody>
      </p:sp>
    </p:spTree>
    <p:extLst>
      <p:ext uri="{BB962C8B-B14F-4D97-AF65-F5344CB8AC3E}">
        <p14:creationId xmlns:p14="http://schemas.microsoft.com/office/powerpoint/2010/main" val="6055347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Pour identifier les personnes influentes, vous devez connaître votre domaine d'intérêt.  Les personnes influentes sont importantes pour vous et votre cause. Sur les réseaux sociaux, il est possible de se connecter avec des individus qui ont les mêmes intérêts que vous. Ainsi, au lieu d'identifier toutes les personnes qui s'intéressent à la planification familiale, vous devez rechercher des personnes qui parlent d'un aspect particulier du domaine dans lequel vous êtes un expert. </a:t>
            </a:r>
          </a:p>
          <a:p>
            <a:endParaRPr lang="fr" baseline="0" dirty="0"/>
          </a:p>
          <a:p>
            <a:pPr algn="l" rtl="0"/>
            <a:r>
              <a:rPr lang="fr" b="0" i="0" u="none" baseline="0" dirty="0"/>
              <a:t>Commencez par des organisations renommées – des grandes ONG, des bailleurs de fonds, des responsables dans votre domaine. Suivez-les et surveillez les autres personnes qui les suivent. </a:t>
            </a:r>
          </a:p>
          <a:p>
            <a:endParaRPr lang="fr" baseline="0" dirty="0"/>
          </a:p>
          <a:p>
            <a:pPr algn="l" rtl="0"/>
            <a:r>
              <a:rPr lang="fr" b="0" i="0" u="none" baseline="0" dirty="0"/>
              <a:t>Exploitez le pouvoir des hashtags pour identifier les personnes qui communiquent dans votre domaine. Pour y parvenir, il est vrai que vous devez être expérimenté dans la manipulation des réseaux sociaux, mais au fur et à mesure que vous suivrez des entités connues et tenterez différents hashtags, vous commencerez à distinguer </a:t>
            </a:r>
            <a:r>
              <a:rPr lang="fr" b="0" i="0" u="none" baseline="0" dirty="0" smtClean="0"/>
              <a:t>quels hashtags </a:t>
            </a:r>
            <a:r>
              <a:rPr lang="fr" b="0" i="0" u="none" baseline="0" dirty="0"/>
              <a:t>ont des conversations actives. </a:t>
            </a:r>
          </a:p>
          <a:p>
            <a:endParaRPr lang="fr" baseline="0" dirty="0"/>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35</a:t>
            </a:fld>
            <a:endParaRPr lang="fr"/>
          </a:p>
        </p:txBody>
      </p:sp>
    </p:spTree>
    <p:extLst>
      <p:ext uri="{BB962C8B-B14F-4D97-AF65-F5344CB8AC3E}">
        <p14:creationId xmlns:p14="http://schemas.microsoft.com/office/powerpoint/2010/main" val="2112006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latin typeface="Arial Rounded MT Bold" panose="020F0704030504030204" pitchFamily="34" charset="0"/>
              </a:rPr>
              <a:t>La première approche est importante, vous devez connaître la personne ou l'organisation et le contenu avant de vous « lancer ».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dirty="0">
              <a:latin typeface="Arial Rounded MT Bold" panose="020F07040305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latin typeface="Arial Rounded MT Bold" panose="020F0704030504030204" pitchFamily="34" charset="0"/>
              </a:rPr>
              <a:t>Si vous souhaitez contacter une personne influente, réfléchissez bien à la manière de l'approcher et à ce que vous allez dire. Vous pouvez soit utiliser le symbole @ en plus de leur pseudo sur Twitter, soit utiliser un message direct sur Twitter ou Facebook. Assurez-vous d'utiliser les conseils relatifs à l'étiquette que nous avons vus sur les diapositives précédentes afin d'être poli lors de votre conversation. Soyez amical, bref et aimable. Faites des recherches sur la personne à laquelle vous vous adressez avant de commencer une conversation.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 baseline="0" dirty="0">
              <a:latin typeface="Arial Rounded MT Bold" panose="020F07040305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latin typeface="Arial Rounded MT Bold" panose="020F0704030504030204" pitchFamily="34" charset="0"/>
              </a:rPr>
              <a:t>Mais si vous ne recevez pas de réponse, ne pas suivre cette personne plus d'une fois, au moins pour commencer. </a:t>
            </a:r>
            <a:endParaRPr lang="fr" dirty="0">
              <a:latin typeface="Arial Rounded MT Bold" panose="020F07040305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fr" dirty="0">
              <a:latin typeface="Arial Rounded MT Bold" panose="020F07040305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latin typeface="Arial Rounded MT Bold" panose="020F0704030504030204" pitchFamily="34" charset="0"/>
              </a:rPr>
              <a:t>N'envoyez pas de « tweets en masse » aux bailleurs de fonds / organisations en leur communiquant le même message générique à trop de personnes, bailleurs de fonds ou organisations en même temps - cela peut être perçu comme un spam et éliminera l'aspect personnel de l'engagement.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36</a:t>
            </a:fld>
            <a:endParaRPr lang="fr"/>
          </a:p>
        </p:txBody>
      </p:sp>
    </p:spTree>
    <p:extLst>
      <p:ext uri="{BB962C8B-B14F-4D97-AF65-F5344CB8AC3E}">
        <p14:creationId xmlns:p14="http://schemas.microsoft.com/office/powerpoint/2010/main" val="28956920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de recherche de hashtag, qui, comme nous l'avons mentionné, est très utile pour identifier qui est actif dans votre domaine d'intérêt, et quelles personnes influentes vous devez tentez d'atteindre.  </a:t>
            </a:r>
          </a:p>
          <a:p>
            <a:endParaRPr lang="fr" baseline="0" dirty="0"/>
          </a:p>
          <a:p>
            <a:pPr algn="l" rtl="0"/>
            <a:r>
              <a:rPr lang="fr" b="0" i="0" u="none" baseline="0" dirty="0"/>
              <a:t>Dans la barre de recherche en haut à droite, nous avons tapé #SDG [ODD] pour localiser d'autres utilisateurs de Twitter qui communiquent sur les Objectifs de développement durable [ODD]. Cette pratique vous permet de trouver d'autres documents sur votre sujet d'intérêt en faisant une extraction des documents pertinents et à jour sur le thème d''intérêt.</a:t>
            </a:r>
          </a:p>
          <a:p>
            <a:endParaRPr lang="fr" baseline="0" dirty="0"/>
          </a:p>
          <a:p>
            <a:pPr algn="l" rtl="0"/>
            <a:r>
              <a:rPr lang="fr" b="0" i="0" u="none" baseline="0" dirty="0"/>
              <a:t>Voici les meilleurs résultats de notre recherche - ainsi, vous commencez à voir qui tweete sur votre thème.  Vous pouvez sélectionner certaines de ces personnes à suivre. En voyant leur contenu plus en détail, vous pouvez alors les contacter et commencer à vous engager avec elles.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37</a:t>
            </a:fld>
            <a:endParaRPr lang="fr"/>
          </a:p>
        </p:txBody>
      </p:sp>
    </p:spTree>
    <p:extLst>
      <p:ext uri="{BB962C8B-B14F-4D97-AF65-F5344CB8AC3E}">
        <p14:creationId xmlns:p14="http://schemas.microsoft.com/office/powerpoint/2010/main" val="3884039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d'organisation, le Gates Institute, qui s'est engagé avec le PRB par le biais d'un article original. Vous voyez que @PRBdata s'affiche en bleu, ce qui signifie que n'importe quel follower peut établir un lien direct avec le PRB, et nous recevons une notification </a:t>
            </a:r>
            <a:r>
              <a:rPr lang="fr" b="0" i="0" u="none" baseline="0" dirty="0" smtClean="0"/>
              <a:t>comme quoi nous </a:t>
            </a:r>
            <a:r>
              <a:rPr lang="fr" b="0" i="0" u="none" baseline="0" dirty="0"/>
              <a:t>avons été marqués dans la publication. </a:t>
            </a:r>
          </a:p>
          <a:p>
            <a:endParaRPr lang="fr" baseline="0" dirty="0"/>
          </a:p>
          <a:p>
            <a:pPr algn="l" rtl="0"/>
            <a:r>
              <a:rPr lang="fr" b="0" i="0" u="none" baseline="0" dirty="0"/>
              <a:t>Le marquage (tagging) est important sur Facebook et Twitter. Les grandes organisations comme l'OMS, l'USAID, et même le PRB ont un suivi important. Elles retweetent ou reprennent souvent du contenu qui correspond à leur marque lorsqu'elles sont marquées par d'autres personnes.  Lorsqu'une grande organisation vous retweete, elle contribue à diffuser votre marque à un suivi plus large et génère souvent de nouveaux followers.  </a:t>
            </a:r>
          </a:p>
          <a:p>
            <a:endParaRPr lang="fr" baseline="0" dirty="0"/>
          </a:p>
          <a:p>
            <a:pPr algn="l" rtl="0"/>
            <a:r>
              <a:rPr lang="fr" b="0" i="0" u="none" baseline="0" dirty="0"/>
              <a:t>La même chose s'applique aux hashtags. L'utilisation du hashtag approprié signifie que les personnes qui suivent un thème donné sur les médias sociaux commenceront </a:t>
            </a:r>
            <a:r>
              <a:rPr lang="fr" b="0" i="0" u="none" baseline="0" dirty="0" smtClean="0"/>
              <a:t>par </a:t>
            </a:r>
            <a:r>
              <a:rPr lang="fr" b="0" i="0" u="none" baseline="0" dirty="0"/>
              <a:t>lire votre message, et pourront soit vous suivre ou vous ajouter à une liste de profils qui publient des messages sur le même thème.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38</a:t>
            </a:fld>
            <a:endParaRPr lang="fr"/>
          </a:p>
        </p:txBody>
      </p:sp>
    </p:spTree>
    <p:extLst>
      <p:ext uri="{BB962C8B-B14F-4D97-AF65-F5344CB8AC3E}">
        <p14:creationId xmlns:p14="http://schemas.microsoft.com/office/powerpoint/2010/main" val="6819772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De plus en plus, les organisations tentent de générer une conversation sur les réseaux sociaux parallèlement à des événements en direct. Si vous participez à des événements - comme par exemple la publication d'un nouveau rapport, une conférence ou une réunion du monde politique - Tweetez à ce sujet ! Le « Live Tweet » [Tweeter en direct] porte généralement sur le partage de déclarations et d'annonces plus ou moins en temps réel, pour impliquer les followers intéressés qui ne peuvent pas être présents en personne. </a:t>
            </a:r>
          </a:p>
          <a:p>
            <a:endParaRPr lang="fr" baseline="0" dirty="0"/>
          </a:p>
          <a:p>
            <a:pPr algn="l" rtl="0"/>
            <a:r>
              <a:rPr lang="fr" b="0" i="0" u="none" baseline="0" dirty="0"/>
              <a:t>Si vous participez à un événement important, effectuez des recherches sur les réseaux sociaux à </a:t>
            </a:r>
            <a:r>
              <a:rPr lang="fr" b="0" i="0" u="none" baseline="0" dirty="0" smtClean="0"/>
              <a:t>l'avance. </a:t>
            </a:r>
            <a:r>
              <a:rPr lang="fr" b="0" i="0" u="none" baseline="0" dirty="0"/>
              <a:t>Dressez une liste des profils pour les organismes qui parrainent les événements et vérifiez si les intervenants sont actifs sur les réseaux sociaux.  Vérifiez l'invitation à l'événement ou les documents distribués à l'entrée, pour voir si l'évènement a un hashtag spécifique; Publiez des messages pendant l'événement - vérifiez si vous pouvez obtenir des retweets auprès des organisations partenaires ! Rechercher les hashtags pertinents pour l'événement et suivez les autres personnes qui publient également. </a:t>
            </a:r>
          </a:p>
          <a:p>
            <a:endParaRPr lang="fr" baseline="0" dirty="0"/>
          </a:p>
          <a:p>
            <a:pPr algn="l" rtl="0"/>
            <a:r>
              <a:rPr lang="fr" b="0" i="0" u="none" baseline="0" dirty="0"/>
              <a:t>Twitter Chats est une autre plateforme permettant d'organiser une discussion spécifique exclusivement sur les réseaux sociaux. La présente image provient d'une discussion en direct sur Twitter organisée par le programme PEPFAR.  Vous verrez souvent l'utilisation des lettres Q ou R, et de chiffres, pour désigner des questions, des réponses et des réponses connectées. </a:t>
            </a:r>
          </a:p>
          <a:p>
            <a:endParaRPr lang="fr" baseline="0" dirty="0"/>
          </a:p>
          <a:p>
            <a:pPr algn="l" rtl="0"/>
            <a:r>
              <a:rPr lang="fr" b="0" i="0" u="none" baseline="0" dirty="0"/>
              <a:t>Toute le monde peut participer à un tweet chat, mais son succès dépend de l'engagement avec le public. Répondez aux questions, posez des questions, retweetez et voyez qui est actif. Cherchez d'autres personnes à suivre et voyez si vous pouvez développer votre propre suivi à travers ce type d'opportunité d'engagement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39</a:t>
            </a:fld>
            <a:endParaRPr lang="fr"/>
          </a:p>
        </p:txBody>
      </p:sp>
    </p:spTree>
    <p:extLst>
      <p:ext uri="{BB962C8B-B14F-4D97-AF65-F5344CB8AC3E}">
        <p14:creationId xmlns:p14="http://schemas.microsoft.com/office/powerpoint/2010/main" val="337601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Pour commencer, prenons un peu de recul et définissons plus précisément ce que sont les médias sociaux. </a:t>
            </a:r>
          </a:p>
          <a:p>
            <a:endParaRPr lang="fr" baseline="0" dirty="0"/>
          </a:p>
          <a:p>
            <a:pPr algn="l" rtl="0"/>
            <a:r>
              <a:rPr lang="fr" b="1" i="0" u="none" baseline="0" dirty="0"/>
              <a:t>Lisez la définition. </a:t>
            </a:r>
            <a:endParaRPr lang="fr" b="1" dirty="0"/>
          </a:p>
          <a:p>
            <a:endParaRPr lang="fr" baseline="0" dirty="0"/>
          </a:p>
          <a:p>
            <a:pPr algn="l" rtl="0"/>
            <a:r>
              <a:rPr lang="fr" b="0" i="0" u="none" baseline="0" dirty="0"/>
              <a:t>Cela est relativement simple : le réseautage social désigne l'interaction avec d'autres utilisateurs (individus ou organisations) en ligne comme moyen de partager des idées, des pensées et des opinions. </a:t>
            </a:r>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4</a:t>
            </a:fld>
            <a:endParaRPr lang="fr"/>
          </a:p>
        </p:txBody>
      </p:sp>
    </p:spTree>
    <p:extLst>
      <p:ext uri="{BB962C8B-B14F-4D97-AF65-F5344CB8AC3E}">
        <p14:creationId xmlns:p14="http://schemas.microsoft.com/office/powerpoint/2010/main" val="25193729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Par dessus tout, n'oubliez pas que la raison d'être des réseaux sociaux est de rester connecté.  Bon nombre de ces plateformes facilitent les rencontres entre les utilisateurs qui partagent les mêmes idées et la création de nouvelles connexions.  Vous seriez surpris de voir comment les médias sociaux accessibles peuvent maintenir ou renforcer les liens. </a:t>
            </a:r>
          </a:p>
          <a:p>
            <a:endParaRPr lang="fr" baseline="0" dirty="0"/>
          </a:p>
          <a:p>
            <a:pPr algn="l" rtl="0"/>
            <a:r>
              <a:rPr lang="fr" b="0" i="0" u="none" baseline="0" dirty="0"/>
              <a:t>Considérez ces stratégies pour identifier et rester en contact avec les dirigeants influents et vos pairs: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--Tenez-vous informé des nouveaux messages publiés par les dirigeants influents. S'ils possèdent un site web ou un blog, il est judicieux de vérifier occasionnellement leur site personnel pour de nouveaux contenus. </a:t>
            </a:r>
          </a:p>
          <a:p>
            <a:pPr algn="l" rtl="0"/>
            <a:r>
              <a:rPr lang="fr" b="0" i="0" u="none" baseline="0" dirty="0"/>
              <a:t>--Les médias sociaux offrent un excellent espace de collaboration. Recherchez des utilisateurs qui ont les mêmes intérêts ou dont les contenu correspond à votre thème de recherche. Si vous pensez que votre collaboration est susceptible d'être précieuse, faites des propositions concrètes. </a:t>
            </a:r>
          </a:p>
          <a:p>
            <a:pPr algn="l" rtl="0"/>
            <a:r>
              <a:rPr lang="fr" b="0" i="0" u="none" baseline="0" dirty="0"/>
              <a:t>-- Participez à des événements en ligne liés à votre sujet d'intérêt. Un événement web est l'occasion idéale d'accéder directement à votre dirigeant influent.  Il sera souvent possible de discuter avec l'hôte et les autres participants, et de participer à une session de questions et réponses. Exploitez cette opportunité pour vous connecter avec l'organisateur du chat ou le dirigeant potentiellement influent en participant directement à l'événement web, puis en le suivant.  De cette manière, l'organisateur de l'événement web se souviendra de vous, il est utile de référencer à votre contribution à la discussion. </a:t>
            </a:r>
          </a:p>
          <a:p>
            <a:pPr algn="l" rtl="0"/>
            <a:r>
              <a:rPr lang="fr" b="0" i="0" u="none" baseline="0" dirty="0"/>
              <a:t>--Il existe de nombreuses communautés de pratique ou de réseaux en ligne.  Recherchez celles qui correspondent à vos intérêts de recherche ou à vos objectifs politiques et restez actif dans le groupe. Souvent, ces groupes publieront des mises à jour, des sujets de discussion et des événements utiles exclusivement à l'attention de leurs membres.  Vous êtes susceptible de rencontrer quelques dirigeants influents dans ces espaces.</a:t>
            </a:r>
          </a:p>
          <a:p>
            <a:pPr algn="l" rtl="0"/>
            <a:r>
              <a:rPr lang="fr" b="0" i="0" u="none" baseline="0" dirty="0"/>
              <a:t>--Certains sites web diffusent des bulletins d'information quotidiens, hebdomadaires ou mensuels ou des campagnes par courriel. Inscrivez-vous à ceux qui vous intéressent. . C'est une excellente façon de suivre les actualités et les mises à jour dans votre domaine.</a:t>
            </a:r>
          </a:p>
          <a:p>
            <a:pPr algn="l" rtl="0"/>
            <a:r>
              <a:rPr lang="fr" b="0" i="0" u="none" baseline="0" dirty="0"/>
              <a:t>-Enfin, ne vous limitez pas aux connexions en ligne. Le cas échéant, prenez les conversations en ligne hors connexion.  Vous pouvez assister à un événement en personne organisé par votre dirigeant influent et établir une connexion personnelle qui peut stimuler votre engagement en ligne ou traduire cette connexion aux réseaux sociaux en nouvelles opportunités en personne et dans votre travail </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40</a:t>
            </a:fld>
            <a:endParaRPr lang="fr"/>
          </a:p>
        </p:txBody>
      </p:sp>
    </p:spTree>
    <p:extLst>
      <p:ext uri="{BB962C8B-B14F-4D97-AF65-F5344CB8AC3E}">
        <p14:creationId xmlns:p14="http://schemas.microsoft.com/office/powerpoint/2010/main" val="29786313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une liste de ressources utiles qui présentent des informations plus détaillées et des conseils sur la façon de commencer à s'engager et à s'engager de manière constructive dans les réseaux sociaux. </a:t>
            </a:r>
          </a:p>
          <a:p>
            <a:endParaRPr lang="fr" baseline="0" dirty="0"/>
          </a:p>
          <a:p>
            <a:pPr algn="l" rtl="0"/>
            <a:r>
              <a:rPr lang="fr" b="1" i="0" u="none" baseline="0" dirty="0"/>
              <a:t>Note aux facilitateurs : </a:t>
            </a:r>
            <a:r>
              <a:rPr lang="fr" b="0" i="0" u="none" baseline="0" dirty="0"/>
              <a:t>Ces hyperliens ne fonctionnent que lorsque la présentation est en mode diaporama.  Alternativement, vous pouvez </a:t>
            </a:r>
            <a:r>
              <a:rPr lang="fr" b="0" i="0" u="none" baseline="0"/>
              <a:t>cliquer </a:t>
            </a:r>
            <a:r>
              <a:rPr lang="fr" b="0" i="0" u="none" baseline="0" smtClean="0"/>
              <a:t>sur chaque lien avec </a:t>
            </a:r>
            <a:r>
              <a:rPr lang="fr" b="0" i="0" u="none" baseline="0" dirty="0"/>
              <a:t>le bouton droit de la </a:t>
            </a:r>
            <a:r>
              <a:rPr lang="fr" b="0" i="0" u="none" baseline="0"/>
              <a:t>souris </a:t>
            </a:r>
            <a:r>
              <a:rPr lang="fr" b="0" i="0" u="none" baseline="0" smtClean="0"/>
              <a:t>pour </a:t>
            </a:r>
            <a:r>
              <a:rPr lang="fr" b="0" i="0" u="none" baseline="0" dirty="0"/>
              <a:t>les ouvrir à partir d'autres modes.</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41</a:t>
            </a:fld>
            <a:endParaRPr lang="fr"/>
          </a:p>
        </p:txBody>
      </p:sp>
    </p:spTree>
    <p:extLst>
      <p:ext uri="{BB962C8B-B14F-4D97-AF65-F5344CB8AC3E}">
        <p14:creationId xmlns:p14="http://schemas.microsoft.com/office/powerpoint/2010/main" val="953930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ln/>
        </p:spPr>
      </p:sp>
      <p:sp>
        <p:nvSpPr>
          <p:cNvPr id="23554" name="Notes Placeholder 2"/>
          <p:cNvSpPr>
            <a:spLocks noGrp="1"/>
          </p:cNvSpPr>
          <p:nvPr>
            <p:ph type="body" idx="1"/>
          </p:nvPr>
        </p:nvSpPr>
        <p:spPr>
          <a:noFill/>
        </p:spPr>
        <p:txBody>
          <a:bodyPr/>
          <a:lstStyle/>
          <a:p>
            <a:pPr algn="l" rtl="0"/>
            <a:r>
              <a:rPr lang="fr" b="0" i="0" u="none" baseline="0" dirty="0">
                <a:ea typeface="ＭＳ Ｐゴシック"/>
              </a:rPr>
              <a:t>Vous êtes probablement tous familiers avec au moins certains outils et sites de médias sociaux, mais le paysage des médias sociaux est véritablement diversifié. </a:t>
            </a:r>
            <a:endParaRPr lang="fr" dirty="0">
              <a:ea typeface="ＭＳ Ｐゴシック"/>
            </a:endParaRPr>
          </a:p>
          <a:p>
            <a:endParaRPr lang="fr" dirty="0">
              <a:ea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 sz="1200" b="0" i="0" u="none" kern="1200" baseline="0" dirty="0">
                <a:solidFill>
                  <a:schemeClr val="tx1"/>
                </a:solidFill>
                <a:effectLst/>
                <a:latin typeface="Arial" charset="0"/>
                <a:ea typeface="ＭＳ Ｐゴシック" charset="-128"/>
              </a:rPr>
              <a:t>Ce graphique montre les quatre principales catégories de médias sociaux.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 sz="1200" b="0" i="0" u="none" kern="1200" baseline="0" dirty="0">
                <a:solidFill>
                  <a:schemeClr val="tx1"/>
                </a:solidFill>
                <a:effectLst/>
                <a:latin typeface="Arial" charset="0"/>
                <a:ea typeface="ＭＳ Ｐゴシック" charset="-128"/>
              </a:rPr>
              <a:t>Le partage : Les plateformes de partage sont axées sur le partage de contenu - vidéos, photos, informations. Ici, vous pouvez voir YouTube, Pinterest, Instagram.</a:t>
            </a:r>
          </a:p>
          <a:p>
            <a:pPr algn="l" rtl="0"/>
            <a:r>
              <a:rPr lang="fr" sz="1200" b="0" i="0" u="none" kern="1200" baseline="0" dirty="0">
                <a:solidFill>
                  <a:schemeClr val="tx1"/>
                </a:solidFill>
                <a:effectLst/>
                <a:latin typeface="Arial" charset="0"/>
                <a:ea typeface="ＭＳ Ｐゴシック" charset="-128"/>
              </a:rPr>
              <a:t>Discussion ; Ces plateformes sont axées sur l'engagement : avoir un dialogue sur des événements, des articles, etc. Des exemples seraient Reddit ou Snapchat. </a:t>
            </a:r>
          </a:p>
          <a:p>
            <a:pPr algn="l" rtl="0"/>
            <a:r>
              <a:rPr lang="fr" b="0" i="0" u="none" baseline="0" dirty="0">
                <a:ea typeface="ＭＳ Ｐゴシック"/>
              </a:rPr>
              <a:t>Réseautage : </a:t>
            </a:r>
            <a:r>
              <a:rPr lang="fr-FR" b="0" i="0" u="none" baseline="0" dirty="0" smtClean="0">
                <a:ea typeface="ＭＳ Ｐゴシック"/>
              </a:rPr>
              <a:t>É</a:t>
            </a:r>
            <a:r>
              <a:rPr lang="fr" b="0" i="0" u="none" baseline="0" dirty="0" smtClean="0">
                <a:ea typeface="ＭＳ Ｐゴシック"/>
              </a:rPr>
              <a:t>tablir </a:t>
            </a:r>
            <a:r>
              <a:rPr lang="fr" b="0" i="0" u="none" baseline="0" dirty="0">
                <a:ea typeface="ＭＳ Ｐゴシック"/>
              </a:rPr>
              <a:t>des liens et des relations avec des personnes. Par exemple - LinkedIn</a:t>
            </a:r>
            <a:endParaRPr lang="fr" sz="1200" b="0" i="0" kern="1200" baseline="0" dirty="0">
              <a:solidFill>
                <a:schemeClr val="tx1"/>
              </a:solidFill>
              <a:effectLst/>
              <a:latin typeface="Arial" charset="0"/>
              <a:ea typeface="ＭＳ Ｐゴシック" charset="-128"/>
            </a:endParaRPr>
          </a:p>
          <a:p>
            <a:pPr algn="l" rtl="0"/>
            <a:r>
              <a:rPr lang="fr" sz="1200" b="0" i="0" u="none" kern="1200" baseline="0" dirty="0">
                <a:solidFill>
                  <a:schemeClr val="tx1"/>
                </a:solidFill>
                <a:effectLst/>
                <a:latin typeface="Arial" charset="0"/>
                <a:ea typeface="ＭＳ Ｐゴシック" charset="-128"/>
              </a:rPr>
              <a:t>L'édition : L'édition sociale permet à quiconque de publier</a:t>
            </a:r>
            <a:r>
              <a:rPr lang="fr" sz="1200" b="0" i="0" u="none" kern="1200" baseline="0" dirty="0">
                <a:solidFill>
                  <a:schemeClr val="tx1"/>
                </a:solidFill>
                <a:effectLst/>
                <a:latin typeface="Arial" charset="0"/>
                <a:ea typeface="ＭＳ Ｐゴシック" charset="-128"/>
                <a:cs typeface="ＭＳ Ｐゴシック"/>
              </a:rPr>
              <a:t> des contenus développés individuellement dans un support accessible au public pour diffuser et recevoir des commentaires.  Ici, nous avons tendance à penser aux blogs, mais aussi à Wikipedia.</a:t>
            </a:r>
          </a:p>
          <a:p>
            <a:endParaRPr lang="fr" sz="1200" b="0" i="0" kern="1200" baseline="0" dirty="0">
              <a:solidFill>
                <a:schemeClr val="tx1"/>
              </a:solidFill>
              <a:effectLst/>
              <a:latin typeface="Arial" charset="0"/>
              <a:ea typeface="ＭＳ Ｐゴシック" charset="-128"/>
            </a:endParaRPr>
          </a:p>
          <a:p>
            <a:pPr algn="l" rtl="0"/>
            <a:r>
              <a:rPr lang="fr" sz="1200" b="0" i="0" u="none" kern="1200" baseline="0" dirty="0">
                <a:solidFill>
                  <a:schemeClr val="tx1"/>
                </a:solidFill>
                <a:effectLst/>
                <a:latin typeface="Arial" charset="0"/>
                <a:ea typeface="ＭＳ Ｐゴシック" charset="-128"/>
              </a:rPr>
              <a:t>En outre, il existe certaines plateformes transversales qui atteignent plusieurs de ces objectifs. Facebook et Twitter sont les plus importantes. </a:t>
            </a:r>
          </a:p>
          <a:p>
            <a:endParaRPr lang="fr" dirty="0">
              <a:ea typeface="ＭＳ Ｐゴシック"/>
            </a:endParaRPr>
          </a:p>
        </p:txBody>
      </p:sp>
      <p:sp>
        <p:nvSpPr>
          <p:cNvPr id="4" name="Slide Number Placeholder 3"/>
          <p:cNvSpPr>
            <a:spLocks noGrp="1"/>
          </p:cNvSpPr>
          <p:nvPr>
            <p:ph type="sldNum" sz="quarter" idx="5"/>
          </p:nvPr>
        </p:nvSpPr>
        <p:spPr/>
        <p:txBody>
          <a:bodyPr/>
          <a:lstStyle/>
          <a:p>
            <a:pPr algn="l" rtl="0">
              <a:defRPr/>
            </a:pPr>
            <a:fld id="{25F08748-F2E5-4AC5-9755-001EFC6B4416}" type="slidenum">
              <a:rPr/>
              <a:pPr>
                <a:defRPr/>
              </a:pPr>
              <a:t>5</a:t>
            </a:fld>
            <a:endParaRPr lang="fr"/>
          </a:p>
        </p:txBody>
      </p:sp>
    </p:spTree>
    <p:extLst>
      <p:ext uri="{BB962C8B-B14F-4D97-AF65-F5344CB8AC3E}">
        <p14:creationId xmlns:p14="http://schemas.microsoft.com/office/powerpoint/2010/main" val="34879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a:t>Dans cette présentation, et dans l'objectif général d'utiliser les médias sociaux pour diffuser des messages de recherche et de communication, nous nous concentrerons sur Facebook, Twitter et LinkedIn</a:t>
            </a:r>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6</a:t>
            </a:fld>
            <a:endParaRPr lang="fr"/>
          </a:p>
        </p:txBody>
      </p:sp>
    </p:spTree>
    <p:extLst>
      <p:ext uri="{BB962C8B-B14F-4D97-AF65-F5344CB8AC3E}">
        <p14:creationId xmlns:p14="http://schemas.microsoft.com/office/powerpoint/2010/main" val="3927168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endParaRPr lang="fr"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2049322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Les médias sociaux sont un secteur en croissance rapide. En 2016, l'on comptait plus de 2,3 milliards d'utilisateurs de réseaux sociaux - ceux d'entre vous qui sont des démographes ou chercheurs savent que plus d'un tiers des personnes sur cette planète sont des utilisateurs des médias sociaux.  Chaque année, le nombre d'utilisateurs qui rejoignent les médias sociaux augmente - en 2015, l'on comptait 176 millions de nouveaux utilisateurs de réseaux sociaux. Et la portée est mondiale - les médias sociaux sont une plateforme qui atteint tous les continents et tous les pays. En Afrique, près de 10% de la population est active sur les réseaux sociaux, ce qui signifie qu'elle a utilisé une plateforme au cours du dernier mois. </a:t>
            </a:r>
          </a:p>
          <a:p>
            <a:endParaRPr lang="fr" baseline="0" dirty="0"/>
          </a:p>
          <a:p>
            <a:pPr algn="l" rtl="0"/>
            <a:r>
              <a:rPr lang="fr" b="0" i="0" u="none" baseline="0" dirty="0"/>
              <a:t>Ainsi que nous l'avons mentionné au début, les médias sociaux ont dépassé la sphère purement sociale - ils contribuent de plus en plus à diffuser la recherche et à se connecter avec les leaders dans votre domaine. Les médias sociaux sont une plate-forme relativement unique du fait qu'ils peuvent permettre à votre nom d'être reconnu et à créer un suivi pour votre travail. À condition d'investir du temps et des efforts pour accroître cette présence. </a:t>
            </a:r>
          </a:p>
          <a:p>
            <a:endParaRPr lang="fr"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 sz="1200" b="0" i="0" u="none" kern="1200" baseline="0" dirty="0">
                <a:solidFill>
                  <a:schemeClr val="tx1"/>
                </a:solidFill>
                <a:effectLst/>
                <a:latin typeface="Arial" charset="0"/>
                <a:ea typeface="ＭＳ Ｐゴシック" charset="-128"/>
                <a:cs typeface="ＭＳ Ｐゴシック"/>
              </a:rPr>
              <a:t>Il y a 10 ans, personne n'aurait pu imaginer de publier des informations sur Facebook ou Twitter sur la formation à la communication de données à des publics politiques.  Mais aujourd'hui, nous ne pouvons pas faire cette formation SANS inclure cette composante.  Le monde des médias sociaux est en évolution rapide et change souvent, mais il est clair que ce moyen de communication est ici pour rester, tant pour la communication personnelle que pour la communication politique. </a:t>
            </a:r>
            <a:endParaRPr lang="fr" dirty="0"/>
          </a:p>
          <a:p>
            <a:endParaRPr lang="fr" dirty="0"/>
          </a:p>
        </p:txBody>
      </p:sp>
      <p:sp>
        <p:nvSpPr>
          <p:cNvPr id="4" name="Slide Number Placeholder 3"/>
          <p:cNvSpPr>
            <a:spLocks noGrp="1"/>
          </p:cNvSpPr>
          <p:nvPr>
            <p:ph type="sldNum" sz="quarter" idx="10"/>
          </p:nvPr>
        </p:nvSpPr>
        <p:spPr/>
        <p:txBody>
          <a:bodyPr/>
          <a:lstStyle/>
          <a:p>
            <a:pPr algn="l" rtl="0">
              <a:defRPr/>
            </a:pPr>
            <a:fld id="{5BAFA8D9-4E0D-451F-A12A-78F904CD74F4}" type="slidenum">
              <a:rPr/>
              <a:pPr>
                <a:defRPr/>
              </a:pPr>
              <a:t>8</a:t>
            </a:fld>
            <a:endParaRPr lang="fr"/>
          </a:p>
        </p:txBody>
      </p:sp>
    </p:spTree>
    <p:extLst>
      <p:ext uri="{BB962C8B-B14F-4D97-AF65-F5344CB8AC3E}">
        <p14:creationId xmlns:p14="http://schemas.microsoft.com/office/powerpoint/2010/main" val="908530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 b="0" i="0" u="none" baseline="0">
                <a:latin typeface="Arial" panose="020B0604020202020204" pitchFamily="34" charset="0"/>
              </a:rPr>
              <a:t>Donc, comment utilisons-nous les médias sociaux ? Nous vous enseignerons certains principes fondamentaux et bonnes pratiques concernant nos trois plateformes d'intérêt : Facebook, Twitter et LinkedIn.</a:t>
            </a:r>
            <a:endParaRPr lang="fr"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578439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5.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a:t>POPULATION REFERENCE BUREAU | www.prb.org</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150675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3136521"/>
      </p:ext>
    </p:extLst>
  </p:cSld>
  <p:clrMapOvr>
    <a:overrideClrMapping bg1="dk2" tx1="lt1" bg2="dk1"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a:ea typeface="ＭＳ Ｐゴシック" pitchFamily="34" charset="-128"/>
              <a:cs typeface="+mn-cs"/>
            </a:endParaRPr>
          </a:p>
        </p:txBody>
      </p:sp>
      <p:sp>
        <p:nvSpPr>
          <p:cNvPr id="1029" name="Text Box 85"/>
          <p:cNvSpPr txBox="1">
            <a:spLocks noChangeArrowheads="1"/>
          </p:cNvSpPr>
          <p:nvPr/>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a:t>
            </a:r>
            <a:r>
              <a:rPr lang="en-US" sz="700" dirty="0" err="1">
                <a:solidFill>
                  <a:srgbClr val="333333"/>
                </a:solidFill>
                <a:cs typeface="+mn-cs"/>
              </a:rPr>
              <a:t>www.prb.org</a:t>
            </a:r>
            <a:endParaRPr lang="en-US" sz="700" dirty="0">
              <a:solidFill>
                <a:srgbClr val="333333"/>
              </a:solidFill>
              <a:cs typeface="+mn-cs"/>
            </a:endParaRPr>
          </a:p>
        </p:txBody>
      </p:sp>
      <p:pic>
        <p:nvPicPr>
          <p:cNvPr id="1030" name="Picture 86" descr="ppt-logo"/>
          <p:cNvPicPr>
            <a:picLocks noChangeAspect="1" noChangeArrowheads="1"/>
          </p:cNvPicPr>
          <p:nvPr/>
        </p:nvPicPr>
        <p:blipFill>
          <a:blip r:embed="rId17"/>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a:ea typeface="ＭＳ Ｐゴシック" pitchFamily="34" charset="-128"/>
              <a:cs typeface="+mn-cs"/>
            </a:endParaRPr>
          </a:p>
        </p:txBody>
      </p:sp>
      <p:sp>
        <p:nvSpPr>
          <p:cNvPr id="2" name="Footer Placeholder 1"/>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737"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8" r:id="rId14"/>
    <p:sldLayoutId id="2147483739" r:id="rId15"/>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hyperlink" Target="https://support.twitter.com/articles/215585" TargetMode="External"/><Relationship Id="rId4" Type="http://schemas.openxmlformats.org/officeDocument/2006/relationships/hyperlink" Target="http://gadgetwise.blogs.nytimes.com/2009/05/07/twitter-for-beginners/?_r=0" TargetMode="External"/><Relationship Id="rId5" Type="http://schemas.openxmlformats.org/officeDocument/2006/relationships/hyperlink" Target="http://www.nytimes.com/2013/10/24/technology/personaltech/twitter-illiterate-mastering-the-bcs.html" TargetMode="External"/><Relationship Id="rId6" Type="http://schemas.openxmlformats.org/officeDocument/2006/relationships/hyperlink" Target="http://mashable.com/2012/06/05/twitter-for-beginners/#liMAS9T5PkqX" TargetMode="External"/><Relationship Id="rId7" Type="http://schemas.openxmlformats.org/officeDocument/2006/relationships/hyperlink" Target="http://www.businessinsider.com/a-guide-to-twitter-slang-lingo-abbreviations-and-acronyms-2013-9" TargetMode="External"/><Relationship Id="rId8" Type="http://schemas.openxmlformats.org/officeDocument/2006/relationships/hyperlink" Target="http://chronicle.com/article/10-Commandments-of-Twitter-for/131813/" TargetMode="External"/><Relationship Id="rId9" Type="http://schemas.openxmlformats.org/officeDocument/2006/relationships/hyperlink" Target="http://justpublics365.commons.gc.cuny.edu/2014/06/30/10-things-twitter-academics/" TargetMode="External"/><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838200" y="2057400"/>
            <a:ext cx="7467600" cy="2057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l" rtl="0"/>
            <a:r>
              <a:rPr lang="fr" sz="4400" b="1" i="0" u="none" kern="0" baseline="0" dirty="0">
                <a:solidFill>
                  <a:schemeClr val="accent5"/>
                </a:solidFill>
              </a:rPr>
              <a:t>Les médias sociaux  pour </a:t>
            </a:r>
          </a:p>
          <a:p>
            <a:pPr algn="l" rtl="0"/>
            <a:r>
              <a:rPr lang="fr" sz="4400" b="1" i="0" u="none" kern="0" baseline="0" dirty="0">
                <a:solidFill>
                  <a:schemeClr val="accent5"/>
                </a:solidFill>
              </a:rPr>
              <a:t>pour la recherche et la politique</a:t>
            </a:r>
          </a:p>
          <a:p>
            <a:pPr algn="l" rtl="0"/>
            <a:r>
              <a:rPr lang="fr" sz="2400" b="1" i="0" u="none" kern="0" baseline="0" dirty="0">
                <a:solidFill>
                  <a:schemeClr val="accent5"/>
                </a:solidFill>
              </a:rPr>
              <a:t>Communication politique</a:t>
            </a:r>
            <a:endParaRPr lang="fr" sz="2400" kern="0" dirty="0">
              <a:solidFill>
                <a:schemeClr val="accent5"/>
              </a:solidFill>
            </a:endParaRPr>
          </a:p>
        </p:txBody>
      </p:sp>
    </p:spTree>
    <p:extLst>
      <p:ext uri="{BB962C8B-B14F-4D97-AF65-F5344CB8AC3E}">
        <p14:creationId xmlns:p14="http://schemas.microsoft.com/office/powerpoint/2010/main" val="844862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Se présenter sur les médias sociaux </a:t>
            </a:r>
          </a:p>
        </p:txBody>
      </p:sp>
      <p:sp>
        <p:nvSpPr>
          <p:cNvPr id="3" name="Content Placeholder 2"/>
          <p:cNvSpPr>
            <a:spLocks noGrp="1"/>
          </p:cNvSpPr>
          <p:nvPr>
            <p:ph idx="1"/>
          </p:nvPr>
        </p:nvSpPr>
        <p:spPr>
          <a:xfrm>
            <a:off x="1010136" y="1371600"/>
            <a:ext cx="7729537" cy="4648200"/>
          </a:xfrm>
        </p:spPr>
        <p:txBody>
          <a:bodyPr/>
          <a:lstStyle/>
          <a:p>
            <a:pPr marL="514350" indent="-514350" algn="l" rtl="0">
              <a:buFont typeface="+mj-lt"/>
              <a:buAutoNum type="arabicPeriod"/>
            </a:pPr>
            <a:r>
              <a:rPr lang="fr" b="0" i="0" u="none" baseline="0" dirty="0"/>
              <a:t>Soyez cohérent d'une plateforme à l'autre</a:t>
            </a:r>
          </a:p>
          <a:p>
            <a:pPr marL="914400" lvl="1" indent="-514350" algn="l" rtl="0">
              <a:buFont typeface="+mj-lt"/>
              <a:buAutoNum type="arabicPeriod"/>
            </a:pPr>
            <a:r>
              <a:rPr lang="fr" b="0" i="0" u="none" baseline="0" dirty="0"/>
              <a:t>Nom</a:t>
            </a:r>
          </a:p>
          <a:p>
            <a:pPr marL="914400" lvl="1" indent="-514350" algn="l" rtl="0">
              <a:buFont typeface="+mj-lt"/>
              <a:buAutoNum type="arabicPeriod"/>
            </a:pPr>
            <a:r>
              <a:rPr lang="fr" b="0" i="0" u="none" baseline="0" dirty="0"/>
              <a:t>Photo de votre profil</a:t>
            </a:r>
          </a:p>
          <a:p>
            <a:pPr marL="914400" lvl="1" indent="-514350" algn="l" rtl="0">
              <a:buFont typeface="+mj-lt"/>
              <a:buAutoNum type="arabicPeriod"/>
            </a:pPr>
            <a:r>
              <a:rPr lang="fr" b="0" i="0" u="none" baseline="0" dirty="0"/>
              <a:t>Contenu</a:t>
            </a:r>
          </a:p>
          <a:p>
            <a:pPr marL="514350" indent="-514350" algn="l" rtl="0">
              <a:buFont typeface="+mj-lt"/>
              <a:buAutoNum type="arabicPeriod"/>
            </a:pPr>
            <a:r>
              <a:rPr lang="fr" b="0" i="0" u="none" baseline="0" dirty="0"/>
              <a:t>Définissez votre « voix » dans les médias sociaux</a:t>
            </a:r>
          </a:p>
          <a:p>
            <a:pPr marL="514350" indent="-514350" algn="l" rtl="0">
              <a:buFont typeface="+mj-lt"/>
              <a:buAutoNum type="arabicPeriod"/>
            </a:pPr>
            <a:r>
              <a:rPr lang="fr" b="0" i="0" u="none" baseline="0" dirty="0"/>
              <a:t>Utilisez un titre, une biographie ou un texte accrocheur </a:t>
            </a:r>
          </a:p>
          <a:p>
            <a:pPr marL="514350" indent="-514350" algn="l" rtl="0">
              <a:buFont typeface="+mj-lt"/>
              <a:buAutoNum type="arabicPeriod"/>
            </a:pPr>
            <a:r>
              <a:rPr lang="fr" b="0" i="0" u="none" baseline="0" dirty="0"/>
              <a:t>Postez des messages régulièrement pour rester intéressant</a:t>
            </a:r>
          </a:p>
          <a:p>
            <a:pPr marL="514350" indent="-514350" algn="l" rtl="0">
              <a:buFont typeface="+mj-lt"/>
              <a:buAutoNum type="arabicPeriod"/>
            </a:pPr>
            <a:endParaRPr lang="fr" dirty="0"/>
          </a:p>
        </p:txBody>
      </p:sp>
    </p:spTree>
    <p:extLst>
      <p:ext uri="{BB962C8B-B14F-4D97-AF65-F5344CB8AC3E}">
        <p14:creationId xmlns:p14="http://schemas.microsoft.com/office/powerpoint/2010/main" val="355819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3938" y="990600"/>
            <a:ext cx="7739062" cy="990600"/>
          </a:xfrm>
        </p:spPr>
        <p:txBody>
          <a:bodyPr/>
          <a:lstStyle/>
          <a:p>
            <a:pPr algn="ctr" rtl="0"/>
            <a:r>
              <a:rPr lang="fr" b="1" i="0" u="none" baseline="0"/>
              <a:t>Qu'est-ce que Facebook ? </a:t>
            </a:r>
          </a:p>
        </p:txBody>
      </p:sp>
      <p:pic>
        <p:nvPicPr>
          <p:cNvPr id="1026" name="Picture 2" descr="http://maconnerieclavetetrp.com/faceboo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6826" y="2286000"/>
            <a:ext cx="3973286" cy="2357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268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1042" t="5363" r="24290" b="5047"/>
          <a:stretch/>
        </p:blipFill>
        <p:spPr>
          <a:xfrm>
            <a:off x="1295400" y="335466"/>
            <a:ext cx="6908442" cy="5981700"/>
          </a:xfrm>
          <a:prstGeom prst="rect">
            <a:avLst/>
          </a:prstGeom>
          <a:ln w="3175">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0959" t="5245" r="24287" b="4263"/>
          <a:stretch/>
        </p:blipFill>
        <p:spPr>
          <a:xfrm>
            <a:off x="1600200" y="533400"/>
            <a:ext cx="6456017" cy="5638800"/>
          </a:xfrm>
          <a:prstGeom prst="rect">
            <a:avLst/>
          </a:prstGeom>
          <a:ln w="3175">
            <a:solidFill>
              <a:schemeClr val="tx1"/>
            </a:solidFill>
          </a:ln>
        </p:spPr>
      </p:pic>
    </p:spTree>
    <p:extLst>
      <p:ext uri="{BB962C8B-B14F-4D97-AF65-F5344CB8AC3E}">
        <p14:creationId xmlns:p14="http://schemas.microsoft.com/office/powerpoint/2010/main" val="335029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pPr rtl="0"/>
            <a:r>
              <a:rPr lang="fr" b="1" i="0" u="none" baseline="0" dirty="0">
                <a:latin typeface="+mn-lt"/>
              </a:rPr>
              <a:t>Conseils pour écrire un message intéressant sur Facebook</a:t>
            </a:r>
          </a:p>
        </p:txBody>
      </p:sp>
      <p:sp>
        <p:nvSpPr>
          <p:cNvPr id="47106" name="Content Placeholder 2"/>
          <p:cNvSpPr>
            <a:spLocks noGrp="1"/>
          </p:cNvSpPr>
          <p:nvPr>
            <p:ph idx="1"/>
          </p:nvPr>
        </p:nvSpPr>
        <p:spPr>
          <a:xfrm>
            <a:off x="1033463" y="2057400"/>
            <a:ext cx="7729537" cy="4267200"/>
          </a:xfrm>
        </p:spPr>
        <p:txBody>
          <a:bodyPr/>
          <a:lstStyle/>
          <a:p>
            <a:pPr algn="l" rtl="0"/>
            <a:r>
              <a:rPr lang="fr" sz="2200" b="0" i="0" u="none" baseline="0" dirty="0"/>
              <a:t>Soyez bref</a:t>
            </a:r>
          </a:p>
          <a:p>
            <a:pPr marL="914400" lvl="1" indent="-514350" algn="l" rtl="0">
              <a:buFont typeface="Courier New" panose="02070309020205020404" pitchFamily="49" charset="0"/>
              <a:buChar char="o"/>
            </a:pPr>
            <a:r>
              <a:rPr lang="fr" sz="2200" b="0" i="0" u="none" baseline="0" dirty="0"/>
              <a:t>Le message idéal doit avoir 100 à 200 caractères</a:t>
            </a:r>
          </a:p>
          <a:p>
            <a:pPr marL="914400" lvl="1" indent="-514350" algn="l" rtl="0">
              <a:buFont typeface="Courier New" panose="02070309020205020404" pitchFamily="49" charset="0"/>
              <a:buChar char="o"/>
            </a:pPr>
            <a:r>
              <a:rPr lang="fr" sz="2200" b="0" i="0" u="none" baseline="0" dirty="0"/>
              <a:t>Facebook permet de poster des messages plus longs</a:t>
            </a:r>
          </a:p>
          <a:p>
            <a:pPr algn="l" rtl="0"/>
            <a:r>
              <a:rPr lang="fr" sz="2200" b="0" i="0" u="none" baseline="0" dirty="0"/>
              <a:t>Tenez compte de votre public</a:t>
            </a:r>
          </a:p>
          <a:p>
            <a:pPr algn="l" rtl="0"/>
            <a:r>
              <a:rPr lang="fr" sz="2200" b="0" i="0" u="none" baseline="0" dirty="0"/>
              <a:t>Posez des questions</a:t>
            </a:r>
          </a:p>
          <a:p>
            <a:pPr algn="l" rtl="0"/>
            <a:r>
              <a:rPr lang="fr" sz="2200" b="0" i="0" u="none" baseline="0" dirty="0"/>
              <a:t>Soyez visuel—les images sont attirantes</a:t>
            </a:r>
          </a:p>
          <a:p>
            <a:pPr algn="l" rtl="0"/>
            <a:r>
              <a:rPr lang="fr" sz="2200" b="0" i="0" u="none" baseline="0" dirty="0"/>
              <a:t>Variez vos messages </a:t>
            </a:r>
          </a:p>
          <a:p>
            <a:pPr algn="l" rtl="0"/>
            <a:r>
              <a:rPr lang="fr" sz="2200" b="0" i="0" u="none" baseline="0" dirty="0"/>
              <a:t>Soyez opportun et pertinent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0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10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0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0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10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914400" y="914400"/>
            <a:ext cx="7600950" cy="5048310"/>
            <a:chOff x="914400" y="533400"/>
            <a:chExt cx="8686800" cy="5769498"/>
          </a:xfrm>
        </p:grpSpPr>
        <p:pic>
          <p:nvPicPr>
            <p:cNvPr id="2" name="Picture 1"/>
            <p:cNvPicPr>
              <a:picLocks noChangeAspect="1"/>
            </p:cNvPicPr>
            <p:nvPr/>
          </p:nvPicPr>
          <p:blipFill rotWithShape="1">
            <a:blip r:embed="rId3"/>
            <a:srcRect l="22857" t="10296" r="23333" b="32674"/>
            <a:stretch/>
          </p:blipFill>
          <p:spPr>
            <a:xfrm>
              <a:off x="990600" y="533400"/>
              <a:ext cx="8610600" cy="5486400"/>
            </a:xfrm>
            <a:prstGeom prst="rect">
              <a:avLst/>
            </a:prstGeom>
            <a:ln w="3175">
              <a:solidFill>
                <a:schemeClr val="tx1"/>
              </a:solidFill>
            </a:ln>
          </p:spPr>
        </p:pic>
        <p:cxnSp>
          <p:nvCxnSpPr>
            <p:cNvPr id="3" name="Straight Arrow Connector 2"/>
            <p:cNvCxnSpPr/>
            <p:nvPr/>
          </p:nvCxnSpPr>
          <p:spPr bwMode="auto">
            <a:xfrm flipH="1" flipV="1">
              <a:off x="5016053" y="5705656"/>
              <a:ext cx="165547" cy="229023"/>
            </a:xfrm>
            <a:prstGeom prst="straightConnector1">
              <a:avLst/>
            </a:prstGeom>
            <a:solidFill>
              <a:schemeClr val="accent1"/>
            </a:solidFill>
            <a:ln w="19050" cap="flat" cmpd="sng" algn="ctr">
              <a:solidFill>
                <a:srgbClr val="7030A0"/>
              </a:solidFill>
              <a:prstDash val="sysDot"/>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Oval 3"/>
            <p:cNvSpPr/>
            <p:nvPr/>
          </p:nvSpPr>
          <p:spPr bwMode="auto">
            <a:xfrm flipV="1">
              <a:off x="914400" y="4792055"/>
              <a:ext cx="1752600" cy="618145"/>
            </a:xfrm>
            <a:prstGeom prst="ellipse">
              <a:avLst/>
            </a:prstGeom>
            <a:noFill/>
            <a:ln w="19050" cap="flat" cmpd="sng" algn="ctr">
              <a:solidFill>
                <a:srgbClr val="D59F0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endParaRPr>
            </a:p>
          </p:txBody>
        </p:sp>
        <p:sp>
          <p:nvSpPr>
            <p:cNvPr id="5" name="Oval 4"/>
            <p:cNvSpPr/>
            <p:nvPr/>
          </p:nvSpPr>
          <p:spPr bwMode="auto">
            <a:xfrm flipV="1">
              <a:off x="990600" y="5324656"/>
              <a:ext cx="953728" cy="381000"/>
            </a:xfrm>
            <a:prstGeom prst="ellipse">
              <a:avLst/>
            </a:prstGeom>
            <a:noFill/>
            <a:ln w="19050" cap="flat" cmpd="sng" algn="ctr">
              <a:solidFill>
                <a:srgbClr val="D59F0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endParaRPr>
            </a:p>
          </p:txBody>
        </p:sp>
        <p:sp>
          <p:nvSpPr>
            <p:cNvPr id="6" name="TextBox 5"/>
            <p:cNvSpPr txBox="1"/>
            <p:nvPr/>
          </p:nvSpPr>
          <p:spPr>
            <a:xfrm>
              <a:off x="5098826" y="5845629"/>
              <a:ext cx="1349829" cy="457269"/>
            </a:xfrm>
            <a:prstGeom prst="rect">
              <a:avLst/>
            </a:prstGeom>
            <a:noFill/>
          </p:spPr>
          <p:txBody>
            <a:bodyPr wrap="square" rtlCol="0">
              <a:spAutoFit/>
            </a:bodyPr>
            <a:lstStyle/>
            <a:p>
              <a:pPr algn="l" rtl="0"/>
              <a:r>
                <a:rPr lang="fr" sz="2000" b="0" i="0" u="none" baseline="0" dirty="0">
                  <a:solidFill>
                    <a:srgbClr val="7030A0"/>
                  </a:solidFill>
                  <a:latin typeface="Arial Rounded MT Bold" panose="020F0704030504030204" pitchFamily="34" charset="0"/>
                </a:rPr>
                <a:t>Partages</a:t>
              </a:r>
            </a:p>
          </p:txBody>
        </p:sp>
      </p:grpSp>
    </p:spTree>
    <p:extLst>
      <p:ext uri="{BB962C8B-B14F-4D97-AF65-F5344CB8AC3E}">
        <p14:creationId xmlns:p14="http://schemas.microsoft.com/office/powerpoint/2010/main" val="1637081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4559" t="27205" r="45214" b="24432"/>
          <a:stretch/>
        </p:blipFill>
        <p:spPr>
          <a:xfrm>
            <a:off x="2209800" y="762000"/>
            <a:ext cx="5181600" cy="5181600"/>
          </a:xfrm>
          <a:prstGeom prst="rect">
            <a:avLst/>
          </a:prstGeom>
          <a:ln w="3175">
            <a:solidFill>
              <a:schemeClr val="tx1"/>
            </a:solidFill>
          </a:ln>
        </p:spPr>
      </p:pic>
    </p:spTree>
    <p:extLst>
      <p:ext uri="{BB962C8B-B14F-4D97-AF65-F5344CB8AC3E}">
        <p14:creationId xmlns:p14="http://schemas.microsoft.com/office/powerpoint/2010/main" val="155605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p:txBody>
          <a:bodyPr/>
          <a:lstStyle/>
          <a:p>
            <a:pPr marL="0" indent="0" algn="l" rtl="0">
              <a:buNone/>
            </a:pPr>
            <a:endParaRPr lang="fr" dirty="0">
              <a:latin typeface="Arial Rounded MT Bold" panose="020F0704030504030204" pitchFamily="34" charset="0"/>
            </a:endParaRPr>
          </a:p>
          <a:p>
            <a:endParaRPr lang="fr" dirty="0">
              <a:latin typeface="Arial Rounded MT Bold" panose="020F0704030504030204" pitchFamily="34" charset="0"/>
            </a:endParaRPr>
          </a:p>
          <a:p>
            <a:pPr marL="0" indent="0" algn="l" rtl="0">
              <a:buNone/>
            </a:pPr>
            <a:endParaRPr lang="fr" dirty="0">
              <a:latin typeface="Arial Rounded MT Bold" panose="020F0704030504030204" pitchFamily="34" charset="0"/>
            </a:endParaRPr>
          </a:p>
        </p:txBody>
      </p:sp>
      <p:sp>
        <p:nvSpPr>
          <p:cNvPr id="2" name="Title 1"/>
          <p:cNvSpPr>
            <a:spLocks noGrp="1"/>
          </p:cNvSpPr>
          <p:nvPr>
            <p:ph type="title"/>
          </p:nvPr>
        </p:nvSpPr>
        <p:spPr/>
        <p:txBody>
          <a:bodyPr/>
          <a:lstStyle/>
          <a:p>
            <a:pPr algn="ctr" rtl="0"/>
            <a:r>
              <a:rPr lang="fr" b="1" i="0" u="none" baseline="0" dirty="0"/>
              <a:t>Qu'est-ce que Twitter ?</a:t>
            </a:r>
          </a:p>
        </p:txBody>
      </p:sp>
      <p:pic>
        <p:nvPicPr>
          <p:cNvPr id="8" name="Picture 2" descr="C:\Users\ttsai\Documents\SOCIAL MEDIA\Communications brown bag\twitter-what-is.png"/>
          <p:cNvPicPr>
            <a:picLocks noChangeAspect="1" noChangeArrowheads="1"/>
          </p:cNvPicPr>
          <p:nvPr/>
        </p:nvPicPr>
        <p:blipFill rotWithShape="1">
          <a:blip r:embed="rId3">
            <a:extLst>
              <a:ext uri="{28A0092B-C50C-407E-A947-70E740481C1C}">
                <a14:useLocalDpi xmlns:a14="http://schemas.microsoft.com/office/drawing/2010/main" val="0"/>
              </a:ext>
            </a:extLst>
          </a:blip>
          <a:srcRect r="12135"/>
          <a:stretch/>
        </p:blipFill>
        <p:spPr bwMode="auto">
          <a:xfrm>
            <a:off x="2390773" y="1808017"/>
            <a:ext cx="4772028" cy="3470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055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22430" b="-57"/>
          <a:stretch/>
        </p:blipFill>
        <p:spPr>
          <a:xfrm>
            <a:off x="1524000" y="533400"/>
            <a:ext cx="6497052" cy="5486400"/>
          </a:xfrm>
          <a:prstGeom prst="rect">
            <a:avLst/>
          </a:prstGeom>
          <a:ln w="3175">
            <a:solidFill>
              <a:schemeClr val="tx1"/>
            </a:solidFill>
          </a:ln>
        </p:spPr>
      </p:pic>
    </p:spTree>
    <p:extLst>
      <p:ext uri="{BB962C8B-B14F-4D97-AF65-F5344CB8AC3E}">
        <p14:creationId xmlns:p14="http://schemas.microsoft.com/office/powerpoint/2010/main" val="800425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2963" t="10060" r="12963" b="3704"/>
          <a:stretch/>
        </p:blipFill>
        <p:spPr>
          <a:xfrm>
            <a:off x="1066800" y="533400"/>
            <a:ext cx="7435342" cy="5410200"/>
          </a:xfrm>
          <a:prstGeom prst="rect">
            <a:avLst/>
          </a:prstGeom>
          <a:ln w="3175">
            <a:solidFill>
              <a:schemeClr val="tx1"/>
            </a:solidFill>
          </a:ln>
        </p:spPr>
      </p:pic>
    </p:spTree>
    <p:extLst>
      <p:ext uri="{BB962C8B-B14F-4D97-AF65-F5344CB8AC3E}">
        <p14:creationId xmlns:p14="http://schemas.microsoft.com/office/powerpoint/2010/main" val="1039084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990600" y="2057400"/>
            <a:ext cx="7138543" cy="1447800"/>
          </a:xfrm>
        </p:spPr>
        <p:txBody>
          <a:bodyPr/>
          <a:lstStyle/>
          <a:p>
            <a:pPr rtl="0"/>
            <a:r>
              <a:rPr lang="fr" sz="6000" b="1" i="0" u="none" spc="0" baseline="0" dirty="0"/>
              <a:t>Que sont les médias </a:t>
            </a:r>
            <a:r>
              <a:rPr lang="fr" sz="6000" spc="0" dirty="0"/>
              <a:t/>
            </a:r>
            <a:br>
              <a:rPr lang="fr" sz="6000" spc="0" dirty="0"/>
            </a:br>
            <a:r>
              <a:rPr lang="fr" sz="6000" b="1" i="0" u="none" spc="0" baseline="0" dirty="0"/>
              <a:t>sociaux ?</a:t>
            </a:r>
          </a:p>
        </p:txBody>
      </p:sp>
    </p:spTree>
    <p:extLst>
      <p:ext uri="{BB962C8B-B14F-4D97-AF65-F5344CB8AC3E}">
        <p14:creationId xmlns:p14="http://schemas.microsoft.com/office/powerpoint/2010/main" val="2052886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pPr algn="l" rtl="0"/>
            <a:r>
              <a:rPr lang="fr" b="1" i="0" u="none" baseline="0" dirty="0">
                <a:latin typeface="+mn-lt"/>
              </a:rPr>
              <a:t>Conseils pour écrire un tweet intéressant</a:t>
            </a:r>
          </a:p>
        </p:txBody>
      </p:sp>
      <p:sp>
        <p:nvSpPr>
          <p:cNvPr id="47106" name="Content Placeholder 2"/>
          <p:cNvSpPr>
            <a:spLocks noGrp="1"/>
          </p:cNvSpPr>
          <p:nvPr>
            <p:ph idx="1"/>
          </p:nvPr>
        </p:nvSpPr>
        <p:spPr/>
        <p:txBody>
          <a:bodyPr/>
          <a:lstStyle/>
          <a:p>
            <a:pPr algn="l" rtl="0"/>
            <a:r>
              <a:rPr lang="fr" sz="2800" b="0" i="0" u="none" baseline="0" dirty="0"/>
              <a:t>Soyez bref—140 caractères</a:t>
            </a:r>
          </a:p>
          <a:p>
            <a:pPr algn="l" rtl="0"/>
            <a:r>
              <a:rPr lang="fr" sz="2800" b="0" i="0" u="none" baseline="0" dirty="0"/>
              <a:t>Tenez compte de votre public</a:t>
            </a:r>
          </a:p>
          <a:p>
            <a:pPr algn="l" rtl="0"/>
            <a:r>
              <a:rPr lang="fr" sz="2800" b="0" i="0" u="none" baseline="0" dirty="0"/>
              <a:t>Encouragez le passage à l'action</a:t>
            </a:r>
          </a:p>
          <a:p>
            <a:pPr algn="l" rtl="0"/>
            <a:r>
              <a:rPr lang="fr" sz="2800" b="0" i="0" u="none" baseline="0" dirty="0"/>
              <a:t>Posez des questions</a:t>
            </a:r>
          </a:p>
          <a:p>
            <a:pPr algn="l" rtl="0"/>
            <a:r>
              <a:rPr lang="fr" sz="2800" b="0" i="0" u="none" baseline="0" dirty="0"/>
              <a:t>Utilisez des éléments visuels</a:t>
            </a:r>
          </a:p>
          <a:p>
            <a:pPr algn="l" rtl="0"/>
            <a:r>
              <a:rPr lang="fr" sz="2800" b="0" i="0" u="none" baseline="0" dirty="0"/>
              <a:t>Variez vos messages </a:t>
            </a:r>
          </a:p>
          <a:p>
            <a:pPr algn="l" rtl="0"/>
            <a:r>
              <a:rPr lang="fr" sz="2800" b="0" i="0" u="none" baseline="0" dirty="0"/>
              <a:t>Soyez opportun et pertinent </a:t>
            </a:r>
          </a:p>
          <a:p>
            <a:pPr algn="l" rtl="0"/>
            <a:r>
              <a:rPr lang="fr" sz="2800" b="0" i="0" u="none" baseline="0" dirty="0"/>
              <a:t>Réutilisez votre contenu</a:t>
            </a:r>
          </a:p>
          <a:p>
            <a:pPr marL="0" indent="0" algn="l" rtl="0">
              <a:buNone/>
            </a:pPr>
            <a:endParaRPr lang="fr" dirty="0"/>
          </a:p>
        </p:txBody>
      </p:sp>
    </p:spTree>
    <p:extLst>
      <p:ext uri="{BB962C8B-B14F-4D97-AF65-F5344CB8AC3E}">
        <p14:creationId xmlns:p14="http://schemas.microsoft.com/office/powerpoint/2010/main" val="78231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0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0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10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10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fr" b="1" i="0" u="none" baseline="0" dirty="0"/>
              <a:t>#HASHTAGS</a:t>
            </a:r>
          </a:p>
        </p:txBody>
      </p:sp>
      <p:sp>
        <p:nvSpPr>
          <p:cNvPr id="3" name="Content Placeholder 2"/>
          <p:cNvSpPr>
            <a:spLocks noGrp="1"/>
          </p:cNvSpPr>
          <p:nvPr>
            <p:ph idx="1"/>
          </p:nvPr>
        </p:nvSpPr>
        <p:spPr>
          <a:xfrm>
            <a:off x="1033464" y="1676400"/>
            <a:ext cx="3776158" cy="4648200"/>
          </a:xfrm>
        </p:spPr>
        <p:txBody>
          <a:bodyPr/>
          <a:lstStyle/>
          <a:p>
            <a:pPr algn="l" rtl="0"/>
            <a:r>
              <a:rPr lang="fr" sz="2400" b="0" i="0" u="none" baseline="0" dirty="0"/>
              <a:t>Soyez pertinent et simple</a:t>
            </a:r>
          </a:p>
          <a:p>
            <a:pPr algn="l" rtl="0"/>
            <a:r>
              <a:rPr lang="fr" sz="2400" b="0" i="0" u="none" baseline="0" dirty="0"/>
              <a:t>Les espaces ou la ponctuation ne sont pas autorisés</a:t>
            </a:r>
          </a:p>
          <a:p>
            <a:pPr algn="l" rtl="0"/>
            <a:r>
              <a:rPr lang="fr" sz="2400" b="0" i="0" u="none" baseline="0" dirty="0"/>
              <a:t>Vérifiez les hashtags dans votre réseau</a:t>
            </a:r>
          </a:p>
          <a:p>
            <a:pPr algn="l" rtl="0"/>
            <a:r>
              <a:rPr lang="fr" sz="2400" b="0" i="0" u="none" baseline="0" dirty="0"/>
              <a:t>Confirmez les hashtags avant de les utiliser</a:t>
            </a:r>
          </a:p>
          <a:p>
            <a:pPr algn="l" rtl="0"/>
            <a:r>
              <a:rPr lang="fr" sz="2400" b="0" i="0" u="none" baseline="0" dirty="0"/>
              <a:t>Seuls les comptes public sont visibles </a:t>
            </a:r>
          </a:p>
        </p:txBody>
      </p:sp>
      <p:pic>
        <p:nvPicPr>
          <p:cNvPr id="2" name="Picture 1"/>
          <p:cNvPicPr>
            <a:picLocks noChangeAspect="1"/>
          </p:cNvPicPr>
          <p:nvPr/>
        </p:nvPicPr>
        <p:blipFill rotWithShape="1">
          <a:blip r:embed="rId3"/>
          <a:srcRect l="24558" t="17289" r="44990" b="32416"/>
          <a:stretch/>
        </p:blipFill>
        <p:spPr>
          <a:xfrm>
            <a:off x="5257800" y="1295400"/>
            <a:ext cx="3027044" cy="3124690"/>
          </a:xfrm>
          <a:prstGeom prst="rect">
            <a:avLst/>
          </a:prstGeom>
          <a:ln w="3175">
            <a:solidFill>
              <a:schemeClr val="tx1"/>
            </a:solidFill>
          </a:ln>
        </p:spPr>
      </p:pic>
      <p:pic>
        <p:nvPicPr>
          <p:cNvPr id="10" name="Picture 9"/>
          <p:cNvPicPr>
            <a:picLocks noChangeAspect="1"/>
          </p:cNvPicPr>
          <p:nvPr/>
        </p:nvPicPr>
        <p:blipFill rotWithShape="1">
          <a:blip r:embed="rId4"/>
          <a:srcRect l="31763" t="12393" r="31308" b="47789"/>
          <a:stretch/>
        </p:blipFill>
        <p:spPr>
          <a:xfrm>
            <a:off x="5886491" y="3979763"/>
            <a:ext cx="2846532" cy="1918314"/>
          </a:xfrm>
          <a:prstGeom prst="rect">
            <a:avLst/>
          </a:prstGeom>
          <a:ln w="3175">
            <a:solidFill>
              <a:schemeClr val="tx1"/>
            </a:solidFill>
          </a:ln>
        </p:spPr>
      </p:pic>
    </p:spTree>
    <p:extLst>
      <p:ext uri="{BB962C8B-B14F-4D97-AF65-F5344CB8AC3E}">
        <p14:creationId xmlns:p14="http://schemas.microsoft.com/office/powerpoint/2010/main" val="2258233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0743" t="10931" r="30707" b="19300"/>
          <a:stretch/>
        </p:blipFill>
        <p:spPr>
          <a:xfrm>
            <a:off x="2362200" y="533400"/>
            <a:ext cx="4871280" cy="5510136"/>
          </a:xfrm>
          <a:prstGeom prst="rect">
            <a:avLst/>
          </a:prstGeom>
        </p:spPr>
      </p:pic>
    </p:spTree>
    <p:extLst>
      <p:ext uri="{BB962C8B-B14F-4D97-AF65-F5344CB8AC3E}">
        <p14:creationId xmlns:p14="http://schemas.microsoft.com/office/powerpoint/2010/main" val="2136385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ttsai\Documents\SOCIAL MEDIA\Communications brown bag\5-21-2014 1-02-55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1" y="838200"/>
            <a:ext cx="6096000" cy="319851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ttsai\Documents\Social media\Communications brown bag\5-22-2014 10-56-30 A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124200"/>
            <a:ext cx="5181600" cy="303353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5986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0"/>
            <a:r>
              <a:rPr lang="fr" b="1" i="0" u="none" baseline="0" dirty="0" smtClean="0"/>
              <a:t>Qu'est-ce que LinkedIn ?</a:t>
            </a:r>
            <a:endParaRPr lang="fr" b="1" i="0" u="none" baseline="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1752600"/>
            <a:ext cx="5382706" cy="4016326"/>
          </a:xfrm>
          <a:prstGeom prst="rect">
            <a:avLst/>
          </a:prstGeom>
        </p:spPr>
      </p:pic>
    </p:spTree>
    <p:extLst>
      <p:ext uri="{BB962C8B-B14F-4D97-AF65-F5344CB8AC3E}">
        <p14:creationId xmlns:p14="http://schemas.microsoft.com/office/powerpoint/2010/main" val="1603981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9724" t="6309" r="20347"/>
          <a:stretch/>
        </p:blipFill>
        <p:spPr>
          <a:xfrm>
            <a:off x="1447799" y="246927"/>
            <a:ext cx="6466481" cy="6077673"/>
          </a:xfrm>
          <a:prstGeom prst="rect">
            <a:avLst/>
          </a:prstGeom>
          <a:ln w="3175">
            <a:solidFill>
              <a:schemeClr val="tx1"/>
            </a:solidFill>
          </a:ln>
        </p:spPr>
      </p:pic>
    </p:spTree>
    <p:extLst>
      <p:ext uri="{BB962C8B-B14F-4D97-AF65-F5344CB8AC3E}">
        <p14:creationId xmlns:p14="http://schemas.microsoft.com/office/powerpoint/2010/main" val="3574484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8584" t="6776" r="19469"/>
          <a:stretch/>
        </p:blipFill>
        <p:spPr>
          <a:xfrm>
            <a:off x="1431754" y="381000"/>
            <a:ext cx="6569402" cy="5943600"/>
          </a:xfrm>
          <a:prstGeom prst="rect">
            <a:avLst/>
          </a:prstGeom>
          <a:ln w="3175">
            <a:solidFill>
              <a:schemeClr val="tx1"/>
            </a:solidFill>
          </a:ln>
        </p:spPr>
      </p:pic>
    </p:spTree>
    <p:extLst>
      <p:ext uri="{BB962C8B-B14F-4D97-AF65-F5344CB8AC3E}">
        <p14:creationId xmlns:p14="http://schemas.microsoft.com/office/powerpoint/2010/main" val="3773921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22601" y="533400"/>
            <a:ext cx="7267468" cy="5562600"/>
          </a:xfrm>
          <a:ln w="3175">
            <a:solidFill>
              <a:schemeClr val="tx1"/>
            </a:solidFill>
          </a:ln>
        </p:spPr>
      </p:pic>
    </p:spTree>
    <p:extLst>
      <p:ext uri="{BB962C8B-B14F-4D97-AF65-F5344CB8AC3E}">
        <p14:creationId xmlns:p14="http://schemas.microsoft.com/office/powerpoint/2010/main" val="2674145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99680" y="381000"/>
            <a:ext cx="6532964" cy="5791200"/>
          </a:xfrm>
          <a:ln w="3175">
            <a:solidFill>
              <a:schemeClr val="tx1"/>
            </a:solidFill>
          </a:ln>
        </p:spPr>
      </p:pic>
    </p:spTree>
    <p:extLst>
      <p:ext uri="{BB962C8B-B14F-4D97-AF65-F5344CB8AC3E}">
        <p14:creationId xmlns:p14="http://schemas.microsoft.com/office/powerpoint/2010/main" val="3178309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9" y="2438400"/>
            <a:ext cx="7138543" cy="1447800"/>
          </a:xfrm>
        </p:spPr>
        <p:txBody>
          <a:bodyPr/>
          <a:lstStyle/>
          <a:p>
            <a:pPr rtl="0"/>
            <a:r>
              <a:rPr lang="fr" sz="6000" b="1" i="0" u="none" baseline="0"/>
              <a:t>Engagement et influence</a:t>
            </a:r>
          </a:p>
        </p:txBody>
      </p:sp>
    </p:spTree>
    <p:extLst>
      <p:ext uri="{BB962C8B-B14F-4D97-AF65-F5344CB8AC3E}">
        <p14:creationId xmlns:p14="http://schemas.microsoft.com/office/powerpoint/2010/main" val="3504262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Les médias sociaux et la politique</a:t>
            </a:r>
          </a:p>
        </p:txBody>
      </p:sp>
      <p:sp>
        <p:nvSpPr>
          <p:cNvPr id="3" name="Content Placeholder 2"/>
          <p:cNvSpPr>
            <a:spLocks noGrp="1"/>
          </p:cNvSpPr>
          <p:nvPr>
            <p:ph idx="1"/>
          </p:nvPr>
        </p:nvSpPr>
        <p:spPr/>
        <p:txBody>
          <a:bodyPr/>
          <a:lstStyle/>
          <a:p>
            <a:pPr algn="l" rtl="0"/>
            <a:r>
              <a:rPr lang="fr" b="0" i="0" u="none" baseline="0" dirty="0"/>
              <a:t>Les médias sociaux dans la vie personnelle</a:t>
            </a:r>
          </a:p>
          <a:p>
            <a:pPr lvl="1" algn="l" rtl="0"/>
            <a:r>
              <a:rPr lang="fr" b="0" i="0" u="none" baseline="0" dirty="0"/>
              <a:t>Mises à jour</a:t>
            </a:r>
          </a:p>
          <a:p>
            <a:pPr lvl="1" algn="l" rtl="0"/>
            <a:r>
              <a:rPr lang="fr" b="0" i="0" u="none" baseline="0" dirty="0"/>
              <a:t>Photos et vidéos</a:t>
            </a:r>
          </a:p>
          <a:p>
            <a:pPr algn="l" rtl="0"/>
            <a:r>
              <a:rPr lang="fr" b="0" i="0" u="none" baseline="0" dirty="0"/>
              <a:t>Les médias sociaux pour la politique</a:t>
            </a:r>
          </a:p>
          <a:p>
            <a:pPr lvl="1" algn="l" rtl="0"/>
            <a:r>
              <a:rPr lang="fr" b="0" i="0" u="none" baseline="0" dirty="0"/>
              <a:t>Diffusion de la recherche</a:t>
            </a:r>
          </a:p>
          <a:p>
            <a:pPr lvl="1" algn="l" rtl="0"/>
            <a:r>
              <a:rPr lang="fr" b="0" i="0" u="none" baseline="0" dirty="0"/>
              <a:t>Création de réseaux de sensibilisation</a:t>
            </a:r>
          </a:p>
          <a:p>
            <a:pPr lvl="1" algn="l" rtl="0"/>
            <a:r>
              <a:rPr lang="fr" b="0" i="0" u="none" baseline="0" dirty="0"/>
              <a:t>S'engager avec des personnes et des organisations influentes</a:t>
            </a:r>
          </a:p>
        </p:txBody>
      </p:sp>
    </p:spTree>
    <p:extLst>
      <p:ext uri="{BB962C8B-B14F-4D97-AF65-F5344CB8AC3E}">
        <p14:creationId xmlns:p14="http://schemas.microsoft.com/office/powerpoint/2010/main" val="1368403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5400" y="2126170"/>
            <a:ext cx="4267200" cy="3416320"/>
          </a:xfrm>
          <a:prstGeom prst="rect">
            <a:avLst/>
          </a:prstGeom>
        </p:spPr>
        <p:txBody>
          <a:bodyPr wrap="square">
            <a:spAutoFit/>
          </a:bodyPr>
          <a:lstStyle/>
          <a:p>
            <a:pPr algn="l" rtl="0" fontAlgn="t"/>
            <a:r>
              <a:rPr lang="fr" sz="3600" b="1" i="0" u="none" baseline="0" dirty="0" smtClean="0">
                <a:solidFill>
                  <a:srgbClr val="EF6222"/>
                </a:solidFill>
                <a:latin typeface="Arial Rounded MT Bold" panose="020F0704030504030204" pitchFamily="34" charset="0"/>
              </a:rPr>
              <a:t>I</a:t>
            </a:r>
            <a:r>
              <a:rPr lang="fr" sz="3600" b="0" i="0" u="none" baseline="0" dirty="0" smtClean="0">
                <a:solidFill>
                  <a:srgbClr val="007DC3"/>
                </a:solidFill>
                <a:latin typeface="Arial Rounded MT Bold" panose="020F0704030504030204" pitchFamily="34" charset="0"/>
              </a:rPr>
              <a:t>dentité</a:t>
            </a:r>
          </a:p>
          <a:p>
            <a:pPr algn="l" rtl="0" fontAlgn="t"/>
            <a:r>
              <a:rPr lang="fr" sz="3600" dirty="0" smtClean="0">
                <a:solidFill>
                  <a:srgbClr val="007DC3"/>
                </a:solidFill>
                <a:latin typeface="Arial Rounded MT Bold" panose="020F0704030504030204" pitchFamily="34" charset="0"/>
              </a:rPr>
              <a:t>Rè</a:t>
            </a:r>
            <a:r>
              <a:rPr lang="fr" sz="3600" b="0" i="0" u="none" baseline="0" dirty="0" smtClean="0">
                <a:solidFill>
                  <a:srgbClr val="007DC3"/>
                </a:solidFill>
                <a:latin typeface="Arial Rounded MT Bold" panose="020F0704030504030204" pitchFamily="34" charset="0"/>
              </a:rPr>
              <a:t>gle de </a:t>
            </a:r>
            <a:r>
              <a:rPr lang="fr" sz="3600" b="1" dirty="0" smtClean="0">
                <a:solidFill>
                  <a:srgbClr val="EF6222"/>
                </a:solidFill>
                <a:latin typeface="Arial Rounded MT Bold" panose="020F0704030504030204" pitchFamily="34" charset="0"/>
              </a:rPr>
              <a:t>M</a:t>
            </a:r>
            <a:r>
              <a:rPr lang="fr" sz="3600" b="0" i="0" u="none" baseline="0" dirty="0" smtClean="0">
                <a:solidFill>
                  <a:srgbClr val="007DC3"/>
                </a:solidFill>
                <a:latin typeface="Arial Rounded MT Bold" panose="020F0704030504030204" pitchFamily="34" charset="0"/>
              </a:rPr>
              <a:t>aman</a:t>
            </a:r>
            <a:endParaRPr lang="fr" sz="3600" b="0" i="0" u="none" baseline="0" dirty="0">
              <a:solidFill>
                <a:srgbClr val="007DC3"/>
              </a:solidFill>
              <a:latin typeface="Arial Rounded MT Bold" panose="020F0704030504030204" pitchFamily="34" charset="0"/>
            </a:endParaRPr>
          </a:p>
          <a:p>
            <a:pPr algn="l" rtl="0" fontAlgn="t"/>
            <a:r>
              <a:rPr lang="fr" sz="3600" b="1" i="0" u="none" baseline="0" dirty="0" smtClean="0">
                <a:solidFill>
                  <a:srgbClr val="EF6222"/>
                </a:solidFill>
                <a:latin typeface="Arial Rounded MT Bold" panose="020F0704030504030204" pitchFamily="34" charset="0"/>
              </a:rPr>
              <a:t>P</a:t>
            </a:r>
            <a:r>
              <a:rPr lang="fr" sz="3600" b="0" i="0" u="none" baseline="0" dirty="0" smtClean="0">
                <a:solidFill>
                  <a:srgbClr val="007DC3"/>
                </a:solidFill>
                <a:latin typeface="Arial Rounded MT Bold" panose="020F0704030504030204" pitchFamily="34" charset="0"/>
              </a:rPr>
              <a:t>ositivité</a:t>
            </a:r>
          </a:p>
          <a:p>
            <a:pPr algn="l" rtl="0" fontAlgn="t"/>
            <a:r>
              <a:rPr lang="fr" sz="3600" dirty="0" smtClean="0">
                <a:solidFill>
                  <a:srgbClr val="007DC3"/>
                </a:solidFill>
                <a:latin typeface="Arial Rounded MT Bold" panose="020F0704030504030204" pitchFamily="34" charset="0"/>
              </a:rPr>
              <a:t>Valeur</a:t>
            </a:r>
            <a:r>
              <a:rPr lang="fr" sz="3600" b="1" i="0" u="none" baseline="0" dirty="0" smtClean="0">
                <a:solidFill>
                  <a:srgbClr val="EF6222"/>
                </a:solidFill>
                <a:latin typeface="Arial Rounded MT Bold" panose="020F0704030504030204" pitchFamily="34" charset="0"/>
              </a:rPr>
              <a:t> </a:t>
            </a:r>
            <a:r>
              <a:rPr lang="fr" sz="3600" dirty="0" smtClean="0">
                <a:solidFill>
                  <a:srgbClr val="E96D1F"/>
                </a:solidFill>
                <a:latin typeface="Arial Rounded MT Bold" panose="020F0704030504030204" pitchFamily="34" charset="0"/>
              </a:rPr>
              <a:t>A</a:t>
            </a:r>
            <a:r>
              <a:rPr lang="fr" sz="3600" b="0" i="0" u="none" baseline="0" dirty="0" smtClean="0">
                <a:solidFill>
                  <a:srgbClr val="007DC3"/>
                </a:solidFill>
                <a:latin typeface="Arial Rounded MT Bold" panose="020F0704030504030204" pitchFamily="34" charset="0"/>
              </a:rPr>
              <a:t>joutée</a:t>
            </a:r>
            <a:endParaRPr lang="fr" sz="3600" b="0" i="0" u="none" baseline="0" dirty="0">
              <a:solidFill>
                <a:srgbClr val="007DC3"/>
              </a:solidFill>
              <a:latin typeface="Arial Rounded MT Bold" panose="020F0704030504030204" pitchFamily="34" charset="0"/>
            </a:endParaRPr>
          </a:p>
          <a:p>
            <a:pPr algn="l" rtl="0" fontAlgn="t"/>
            <a:r>
              <a:rPr lang="fr" sz="3600" b="1" i="0" u="none" baseline="0" dirty="0">
                <a:solidFill>
                  <a:srgbClr val="EF6222"/>
                </a:solidFill>
                <a:latin typeface="Arial Rounded MT Bold" panose="020F0704030504030204" pitchFamily="34" charset="0"/>
              </a:rPr>
              <a:t>C</a:t>
            </a:r>
            <a:r>
              <a:rPr lang="fr" sz="3600" b="0" i="0" u="none" baseline="0" dirty="0">
                <a:solidFill>
                  <a:srgbClr val="007DC3"/>
                </a:solidFill>
                <a:latin typeface="Arial Rounded MT Bold" panose="020F0704030504030204" pitchFamily="34" charset="0"/>
              </a:rPr>
              <a:t>arrière</a:t>
            </a:r>
          </a:p>
          <a:p>
            <a:pPr algn="l" rtl="0" fontAlgn="t"/>
            <a:r>
              <a:rPr lang="fr" sz="3600" dirty="0">
                <a:solidFill>
                  <a:srgbClr val="007DC3"/>
                </a:solidFill>
                <a:latin typeface="Arial Rounded MT Bold" panose="020F0704030504030204" pitchFamily="34" charset="0"/>
              </a:rPr>
              <a:t>M</a:t>
            </a:r>
            <a:r>
              <a:rPr lang="fr" sz="3600" b="0" i="0" u="none" baseline="0" dirty="0" smtClean="0">
                <a:solidFill>
                  <a:srgbClr val="007DC3"/>
                </a:solidFill>
                <a:latin typeface="Arial Rounded MT Bold" panose="020F0704030504030204" pitchFamily="34" charset="0"/>
              </a:rPr>
              <a:t>édi</a:t>
            </a:r>
            <a:r>
              <a:rPr lang="fr" sz="3600" b="0" i="0" u="none" baseline="0" dirty="0" smtClean="0">
                <a:solidFill>
                  <a:srgbClr val="E96D1F"/>
                </a:solidFill>
                <a:latin typeface="Arial Rounded MT Bold" panose="020F0704030504030204" pitchFamily="34" charset="0"/>
              </a:rPr>
              <a:t>t</a:t>
            </a:r>
            <a:r>
              <a:rPr lang="fr" sz="3600" b="0" i="0" u="none" baseline="0" dirty="0" smtClean="0">
                <a:solidFill>
                  <a:srgbClr val="007DC3"/>
                </a:solidFill>
                <a:latin typeface="Arial Rounded MT Bold" panose="020F0704030504030204" pitchFamily="34" charset="0"/>
              </a:rPr>
              <a:t>er</a:t>
            </a:r>
            <a:endParaRPr lang="fr" sz="3600" b="0" i="0" u="none" baseline="0" dirty="0">
              <a:solidFill>
                <a:srgbClr val="007DC3"/>
              </a:solidFill>
              <a:latin typeface="Arial Rounded MT Bold" panose="020F070403050403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636179"/>
            <a:ext cx="3352800" cy="3352800"/>
          </a:xfrm>
          <a:prstGeom prst="rect">
            <a:avLst/>
          </a:prstGeom>
        </p:spPr>
      </p:pic>
      <p:sp>
        <p:nvSpPr>
          <p:cNvPr id="4" name="Title 3"/>
          <p:cNvSpPr>
            <a:spLocks noGrp="1"/>
          </p:cNvSpPr>
          <p:nvPr>
            <p:ph type="title"/>
          </p:nvPr>
        </p:nvSpPr>
        <p:spPr/>
        <p:txBody>
          <a:bodyPr/>
          <a:lstStyle/>
          <a:p>
            <a:pPr algn="l" rtl="0"/>
            <a:r>
              <a:rPr lang="fr" sz="3600" b="1" i="0" u="none" baseline="0" dirty="0"/>
              <a:t>Meilleures pratiques sur les réseaux sociaux : IMPACT</a:t>
            </a:r>
          </a:p>
        </p:txBody>
      </p:sp>
      <p:sp>
        <p:nvSpPr>
          <p:cNvPr id="6" name="Text Placeholder 5"/>
          <p:cNvSpPr>
            <a:spLocks noGrp="1"/>
          </p:cNvSpPr>
          <p:nvPr>
            <p:ph idx="1"/>
          </p:nvPr>
        </p:nvSpPr>
        <p:spPr>
          <a:xfrm>
            <a:off x="1033463" y="6096000"/>
            <a:ext cx="7729537" cy="228600"/>
          </a:xfrm>
        </p:spPr>
        <p:txBody>
          <a:bodyPr/>
          <a:lstStyle/>
          <a:p>
            <a:pPr marL="0" indent="0" algn="l" rtl="0">
              <a:buNone/>
            </a:pPr>
            <a:r>
              <a:rPr lang="fr" sz="1100" b="1" i="0" u="none" baseline="0" dirty="0">
                <a:solidFill>
                  <a:schemeClr val="accent4"/>
                </a:solidFill>
              </a:rPr>
              <a:t>Source :</a:t>
            </a:r>
            <a:r>
              <a:rPr lang="fr" sz="1100" b="0" i="0" u="none" baseline="0" dirty="0">
                <a:solidFill>
                  <a:schemeClr val="accent4"/>
                </a:solidFill>
              </a:rPr>
              <a:t> Adapté de Andrew Careaga/Firehouse Media</a:t>
            </a:r>
            <a:endParaRPr lang="fr" sz="3600" kern="1200" dirty="0">
              <a:solidFill>
                <a:srgbClr val="E96D1F"/>
              </a:solidFill>
              <a:latin typeface="Arial Rounded MT Bold" panose="020F0704030504030204" pitchFamily="34" charset="0"/>
              <a:ea typeface="ＭＳ Ｐゴシック"/>
              <a:cs typeface="ＭＳ Ｐゴシック"/>
            </a:endParaRPr>
          </a:p>
          <a:p>
            <a:endParaRPr lang="fr" dirty="0"/>
          </a:p>
        </p:txBody>
      </p:sp>
    </p:spTree>
    <p:extLst>
      <p:ext uri="{BB962C8B-B14F-4D97-AF65-F5344CB8AC3E}">
        <p14:creationId xmlns:p14="http://schemas.microsoft.com/office/powerpoint/2010/main" val="4226725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Étiquette des </a:t>
            </a:r>
            <a:r>
              <a:rPr lang="fr" b="1" i="0" u="none" baseline="0" dirty="0" smtClean="0"/>
              <a:t>médias sociaux</a:t>
            </a:r>
            <a:endParaRPr lang="fr" b="1" i="0" u="none" baseline="0" dirty="0"/>
          </a:p>
        </p:txBody>
      </p:sp>
      <p:sp>
        <p:nvSpPr>
          <p:cNvPr id="3" name="Content Placeholder 2"/>
          <p:cNvSpPr>
            <a:spLocks noGrp="1"/>
          </p:cNvSpPr>
          <p:nvPr>
            <p:ph idx="1"/>
          </p:nvPr>
        </p:nvSpPr>
        <p:spPr>
          <a:xfrm>
            <a:off x="1033463" y="1447800"/>
            <a:ext cx="7729537" cy="4876800"/>
          </a:xfrm>
        </p:spPr>
        <p:txBody>
          <a:bodyPr/>
          <a:lstStyle/>
          <a:p>
            <a:pPr algn="l" rtl="0"/>
            <a:r>
              <a:rPr lang="fr" sz="2400" b="0" i="0" u="none" baseline="0" dirty="0"/>
              <a:t>Dois-je cibler un public spécifique avec ce message ?</a:t>
            </a:r>
          </a:p>
          <a:p>
            <a:pPr lvl="0" algn="l" rtl="0"/>
            <a:r>
              <a:rPr lang="fr" sz="2400" b="0" i="0" u="none" baseline="0" dirty="0"/>
              <a:t>Vais-je offenser quelqu'un avec ce message ? Si oui, pourquoi ? Est-ce important ?</a:t>
            </a:r>
          </a:p>
          <a:p>
            <a:pPr lvl="0" algn="l" rtl="0"/>
            <a:r>
              <a:rPr lang="fr" sz="2400" b="0" i="0" u="none" baseline="0" dirty="0"/>
              <a:t>Est-ce approprié pour un portail social ?</a:t>
            </a:r>
          </a:p>
          <a:p>
            <a:pPr lvl="0" algn="l" rtl="0"/>
            <a:r>
              <a:rPr lang="fr" sz="2400" b="0" i="0" u="none" baseline="0" dirty="0"/>
              <a:t>Combien de messages ai-je envoyé aujourd'hui ? </a:t>
            </a:r>
          </a:p>
          <a:p>
            <a:pPr lvl="0" algn="l" rtl="0"/>
            <a:r>
              <a:rPr lang="fr" sz="2400" b="0" i="0" u="none" baseline="0" dirty="0"/>
              <a:t>Ai-je vérifié l'orthographe ?</a:t>
            </a:r>
          </a:p>
          <a:p>
            <a:pPr algn="l" rtl="0"/>
            <a:r>
              <a:rPr lang="fr" sz="2400" b="0" i="0" u="none" baseline="0" dirty="0"/>
              <a:t>Est-ce que j'utilise trop d'abréviations ?</a:t>
            </a:r>
          </a:p>
          <a:p>
            <a:pPr algn="l" rtl="0"/>
            <a:r>
              <a:rPr lang="fr" sz="2400" b="0" i="0" u="none" baseline="0" dirty="0"/>
              <a:t>Ce message est-il trop vague ? </a:t>
            </a:r>
          </a:p>
          <a:p>
            <a:pPr algn="l" rtl="0"/>
            <a:r>
              <a:rPr lang="fr" sz="2400" b="0" i="0" u="none" baseline="0" dirty="0"/>
              <a:t>Si personne ne le lit, que dois-je faire ?</a:t>
            </a:r>
          </a:p>
          <a:p>
            <a:pPr lvl="0" algn="l" rtl="0"/>
            <a:r>
              <a:rPr lang="fr" sz="2400" b="0" i="0" u="none" baseline="0" dirty="0"/>
              <a:t>Cette communication est-elle réactive ou réfléchie ?</a:t>
            </a:r>
          </a:p>
        </p:txBody>
      </p:sp>
    </p:spTree>
    <p:extLst>
      <p:ext uri="{BB962C8B-B14F-4D97-AF65-F5344CB8AC3E}">
        <p14:creationId xmlns:p14="http://schemas.microsoft.com/office/powerpoint/2010/main" val="1202851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smtClean="0"/>
              <a:t>Conseils relatifs</a:t>
            </a:r>
            <a:r>
              <a:rPr lang="fr" b="1" i="0" u="none" dirty="0" smtClean="0"/>
              <a:t> à l’engagement</a:t>
            </a:r>
            <a:r>
              <a:rPr lang="fr" b="1" dirty="0" smtClean="0">
                <a:latin typeface="Arial Rounded MT Bold" panose="020F0704030504030204" pitchFamily="34" charset="0"/>
              </a:rPr>
              <a:t/>
            </a:r>
            <a:br>
              <a:rPr lang="fr" b="1" dirty="0" smtClean="0">
                <a:latin typeface="Arial Rounded MT Bold" panose="020F0704030504030204" pitchFamily="34" charset="0"/>
              </a:rPr>
            </a:br>
            <a:endParaRPr lang="fr" b="1" dirty="0"/>
          </a:p>
        </p:txBody>
      </p:sp>
      <p:sp>
        <p:nvSpPr>
          <p:cNvPr id="4" name="TextBox 3"/>
          <p:cNvSpPr txBox="1"/>
          <p:nvPr/>
        </p:nvSpPr>
        <p:spPr>
          <a:xfrm>
            <a:off x="5562600" y="5791200"/>
            <a:ext cx="2971800" cy="538609"/>
          </a:xfrm>
          <a:prstGeom prst="rect">
            <a:avLst/>
          </a:prstGeom>
          <a:noFill/>
        </p:spPr>
        <p:txBody>
          <a:bodyPr wrap="square" rtlCol="0">
            <a:spAutoFit/>
          </a:bodyPr>
          <a:lstStyle/>
          <a:p>
            <a:pPr algn="l" rtl="0"/>
            <a:r>
              <a:rPr lang="fr" sz="1100" b="1" i="0" u="none" baseline="0"/>
              <a:t>Source :</a:t>
            </a:r>
            <a:r>
              <a:rPr lang="fr" sz="1100" b="0" i="0" u="none" baseline="0"/>
              <a:t> SproutSocial</a:t>
            </a:r>
            <a:endParaRPr lang="fr" sz="1100" dirty="0"/>
          </a:p>
          <a:p>
            <a:endParaRPr lang="fr" sz="1800"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019" y="1828800"/>
            <a:ext cx="8743405"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58158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Qu'est-ce qu'une personne influente ?</a:t>
            </a:r>
          </a:p>
        </p:txBody>
      </p:sp>
      <p:sp>
        <p:nvSpPr>
          <p:cNvPr id="3" name="Content Placeholder 2"/>
          <p:cNvSpPr>
            <a:spLocks noGrp="1"/>
          </p:cNvSpPr>
          <p:nvPr>
            <p:ph idx="1"/>
          </p:nvPr>
        </p:nvSpPr>
        <p:spPr>
          <a:xfrm>
            <a:off x="1033463" y="2438400"/>
            <a:ext cx="7729537" cy="3886200"/>
          </a:xfrm>
        </p:spPr>
        <p:txBody>
          <a:bodyPr/>
          <a:lstStyle/>
          <a:p>
            <a:pPr marL="0" indent="0" algn="l" rtl="0">
              <a:buNone/>
            </a:pPr>
            <a:r>
              <a:rPr lang="fr" b="0" i="0" u="none" baseline="0" dirty="0"/>
              <a:t>Les personnes influentes sont des personnes actives dans les réseaux sociaux et les blogs. Elles défendent également une image ou un produit.</a:t>
            </a:r>
          </a:p>
          <a:p>
            <a:endParaRPr lang="en-US" sz="1200" dirty="0" smtClean="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fr" sz="1200" dirty="0"/>
          </a:p>
          <a:p>
            <a:pPr marL="457200" lvl="1" indent="0" algn="l" rtl="0">
              <a:buNone/>
            </a:pPr>
            <a:r>
              <a:rPr lang="fr" sz="1100" b="1" i="0" u="none" baseline="0" dirty="0"/>
              <a:t>Source:</a:t>
            </a:r>
            <a:r>
              <a:rPr lang="fr" sz="1100" b="0" i="0" u="none" baseline="0" dirty="0"/>
              <a:t> https://blog.kissmetrics.com/guide-to-influencer-targeting/</a:t>
            </a:r>
          </a:p>
        </p:txBody>
      </p:sp>
    </p:spTree>
    <p:extLst>
      <p:ext uri="{BB962C8B-B14F-4D97-AF65-F5344CB8AC3E}">
        <p14:creationId xmlns:p14="http://schemas.microsoft.com/office/powerpoint/2010/main" val="1557706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2500" t="5941" r="11607"/>
          <a:stretch/>
        </p:blipFill>
        <p:spPr>
          <a:xfrm>
            <a:off x="1066800" y="457200"/>
            <a:ext cx="7567864" cy="5638800"/>
          </a:xfrm>
          <a:prstGeom prst="rect">
            <a:avLst/>
          </a:prstGeom>
          <a:ln w="3175">
            <a:solidFill>
              <a:schemeClr val="tx1"/>
            </a:solidFill>
          </a:ln>
        </p:spPr>
      </p:pic>
    </p:spTree>
    <p:extLst>
      <p:ext uri="{BB962C8B-B14F-4D97-AF65-F5344CB8AC3E}">
        <p14:creationId xmlns:p14="http://schemas.microsoft.com/office/powerpoint/2010/main" val="7925049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smtClean="0"/>
              <a:t>Identifiez </a:t>
            </a:r>
            <a:r>
              <a:rPr lang="fr" b="1" i="0" u="none" baseline="0" dirty="0"/>
              <a:t>les personnes influentes </a:t>
            </a:r>
          </a:p>
        </p:txBody>
      </p:sp>
      <p:sp>
        <p:nvSpPr>
          <p:cNvPr id="3" name="Content Placeholder 2"/>
          <p:cNvSpPr>
            <a:spLocks noGrp="1"/>
          </p:cNvSpPr>
          <p:nvPr>
            <p:ph idx="1"/>
          </p:nvPr>
        </p:nvSpPr>
        <p:spPr/>
        <p:txBody>
          <a:bodyPr/>
          <a:lstStyle/>
          <a:p>
            <a:pPr algn="l" rtl="0"/>
            <a:r>
              <a:rPr lang="fr" sz="2800" b="0" i="0" u="none" baseline="0" dirty="0"/>
              <a:t>Pertinentes pour vous et votre thème</a:t>
            </a:r>
          </a:p>
          <a:p>
            <a:pPr lvl="1" algn="l" rtl="0"/>
            <a:r>
              <a:rPr lang="fr" sz="2400" b="0" i="0" u="none" baseline="0" dirty="0"/>
              <a:t>Commencez par des entités connues</a:t>
            </a:r>
          </a:p>
          <a:p>
            <a:pPr lvl="1" algn="l" rtl="0"/>
            <a:r>
              <a:rPr lang="fr" sz="2400" b="0" i="0" u="none" baseline="0" dirty="0"/>
              <a:t>Connectez-vous avec leurs followers</a:t>
            </a:r>
          </a:p>
          <a:p>
            <a:pPr algn="l" rtl="0"/>
            <a:r>
              <a:rPr lang="fr" sz="2800" b="0" i="0" u="none" baseline="0" dirty="0"/>
              <a:t>Recherchez des hashtags pour voir quelles personnes publient sur votre créneau</a:t>
            </a:r>
          </a:p>
          <a:p>
            <a:pPr algn="l" rtl="0"/>
            <a:r>
              <a:rPr lang="fr" sz="2800" b="0" i="0" u="none" baseline="0" dirty="0"/>
              <a:t>Actives sur les réseaux sociaux</a:t>
            </a:r>
          </a:p>
          <a:p>
            <a:pPr algn="l" rtl="0"/>
            <a:r>
              <a:rPr lang="fr" sz="2800" b="0" i="0" u="none" baseline="0" dirty="0"/>
              <a:t>Ont un nombre important de followers</a:t>
            </a:r>
          </a:p>
          <a:p>
            <a:endParaRPr lang="fr" sz="3200" dirty="0"/>
          </a:p>
        </p:txBody>
      </p:sp>
    </p:spTree>
    <p:extLst>
      <p:ext uri="{BB962C8B-B14F-4D97-AF65-F5344CB8AC3E}">
        <p14:creationId xmlns:p14="http://schemas.microsoft.com/office/powerpoint/2010/main" val="417079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smtClean="0"/>
              <a:t>Contactez </a:t>
            </a:r>
            <a:r>
              <a:rPr lang="fr" b="1" i="0" u="none" baseline="0" dirty="0"/>
              <a:t>les personnes influentes</a:t>
            </a:r>
          </a:p>
        </p:txBody>
      </p:sp>
      <p:sp>
        <p:nvSpPr>
          <p:cNvPr id="3" name="Content Placeholder 2"/>
          <p:cNvSpPr>
            <a:spLocks noGrp="1"/>
          </p:cNvSpPr>
          <p:nvPr>
            <p:ph idx="1"/>
          </p:nvPr>
        </p:nvSpPr>
        <p:spPr>
          <a:xfrm>
            <a:off x="1033463" y="1905000"/>
            <a:ext cx="7729537" cy="4419600"/>
          </a:xfrm>
        </p:spPr>
        <p:txBody>
          <a:bodyPr/>
          <a:lstStyle/>
          <a:p>
            <a:pPr algn="l" rtl="0"/>
            <a:r>
              <a:rPr lang="fr" sz="2800" b="0" i="0" u="none" baseline="0" dirty="0"/>
              <a:t>Soyez prudent lors de votre première approche</a:t>
            </a:r>
          </a:p>
          <a:p>
            <a:pPr algn="l" rtl="0"/>
            <a:r>
              <a:rPr lang="fr" sz="2800" b="0" i="0" u="none" baseline="0" dirty="0"/>
              <a:t>Utilisez @ ou un message direct</a:t>
            </a:r>
          </a:p>
          <a:p>
            <a:pPr algn="l" rtl="0"/>
            <a:r>
              <a:rPr lang="fr" sz="2800" b="0" i="0" u="none" baseline="0" dirty="0"/>
              <a:t>Respectez l'étiquette et les meilleures pratiques des réseaux sociaux</a:t>
            </a:r>
          </a:p>
          <a:p>
            <a:pPr algn="l" rtl="0"/>
            <a:r>
              <a:rPr lang="fr" sz="2800" b="0" i="0" u="none" baseline="0" dirty="0"/>
              <a:t>Effectuez des recherches sur ces personnes</a:t>
            </a:r>
          </a:p>
          <a:p>
            <a:pPr algn="l" rtl="0"/>
            <a:r>
              <a:rPr lang="fr" sz="2800" b="0" i="0" u="none" baseline="0" dirty="0"/>
              <a:t>Ne cliquez pas sur « Suivre » plus d'une fois </a:t>
            </a:r>
          </a:p>
          <a:p>
            <a:pPr algn="l" rtl="0"/>
            <a:r>
              <a:rPr lang="fr" sz="2800" b="0" i="0" u="none" baseline="0" dirty="0"/>
              <a:t>N'envoyez pas de tweets en masse</a:t>
            </a:r>
            <a:endParaRPr lang="fr" sz="2800" dirty="0">
              <a:latin typeface="Arial Rounded MT Bold" panose="020F0704030504030204" pitchFamily="34" charset="0"/>
            </a:endParaRPr>
          </a:p>
          <a:p>
            <a:endParaRPr lang="fr" sz="2800" dirty="0">
              <a:latin typeface="Arial Rounded MT Bold" panose="020F0704030504030204" pitchFamily="34" charset="0"/>
            </a:endParaRPr>
          </a:p>
        </p:txBody>
      </p:sp>
    </p:spTree>
    <p:extLst>
      <p:ext uri="{BB962C8B-B14F-4D97-AF65-F5344CB8AC3E}">
        <p14:creationId xmlns:p14="http://schemas.microsoft.com/office/powerpoint/2010/main" val="2429575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243090" y="533400"/>
            <a:ext cx="7195540" cy="5538216"/>
            <a:chOff x="914400" y="280416"/>
            <a:chExt cx="7852919" cy="6044184"/>
          </a:xfrm>
        </p:grpSpPr>
        <p:pic>
          <p:nvPicPr>
            <p:cNvPr id="4" name="Picture 3"/>
            <p:cNvPicPr>
              <a:picLocks noChangeAspect="1"/>
            </p:cNvPicPr>
            <p:nvPr/>
          </p:nvPicPr>
          <p:blipFill rotWithShape="1">
            <a:blip r:embed="rId3"/>
            <a:srcRect l="13637" t="6300" r="12879"/>
            <a:stretch/>
          </p:blipFill>
          <p:spPr>
            <a:xfrm>
              <a:off x="914400" y="304800"/>
              <a:ext cx="7852919" cy="6019800"/>
            </a:xfrm>
            <a:prstGeom prst="rect">
              <a:avLst/>
            </a:prstGeom>
            <a:ln w="3175">
              <a:solidFill>
                <a:schemeClr val="tx1"/>
              </a:solidFill>
            </a:ln>
          </p:spPr>
        </p:pic>
        <p:sp>
          <p:nvSpPr>
            <p:cNvPr id="2" name="Oval 1"/>
            <p:cNvSpPr/>
            <p:nvPr/>
          </p:nvSpPr>
          <p:spPr bwMode="auto">
            <a:xfrm>
              <a:off x="5867400" y="280416"/>
              <a:ext cx="990600" cy="381000"/>
            </a:xfrm>
            <a:prstGeom prst="ellipse">
              <a:avLst/>
            </a:prstGeom>
            <a:noFill/>
            <a:ln w="127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endParaRPr>
            </a:p>
          </p:txBody>
        </p:sp>
      </p:grpSp>
    </p:spTree>
    <p:extLst>
      <p:ext uri="{BB962C8B-B14F-4D97-AF65-F5344CB8AC3E}">
        <p14:creationId xmlns:p14="http://schemas.microsoft.com/office/powerpoint/2010/main" val="3689769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0226" t="11839" r="30276" b="31370"/>
          <a:stretch/>
        </p:blipFill>
        <p:spPr>
          <a:xfrm>
            <a:off x="1981200" y="762000"/>
            <a:ext cx="5906248" cy="5105400"/>
          </a:xfrm>
          <a:prstGeom prst="rect">
            <a:avLst/>
          </a:prstGeom>
        </p:spPr>
      </p:pic>
    </p:spTree>
    <p:extLst>
      <p:ext uri="{BB962C8B-B14F-4D97-AF65-F5344CB8AC3E}">
        <p14:creationId xmlns:p14="http://schemas.microsoft.com/office/powerpoint/2010/main" val="522811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smtClean="0"/>
              <a:t>Tweetez </a:t>
            </a:r>
            <a:r>
              <a:rPr lang="fr" b="1" i="0" u="none" baseline="0" dirty="0"/>
              <a:t>en direct</a:t>
            </a:r>
          </a:p>
        </p:txBody>
      </p:sp>
      <p:pic>
        <p:nvPicPr>
          <p:cNvPr id="4" name="Content Placeholder 3"/>
          <p:cNvPicPr>
            <a:picLocks noGrp="1" noChangeAspect="1"/>
          </p:cNvPicPr>
          <p:nvPr>
            <p:ph idx="1"/>
          </p:nvPr>
        </p:nvPicPr>
        <p:blipFill rotWithShape="1">
          <a:blip r:embed="rId3"/>
          <a:stretch/>
        </p:blipFill>
        <p:spPr>
          <a:prstGeom prst="rect">
            <a:avLst/>
          </a:prstGeom>
          <a:ln w="3175">
            <a:solidFill>
              <a:schemeClr val="tx1"/>
            </a:solidFill>
          </a:ln>
        </p:spPr>
      </p:pic>
    </p:spTree>
    <p:extLst>
      <p:ext uri="{BB962C8B-B14F-4D97-AF65-F5344CB8AC3E}">
        <p14:creationId xmlns:p14="http://schemas.microsoft.com/office/powerpoint/2010/main" val="875405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lstStyle/>
          <a:p>
            <a:pPr algn="l" rtl="0"/>
            <a:r>
              <a:rPr lang="fr" b="1" i="0" u="none" baseline="0" dirty="0"/>
              <a:t>Que sont les médias sociaux ? </a:t>
            </a:r>
          </a:p>
        </p:txBody>
      </p:sp>
      <p:sp>
        <p:nvSpPr>
          <p:cNvPr id="21506" name="Content Placeholder 2"/>
          <p:cNvSpPr>
            <a:spLocks noGrp="1"/>
          </p:cNvSpPr>
          <p:nvPr>
            <p:ph idx="1"/>
          </p:nvPr>
        </p:nvSpPr>
        <p:spPr/>
        <p:txBody>
          <a:bodyPr/>
          <a:lstStyle/>
          <a:p>
            <a:pPr marL="0" indent="0" algn="l" rtl="0">
              <a:buNone/>
            </a:pPr>
            <a:r>
              <a:rPr lang="fr" sz="2800" b="0" i="0" u="none" baseline="0" dirty="0"/>
              <a:t>Les médias sociaux incluent des sites Web et des applications qui permettent aux utilisateurs de créer et de partager du contenu ou de participer aux réseaux sociaux.</a:t>
            </a:r>
            <a:endParaRPr lang="fr" sz="2800" dirty="0"/>
          </a:p>
          <a:p>
            <a:pPr marL="0" indent="0" algn="l" rtl="0">
              <a:buNone/>
            </a:pPr>
            <a:endParaRPr lang="fr" sz="2800" dirty="0">
              <a:latin typeface="Arial Rounded MT Bold" panose="020F07040305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Restez connecté </a:t>
            </a:r>
          </a:p>
        </p:txBody>
      </p:sp>
      <p:sp>
        <p:nvSpPr>
          <p:cNvPr id="3" name="Content Placeholder 2"/>
          <p:cNvSpPr>
            <a:spLocks noGrp="1"/>
          </p:cNvSpPr>
          <p:nvPr>
            <p:ph idx="1"/>
          </p:nvPr>
        </p:nvSpPr>
        <p:spPr/>
        <p:txBody>
          <a:bodyPr/>
          <a:lstStyle/>
          <a:p>
            <a:pPr algn="l" rtl="0"/>
            <a:r>
              <a:rPr lang="fr" sz="2400" b="0" i="0" u="none" baseline="0" dirty="0"/>
              <a:t>Surveillez les messages des dirigeants influents</a:t>
            </a:r>
          </a:p>
          <a:p>
            <a:pPr algn="l" rtl="0"/>
            <a:r>
              <a:rPr lang="fr" sz="2400" b="0" i="0" u="none" baseline="0" dirty="0"/>
              <a:t>Recherchez des possibilités de collaboration</a:t>
            </a:r>
          </a:p>
          <a:p>
            <a:pPr algn="l" rtl="0"/>
            <a:r>
              <a:rPr lang="fr" sz="2400" b="0" i="0" u="none" baseline="0" dirty="0"/>
              <a:t>Assistez aux évènements en ligne</a:t>
            </a:r>
          </a:p>
          <a:p>
            <a:pPr lvl="1" algn="l" rtl="0"/>
            <a:r>
              <a:rPr lang="fr" sz="2400" b="0" i="0" u="none" baseline="0" dirty="0"/>
              <a:t>Twitter chats, Google Hangout</a:t>
            </a:r>
          </a:p>
          <a:p>
            <a:pPr algn="l" rtl="0"/>
            <a:r>
              <a:rPr lang="fr" sz="2400" b="0" i="0" u="none" baseline="0" dirty="0"/>
              <a:t>Rejoignez des communautés de pratique en ligne</a:t>
            </a:r>
          </a:p>
          <a:p>
            <a:pPr algn="l" rtl="0"/>
            <a:r>
              <a:rPr lang="fr" sz="2400" b="0" i="0" u="none" baseline="0" dirty="0"/>
              <a:t>Abonnez-vous aux mises à jour hebdomadaires</a:t>
            </a:r>
          </a:p>
          <a:p>
            <a:pPr algn="l" rtl="0"/>
            <a:r>
              <a:rPr lang="fr" sz="2400" b="0" i="0" u="none" baseline="0" dirty="0"/>
              <a:t>Connectez-vous en personne </a:t>
            </a:r>
          </a:p>
        </p:txBody>
      </p:sp>
    </p:spTree>
    <p:extLst>
      <p:ext uri="{BB962C8B-B14F-4D97-AF65-F5344CB8AC3E}">
        <p14:creationId xmlns:p14="http://schemas.microsoft.com/office/powerpoint/2010/main" val="3132712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Ressources utiles</a:t>
            </a:r>
          </a:p>
        </p:txBody>
      </p:sp>
      <p:sp>
        <p:nvSpPr>
          <p:cNvPr id="3" name="Content Placeholder 2"/>
          <p:cNvSpPr>
            <a:spLocks noGrp="1"/>
          </p:cNvSpPr>
          <p:nvPr>
            <p:ph idx="1"/>
          </p:nvPr>
        </p:nvSpPr>
        <p:spPr/>
        <p:txBody>
          <a:bodyPr/>
          <a:lstStyle/>
          <a:p>
            <a:pPr algn="l" rtl="0"/>
            <a:r>
              <a:rPr lang="fr" b="0" i="0" u="sng" baseline="0">
                <a:hlinkClick r:id="rId3"/>
              </a:rPr>
              <a:t>Getting Started With Twitter</a:t>
            </a:r>
            <a:endParaRPr lang="fr" dirty="0"/>
          </a:p>
          <a:p>
            <a:pPr algn="l" rtl="0"/>
            <a:r>
              <a:rPr lang="fr" b="0" i="0" u="sng" baseline="0">
                <a:hlinkClick r:id="rId4"/>
              </a:rPr>
              <a:t>Twitter for Beginners (NYT) </a:t>
            </a:r>
            <a:endParaRPr lang="fr" dirty="0"/>
          </a:p>
          <a:p>
            <a:pPr algn="l" rtl="0"/>
            <a:r>
              <a:rPr lang="fr" b="0" i="0" u="sng" baseline="0">
                <a:hlinkClick r:id="rId5"/>
              </a:rPr>
              <a:t>Twitter Basics (NYT)</a:t>
            </a:r>
            <a:endParaRPr lang="fr" dirty="0"/>
          </a:p>
          <a:p>
            <a:pPr algn="l" rtl="0"/>
            <a:r>
              <a:rPr lang="fr" b="0" i="0" u="sng" baseline="0">
                <a:hlinkClick r:id="rId6"/>
              </a:rPr>
              <a:t>Beginners Guide to Twitter (Mashable)</a:t>
            </a:r>
            <a:r>
              <a:rPr lang="fr" b="0" i="0" u="none" baseline="0"/>
              <a:t> </a:t>
            </a:r>
          </a:p>
          <a:p>
            <a:pPr algn="l" rtl="0"/>
            <a:r>
              <a:rPr lang="fr" b="0" i="0" u="sng" baseline="0">
                <a:hlinkClick r:id="rId7"/>
              </a:rPr>
              <a:t>Guide to Twitter Lingo (Business Insider)</a:t>
            </a:r>
            <a:endParaRPr lang="fr" u="sng" dirty="0"/>
          </a:p>
          <a:p>
            <a:pPr lvl="0" algn="l" rtl="0"/>
            <a:r>
              <a:rPr lang="fr" b="0" i="0" u="sng" baseline="0">
                <a:hlinkClick r:id="rId8"/>
              </a:rPr>
              <a:t>10 Commandments of Twitter for </a:t>
            </a:r>
            <a:r>
              <a:rPr lang="fr" b="0" i="0" u="sng" baseline="0">
                <a:solidFill>
                  <a:schemeClr val="tx2"/>
                </a:solidFill>
                <a:hlinkClick r:id="rId8"/>
              </a:rPr>
              <a:t>Academics (CHE)</a:t>
            </a:r>
            <a:endParaRPr lang="fr" u="sng" dirty="0">
              <a:solidFill>
                <a:schemeClr val="tx2"/>
              </a:solidFill>
            </a:endParaRPr>
          </a:p>
          <a:p>
            <a:pPr lvl="0" algn="l" rtl="0"/>
            <a:r>
              <a:rPr lang="fr" b="0" i="0" u="sng" baseline="0">
                <a:hlinkClick r:id="rId9"/>
              </a:rPr>
              <a:t>10 Things bout Twitter for Academics</a:t>
            </a:r>
            <a:endParaRPr lang="fr" dirty="0"/>
          </a:p>
          <a:p>
            <a:endParaRPr lang="fr" dirty="0"/>
          </a:p>
        </p:txBody>
      </p:sp>
    </p:spTree>
    <p:extLst>
      <p:ext uri="{BB962C8B-B14F-4D97-AF65-F5344CB8AC3E}">
        <p14:creationId xmlns:p14="http://schemas.microsoft.com/office/powerpoint/2010/main" val="4122008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tsai\Documents\Social media\Communications brown bag\social-media-landscape-2013.jpg"/>
          <p:cNvPicPr>
            <a:picLocks noChangeAspect="1" noChangeArrowheads="1"/>
          </p:cNvPicPr>
          <p:nvPr/>
        </p:nvPicPr>
        <p:blipFill rotWithShape="1">
          <a:blip r:embed="rId3">
            <a:extLst>
              <a:ext uri="{28A0092B-C50C-407E-A947-70E740481C1C}">
                <a14:useLocalDpi xmlns:a14="http://schemas.microsoft.com/office/drawing/2010/main" val="0"/>
              </a:ext>
            </a:extLst>
          </a:blip>
          <a:srcRect t="8184"/>
          <a:stretch/>
        </p:blipFill>
        <p:spPr bwMode="auto">
          <a:xfrm>
            <a:off x="990600" y="914400"/>
            <a:ext cx="5541552" cy="534453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5524644" y="401428"/>
            <a:ext cx="1219200" cy="604449"/>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endParaRPr>
          </a:p>
        </p:txBody>
      </p:sp>
      <p:sp>
        <p:nvSpPr>
          <p:cNvPr id="4" name="Rectangle 3"/>
          <p:cNvSpPr/>
          <p:nvPr/>
        </p:nvSpPr>
        <p:spPr>
          <a:xfrm>
            <a:off x="6858000" y="5562600"/>
            <a:ext cx="2057400" cy="769441"/>
          </a:xfrm>
          <a:prstGeom prst="rect">
            <a:avLst/>
          </a:prstGeom>
        </p:spPr>
        <p:txBody>
          <a:bodyPr wrap="square">
            <a:spAutoFit/>
          </a:bodyPr>
          <a:lstStyle/>
          <a:p>
            <a:pPr algn="l" rtl="0"/>
            <a:r>
              <a:rPr lang="fr" sz="1100" b="1" i="0" u="none" baseline="0"/>
              <a:t>Source: </a:t>
            </a:r>
            <a:r>
              <a:rPr lang="fr" sz="1100" b="0" i="0" u="none" baseline="0"/>
              <a:t>www.fredcavazza.net/2013/04/17/social-media-landscape-2013/</a:t>
            </a:r>
          </a:p>
        </p:txBody>
      </p:sp>
      <p:graphicFrame>
        <p:nvGraphicFramePr>
          <p:cNvPr id="11" name="Tableau 10"/>
          <p:cNvGraphicFramePr>
            <a:graphicFrameLocks noGrp="1"/>
          </p:cNvGraphicFramePr>
          <p:nvPr/>
        </p:nvGraphicFramePr>
        <p:xfrm>
          <a:off x="2653189" y="3909060"/>
          <a:ext cx="4490085" cy="182880"/>
        </p:xfrm>
        <a:graphic>
          <a:graphicData uri="http://schemas.openxmlformats.org/drawingml/2006/table">
            <a:tbl>
              <a:tblPr firstRow="1" firstCol="1" lastRow="1" lastCol="1" bandRow="1" bandCol="1">
                <a:tableStyleId>{5C22544A-7EE6-4342-B048-85BDC9FD1C3A}</a:tableStyleId>
              </a:tblPr>
              <a:tblGrid>
                <a:gridCol w="4490085"/>
              </a:tblGrid>
              <a:tr h="0">
                <a:tc>
                  <a:txBody>
                    <a:bodyPr/>
                    <a:lstStyle/>
                    <a:p>
                      <a:pPr>
                        <a:spcAft>
                          <a:spcPts val="0"/>
                        </a:spcAft>
                      </a:pPr>
                      <a:r>
                        <a:rPr lang="fr-FR" sz="1200" dirty="0">
                          <a:effectLst/>
                        </a:rPr>
                        <a:t>Paysage des médias sociaux en 2013</a:t>
                      </a:r>
                      <a:endParaRPr lang="fr-FR" sz="1200" dirty="0">
                        <a:effectLst/>
                        <a:latin typeface="Times New Roman" panose="02020603050405020304" pitchFamily="18" charset="0"/>
                        <a:ea typeface="MS Mincho" panose="02020609040205080304" pitchFamily="49" charset="-128"/>
                      </a:endParaRPr>
                    </a:p>
                  </a:txBody>
                  <a:tcPr marL="68580" marR="68580" marT="0" marB="0"/>
                </a:tc>
              </a:tr>
            </a:tbl>
          </a:graphicData>
        </a:graphic>
      </p:graphicFrame>
      <p:sp>
        <p:nvSpPr>
          <p:cNvPr id="3" name="Title 2"/>
          <p:cNvSpPr>
            <a:spLocks noGrp="1"/>
          </p:cNvSpPr>
          <p:nvPr>
            <p:ph type="title"/>
          </p:nvPr>
        </p:nvSpPr>
        <p:spPr/>
        <p:txBody>
          <a:bodyPr/>
          <a:lstStyle/>
          <a:p>
            <a:r>
              <a:rPr lang="fr-FR" sz="2800" b="1" dirty="0">
                <a:solidFill>
                  <a:srgbClr val="2375BB"/>
                </a:solidFill>
                <a:latin typeface="Arial" charset="0"/>
                <a:ea typeface="ＭＳ Ｐゴシック" charset="-128"/>
              </a:rPr>
              <a:t>Paysage des médias sociaux</a:t>
            </a:r>
          </a:p>
        </p:txBody>
      </p:sp>
    </p:spTree>
    <p:extLst>
      <p:ext uri="{BB962C8B-B14F-4D97-AF65-F5344CB8AC3E}">
        <p14:creationId xmlns:p14="http://schemas.microsoft.com/office/powerpoint/2010/main" val="1766652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lstStyle/>
          <a:p>
            <a:pPr algn="l" rtl="0"/>
            <a:r>
              <a:rPr lang="fr" b="1" i="0" u="none" baseline="0" dirty="0"/>
              <a:t>Nous nous intéressons à la recherche et à la politique</a:t>
            </a:r>
          </a:p>
        </p:txBody>
      </p:sp>
      <p:pic>
        <p:nvPicPr>
          <p:cNvPr id="1026" name="Picture 2" descr="https://www.facebook.com/images/fb_icon_325x3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497" y="2696447"/>
            <a:ext cx="1623936" cy="16239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socialflow.com/wp-content/uploads/2016/04/twitte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2590800"/>
            <a:ext cx="1919908" cy="18352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lh3.googleusercontent.com/00APBMVQh3yraN704gKCeM63KzeQ-zHUi5wK6E9TjRQ26McyqYBt-zy__4i8GXDAfeys=w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6075" y="2696447"/>
            <a:ext cx="1811080" cy="1625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086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990600" y="1905000"/>
            <a:ext cx="7138543" cy="818930"/>
          </a:xfrm>
        </p:spPr>
        <p:txBody>
          <a:bodyPr/>
          <a:lstStyle/>
          <a:p>
            <a:pPr rtl="0"/>
            <a:r>
              <a:rPr lang="fr" sz="6000" b="1" i="0" u="none" baseline="0"/>
              <a:t>Pourquoi les médias sociaux sont importants ?</a:t>
            </a:r>
          </a:p>
        </p:txBody>
      </p:sp>
    </p:spTree>
    <p:extLst>
      <p:ext uri="{BB962C8B-B14F-4D97-AF65-F5344CB8AC3E}">
        <p14:creationId xmlns:p14="http://schemas.microsoft.com/office/powerpoint/2010/main" val="3435424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Les médias sociaux </a:t>
            </a:r>
            <a:r>
              <a:rPr lang="fr" b="1" i="0" u="none" baseline="0" dirty="0" err="1"/>
              <a:t>aujourd</a:t>
            </a:r>
            <a:r>
              <a:rPr lang="fr" b="1" i="0" u="none" baseline="0" dirty="0"/>
              <a:t>' hui</a:t>
            </a:r>
          </a:p>
        </p:txBody>
      </p:sp>
      <p:sp>
        <p:nvSpPr>
          <p:cNvPr id="3" name="Content Placeholder 2"/>
          <p:cNvSpPr>
            <a:spLocks noGrp="1"/>
          </p:cNvSpPr>
          <p:nvPr>
            <p:ph idx="1"/>
          </p:nvPr>
        </p:nvSpPr>
        <p:spPr/>
        <p:txBody>
          <a:bodyPr/>
          <a:lstStyle/>
          <a:p>
            <a:pPr algn="l" rtl="0"/>
            <a:r>
              <a:rPr lang="fr" sz="2400" b="0" i="0" u="none" baseline="0" dirty="0"/>
              <a:t>En 2016, l'on comptait 2,3 milliards d'utilisateurs des médias sociaux </a:t>
            </a:r>
          </a:p>
          <a:p>
            <a:pPr algn="l" rtl="0"/>
            <a:r>
              <a:rPr lang="fr" sz="2400" b="0" i="0" u="none" baseline="0" dirty="0"/>
              <a:t>Le nombre d'utilisateurs des médias sociaux a augmenté de 176 millions entre 2014 et 2015</a:t>
            </a:r>
          </a:p>
          <a:p>
            <a:pPr algn="l" rtl="0"/>
            <a:r>
              <a:rPr lang="fr" sz="2400" b="0" i="0" u="none" baseline="0" dirty="0"/>
              <a:t>Les médias sociaux peuvent vous aider à diffuser la recherche et à interagir avec les responsables politiques et les dirigeants pertinents dans un domaine donné.</a:t>
            </a:r>
          </a:p>
          <a:p>
            <a:pPr algn="l" rtl="0"/>
            <a:r>
              <a:rPr lang="fr" sz="2400" b="0" i="0" u="none" baseline="0" dirty="0"/>
              <a:t>Les médias sociaux permettent à votre nom d'être reconnu et à créer un suivi</a:t>
            </a:r>
          </a:p>
          <a:p>
            <a:endParaRPr lang="fr" sz="2400" dirty="0"/>
          </a:p>
          <a:p>
            <a:pPr marL="0" indent="0" algn="l" rtl="0">
              <a:buNone/>
            </a:pPr>
            <a:endParaRPr lang="fr" sz="2400" dirty="0"/>
          </a:p>
          <a:p>
            <a:pPr marL="0" indent="0" algn="r" rtl="0">
              <a:buNone/>
            </a:pPr>
            <a:r>
              <a:rPr lang="fr" sz="1100" b="1" i="0" u="none" baseline="0" dirty="0"/>
              <a:t>Source </a:t>
            </a:r>
            <a:r>
              <a:rPr lang="fr" sz="1100" b="0" i="0" u="none" baseline="0" dirty="0"/>
              <a:t>: www.brandwatch.com/2016/03/96-amazing-social-media-statistics-and-facts-for-2016/</a:t>
            </a:r>
          </a:p>
          <a:p>
            <a:pPr marL="0" indent="0" algn="l" rtl="0">
              <a:buNone/>
            </a:pPr>
            <a:r>
              <a:rPr lang="fr" sz="2800" b="0" i="0" u="none" baseline="0" dirty="0"/>
              <a:t> </a:t>
            </a:r>
          </a:p>
          <a:p>
            <a:endParaRPr lang="fr" dirty="0"/>
          </a:p>
          <a:p>
            <a:endParaRPr lang="fr" dirty="0"/>
          </a:p>
          <a:p>
            <a:endParaRPr lang="fr" dirty="0"/>
          </a:p>
        </p:txBody>
      </p:sp>
      <p:sp>
        <p:nvSpPr>
          <p:cNvPr id="5"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fr"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8710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990600" y="1981200"/>
            <a:ext cx="7138543" cy="818930"/>
          </a:xfrm>
        </p:spPr>
        <p:txBody>
          <a:bodyPr/>
          <a:lstStyle/>
          <a:p>
            <a:pPr rtl="0"/>
            <a:r>
              <a:rPr lang="fr" sz="6000" b="1" i="0" u="none" baseline="0" dirty="0"/>
              <a:t>Principes </a:t>
            </a:r>
            <a:r>
              <a:rPr lang="fr" sz="6000" b="1" i="0" u="none" baseline="0" dirty="0" smtClean="0"/>
              <a:t>fondamentaux des </a:t>
            </a:r>
            <a:r>
              <a:rPr lang="fr" sz="6000" b="1" i="0" u="none" baseline="0" dirty="0"/>
              <a:t>médias sociaux</a:t>
            </a:r>
          </a:p>
        </p:txBody>
      </p:sp>
    </p:spTree>
    <p:extLst>
      <p:ext uri="{BB962C8B-B14F-4D97-AF65-F5344CB8AC3E}">
        <p14:creationId xmlns:p14="http://schemas.microsoft.com/office/powerpoint/2010/main" val="2238601574"/>
      </p:ext>
    </p:extLst>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10784</TotalTime>
  <Words>3864</Words>
  <Application>Microsoft Macintosh PowerPoint</Application>
  <PresentationFormat>On-screen Show (4:3)</PresentationFormat>
  <Paragraphs>366</Paragraphs>
  <Slides>41</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 Rounded MT Bold</vt:lpstr>
      <vt:lpstr>Courier New</vt:lpstr>
      <vt:lpstr>MS Mincho</vt:lpstr>
      <vt:lpstr>ＭＳ Ｐゴシック</vt:lpstr>
      <vt:lpstr>Times New Roman</vt:lpstr>
      <vt:lpstr>Wingdings</vt:lpstr>
      <vt:lpstr>Arial</vt:lpstr>
      <vt:lpstr>Bold Stripes</vt:lpstr>
      <vt:lpstr>PowerPoint Presentation</vt:lpstr>
      <vt:lpstr>PowerPoint Presentation</vt:lpstr>
      <vt:lpstr>Les médias sociaux et la politique</vt:lpstr>
      <vt:lpstr>Que sont les médias sociaux ? </vt:lpstr>
      <vt:lpstr>Paysage des médias sociaux</vt:lpstr>
      <vt:lpstr>Nous nous intéressons à la recherche et à la politique</vt:lpstr>
      <vt:lpstr>PowerPoint Presentation</vt:lpstr>
      <vt:lpstr>Les médias sociaux aujourd' hui</vt:lpstr>
      <vt:lpstr>PowerPoint Presentation</vt:lpstr>
      <vt:lpstr>Se présenter sur les médias sociaux </vt:lpstr>
      <vt:lpstr>Qu'est-ce que Facebook ? </vt:lpstr>
      <vt:lpstr>PowerPoint Presentation</vt:lpstr>
      <vt:lpstr>PowerPoint Presentation</vt:lpstr>
      <vt:lpstr>Conseils pour écrire un message intéressant sur Facebook</vt:lpstr>
      <vt:lpstr>PowerPoint Presentation</vt:lpstr>
      <vt:lpstr>PowerPoint Presentation</vt:lpstr>
      <vt:lpstr>Qu'est-ce que Twitter ?</vt:lpstr>
      <vt:lpstr>PowerPoint Presentation</vt:lpstr>
      <vt:lpstr>PowerPoint Presentation</vt:lpstr>
      <vt:lpstr>Conseils pour écrire un tweet intéressant</vt:lpstr>
      <vt:lpstr>#HASHTAGS</vt:lpstr>
      <vt:lpstr>PowerPoint Presentation</vt:lpstr>
      <vt:lpstr>PowerPoint Presentation</vt:lpstr>
      <vt:lpstr>Qu'est-ce que LinkedIn ?</vt:lpstr>
      <vt:lpstr>PowerPoint Presentation</vt:lpstr>
      <vt:lpstr>PowerPoint Presentation</vt:lpstr>
      <vt:lpstr>PowerPoint Presentation</vt:lpstr>
      <vt:lpstr>PowerPoint Presentation</vt:lpstr>
      <vt:lpstr>PowerPoint Presentation</vt:lpstr>
      <vt:lpstr>Meilleures pratiques sur les réseaux sociaux : IMPACT</vt:lpstr>
      <vt:lpstr>Étiquette des médias sociaux</vt:lpstr>
      <vt:lpstr>Conseils relatifs à l’engagement </vt:lpstr>
      <vt:lpstr>Qu'est-ce qu'une personne influente ?</vt:lpstr>
      <vt:lpstr>PowerPoint Presentation</vt:lpstr>
      <vt:lpstr>Identifiez les personnes influentes </vt:lpstr>
      <vt:lpstr>Contactez les personnes influentes</vt:lpstr>
      <vt:lpstr>PowerPoint Presentation</vt:lpstr>
      <vt:lpstr>PowerPoint Presentation</vt:lpstr>
      <vt:lpstr>Tweetez en direct</vt:lpstr>
      <vt:lpstr>Restez connecté </vt:lpstr>
      <vt:lpstr>Ressources utiles</vt:lpstr>
    </vt:vector>
  </TitlesOfParts>
  <Company>PRB</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PRB</dc:creator>
  <cp:lastModifiedBy>Jessica Woodin</cp:lastModifiedBy>
  <cp:revision>588</cp:revision>
  <cp:lastPrinted>2016-12-06T15:47:42Z</cp:lastPrinted>
  <dcterms:created xsi:type="dcterms:W3CDTF">2011-07-23T19:43:15Z</dcterms:created>
  <dcterms:modified xsi:type="dcterms:W3CDTF">2017-08-24T19:19:45Z</dcterms:modified>
</cp:coreProperties>
</file>